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7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6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9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8.xml"/><Relationship Id="rId34" Type="http://schemas.openxmlformats.org/officeDocument/2006/relationships/font" Target="fonts/RobotoMon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7702c86b19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g7702c86b1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Selectors allow you to create rules based on your labels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NO ‘hard links’ to things, everything is done through labels and selectors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ReplicaSets are “dumb”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They strive to ensure the number of pods you want running will stay running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 real way we manage pods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Deployments manage replicasets which then manage pods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Rare that you manage replicasets directly because they are ‘dumb’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Offer update control and rollback functionality, gives blue/green deployment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Does this through hashing the pod template and storing that value in a label, the pod template hash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Used in replicaset name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Added to the selector and pod labels automatically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gives us a unique selector that strictly targets a revision of a pod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Daemonsets schedule pods across all nodes matching certain criteria.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They work best for services like log shipping and health monitoring.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criteria can be anything from the specific OS or Arch, or your own cluster-specific labels.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Tailored to apps that must persist or maintain state: namely databases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Generally these systems care a bit more about their identity, their hostname their IP etc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instead of that random string on the end of a pod name, they’ll get a predictable value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Follows the convention of statefulset name - ordinal index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ordinal index correlates to replica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Ordinal starts at 0, just like a normal array e.g. mysql-0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naming convention carries over to network identity and storage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4c5808df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4c5808df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702c86b19_0_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7702c86b1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rs,ds,j/cronjob - jeff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dep,sts - bob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702c86b1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7702c86b1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Not ephemeral. Repeat repeat repeat.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User can hit any host in cluster on nodeport IP and get to service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Does introduce extra hop if hitting a host without instance of the pod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Gets external IP from provider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There are settings to remove nodes that are not running an instance of the pod. To remove extra hop.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702c86b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702c86b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4c5808d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4c5808d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4c5808df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4c5808df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Kubernetes objects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are persistent entities in the Kubernetes system. Kubernetes uses these entities to represent the state of your cluster. Specifically, they can describe: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containerized applications are running (and on which nodes)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resources available to those applications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policies around how those applications behave, such as restart policies, upgrades, and fault-tolerance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Think like a scope or even a subdomain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This is a very similar concept to namespaces in programming. In fact it is the same, just for application architecture.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737c62f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737c62f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Discuss sidecar pattern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is a good example of a pod having multiple containers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351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349660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50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5800" y="3627027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50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8852" y="43263"/>
            <a:ext cx="1063400" cy="1063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-blue-k8s" type="blank">
  <p:cSld name="BLANK">
    <p:bg>
      <p:bgPr>
        <a:solidFill>
          <a:schemeClr val="dk2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 amt="5000"/>
          </a:blip>
          <a:srcRect b="20693" l="0" r="0" t="20699"/>
          <a:stretch/>
        </p:blipFill>
        <p:spPr>
          <a:xfrm>
            <a:off x="183925" y="1"/>
            <a:ext cx="8776151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-White">
  <p:cSld name="CUSTOM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 amt="3000"/>
          </a:blip>
          <a:srcRect b="0" l="0" r="0" t="0"/>
          <a:stretch/>
        </p:blipFill>
        <p:spPr>
          <a:xfrm>
            <a:off x="2000250" y="0"/>
            <a:ext cx="5143498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8" name="Google Shape;28;p6"/>
          <p:cNvSpPr/>
          <p:nvPr/>
        </p:nvSpPr>
        <p:spPr>
          <a:xfrm>
            <a:off x="4274" y="0"/>
            <a:ext cx="9144000" cy="44064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29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50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" name="Google Shape;30;p6"/>
          <p:cNvPicPr preferRelativeResize="0"/>
          <p:nvPr/>
        </p:nvPicPr>
        <p:blipFill rotWithShape="1">
          <a:blip r:embed="rId2">
            <a:alphaModFix amt="5000"/>
          </a:blip>
          <a:srcRect b="25395" l="0" r="21519" t="24898"/>
          <a:stretch/>
        </p:blipFill>
        <p:spPr>
          <a:xfrm>
            <a:off x="2260600" y="0"/>
            <a:ext cx="6887677" cy="43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type="ctrTitle"/>
          </p:nvPr>
        </p:nvSpPr>
        <p:spPr>
          <a:xfrm>
            <a:off x="457200" y="1549525"/>
            <a:ext cx="43326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Google Shape;34;p7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50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8852" y="43263"/>
            <a:ext cx="1063400" cy="1063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8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50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8852" y="43263"/>
            <a:ext cx="1063400" cy="1063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z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kubernetes.io/docs/concepts/overview/working-with-objects/labels/#syntax-and-character-set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/>
              <a:t>Kubernetes </a:t>
            </a:r>
            <a:endParaRPr/>
          </a:p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685800" y="3627024"/>
            <a:ext cx="77724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Introduction to Core Objects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&amp; Workloads</a:t>
            </a:r>
            <a:endParaRPr/>
          </a:p>
        </p:txBody>
      </p:sp>
      <p:pic>
        <p:nvPicPr>
          <p:cNvPr id="50" name="Google Shape;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6250" y="2199700"/>
            <a:ext cx="2042001" cy="204200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/>
          <p:nvPr/>
        </p:nvSpPr>
        <p:spPr>
          <a:xfrm>
            <a:off x="7102000" y="4785700"/>
            <a:ext cx="2042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Selectors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457200" y="1200150"/>
            <a:ext cx="42111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Selectors use labels to filter or select objects, and are used throughout Kubernetes.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4909175" y="1244100"/>
            <a:ext cx="3777600" cy="363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Pod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pod-label-example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labels:</a:t>
            </a:r>
            <a:b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app: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b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env: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prod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containers: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name: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image: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nginx:stable-alpine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ports: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- containerPort: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b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nodeSelector: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gpu: </a:t>
            </a:r>
            <a:r>
              <a:rPr lang="en" sz="1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nvidia</a:t>
            </a:r>
            <a:endParaRPr sz="14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idx="4294967295" type="body"/>
          </p:nvPr>
        </p:nvSpPr>
        <p:spPr>
          <a:xfrm>
            <a:off x="457200" y="1335675"/>
            <a:ext cx="2251500" cy="222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Pod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9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pod-label-example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labels:</a:t>
            </a:r>
            <a:b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app: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b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env: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prod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9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containers:</a:t>
            </a:r>
            <a:endParaRPr sz="9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name: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image: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nginx:stable-alpine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ports:</a:t>
            </a:r>
            <a:endParaRPr sz="9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- containerPort: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b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nodeSelector:</a:t>
            </a:r>
            <a:endParaRPr sz="9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gpu: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nvidia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0213" y="1120153"/>
            <a:ext cx="5946588" cy="377532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>
            <p:ph idx="4294967295"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000000"/>
                </a:solidFill>
              </a:rPr>
              <a:t>Selector Example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Concepts and Resources</a:t>
            </a:r>
            <a:endParaRPr/>
          </a:p>
        </p:txBody>
      </p:sp>
      <p:sp>
        <p:nvSpPr>
          <p:cNvPr id="125" name="Google Shape;125;p20"/>
          <p:cNvSpPr txBox="1"/>
          <p:nvPr>
            <p:ph type="ctrTitle"/>
          </p:nvPr>
        </p:nvSpPr>
        <p:spPr>
          <a:xfrm>
            <a:off x="457200" y="1549525"/>
            <a:ext cx="43326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Workloads</a:t>
            </a:r>
            <a:endParaRPr/>
          </a:p>
        </p:txBody>
      </p:sp>
      <p:sp>
        <p:nvSpPr>
          <p:cNvPr id="126" name="Google Shape;126;p20"/>
          <p:cNvSpPr txBox="1"/>
          <p:nvPr>
            <p:ph type="ctrTitle"/>
          </p:nvPr>
        </p:nvSpPr>
        <p:spPr>
          <a:xfrm>
            <a:off x="4789800" y="892400"/>
            <a:ext cx="3087600" cy="29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ReplicaSet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Deployment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DaemonSet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StatefulSet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Job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CronJob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ReplicaSet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Primary method of managing pod replicas and their lifecycle.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Includes their scheduling, scaling, and deletion.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Their job is simple: </a:t>
            </a:r>
            <a:r>
              <a:rPr b="1" lang="en" sz="2400"/>
              <a:t>Always ensure the desired number of pods are running.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/>
          </a:p>
        </p:txBody>
      </p:sp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7174" y="4114125"/>
            <a:ext cx="5289649" cy="91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Way of managing Pods via </a:t>
            </a:r>
            <a:r>
              <a:rPr b="1" lang="en" sz="2400"/>
              <a:t>ReplicaSets.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Provide rollback functionality and update control.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Updates are managed through the </a:t>
            </a:r>
            <a:r>
              <a:rPr b="1" lang="en" sz="2400"/>
              <a:t>pod-template-hash </a:t>
            </a:r>
            <a:r>
              <a:rPr lang="en" sz="2400"/>
              <a:t>label.</a:t>
            </a:r>
            <a:r>
              <a:rPr b="1" lang="en" sz="2400"/>
              <a:t> </a:t>
            </a:r>
            <a:endParaRPr b="1"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Each iteration creates a unique label that is assigned to both the </a:t>
            </a:r>
            <a:r>
              <a:rPr b="1" lang="en" sz="2400"/>
              <a:t>ReplicaSet</a:t>
            </a:r>
            <a:r>
              <a:rPr lang="en" sz="2400"/>
              <a:t> and subsequent Pods.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/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4713" y="4109925"/>
            <a:ext cx="5294567" cy="9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DaemonSet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Ensure that all nodes matching certain criteria will run an instance of the supplied Pod.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Are ideal for cluster wide services such as log forwarding or monitoring.</a:t>
            </a:r>
            <a:endParaRPr sz="2400"/>
          </a:p>
        </p:txBody>
      </p:sp>
      <p:pic>
        <p:nvPicPr>
          <p:cNvPr id="147" name="Google Shape;14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7959" y="3063000"/>
            <a:ext cx="5340625" cy="9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StatefulSet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Tailored to managing Pods that must persist or maintain state. 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Assigned a unique ordinal name following the convention of ‘&lt;statefulset name&gt;-&lt;ordinal index&gt;’.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Useful when</a:t>
            </a:r>
            <a:endParaRPr sz="2100"/>
          </a:p>
          <a:p>
            <a:pPr indent="-3619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Stable, unique network identifiers</a:t>
            </a:r>
            <a:endParaRPr sz="2100"/>
          </a:p>
          <a:p>
            <a:pPr indent="-3619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Stable, persistent storage</a:t>
            </a:r>
            <a:endParaRPr sz="2100"/>
          </a:p>
          <a:p>
            <a:pPr indent="-3619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Ordered, graceful deployment and scaling</a:t>
            </a:r>
            <a:endParaRPr sz="2100"/>
          </a:p>
        </p:txBody>
      </p:sp>
      <p:pic>
        <p:nvPicPr>
          <p:cNvPr id="154" name="Google Shape;15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4725" y="4110704"/>
            <a:ext cx="5294551" cy="932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457200" y="1200150"/>
            <a:ext cx="4458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Ensures a pod properly runs a given task to completion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completions - specify how many pods needs to run to completion for the job to be completed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parallelism is used to say how many pods run in paralle</a:t>
            </a:r>
            <a:r>
              <a:rPr lang="en" sz="1200">
                <a:solidFill>
                  <a:srgbClr val="323235"/>
                </a:solidFill>
              </a:rPr>
              <a:t>l</a:t>
            </a:r>
            <a:endParaRPr sz="1800"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4915800" y="1244100"/>
            <a:ext cx="3771300" cy="363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</a:t>
            </a:r>
            <a:r>
              <a:rPr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050">
                <a:solidFill>
                  <a:srgbClr val="BBBBBB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batch/v1</a:t>
            </a:r>
            <a:endParaRPr sz="1050">
              <a:solidFill>
                <a:srgbClr val="BBBBBB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</a:t>
            </a:r>
            <a:r>
              <a:rPr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050">
                <a:solidFill>
                  <a:srgbClr val="BBBBBB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Job</a:t>
            </a:r>
            <a:endParaRPr sz="1050">
              <a:solidFill>
                <a:srgbClr val="BBBBBB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</a:t>
            </a:r>
            <a:r>
              <a:rPr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050">
              <a:solidFill>
                <a:srgbClr val="BBBBBB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BBBBBB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050">
                <a:solidFill>
                  <a:srgbClr val="BBBBBB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pi</a:t>
            </a:r>
            <a:endParaRPr sz="1050">
              <a:solidFill>
                <a:srgbClr val="BBBBBB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</a:t>
            </a:r>
            <a:r>
              <a:rPr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050">
              <a:solidFill>
                <a:srgbClr val="BBBBBB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BBBBBB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050">
              <a:solidFill>
                <a:srgbClr val="BBBBBB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BBBBBB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</a:t>
            </a:r>
            <a:r>
              <a:rPr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050">
              <a:solidFill>
                <a:srgbClr val="BBBBBB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BBBBBB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5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containers</a:t>
            </a:r>
            <a:r>
              <a:rPr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050">
              <a:solidFill>
                <a:srgbClr val="BBBBBB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BBBBBB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050">
                <a:solidFill>
                  <a:srgbClr val="BBBBBB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050">
                <a:solidFill>
                  <a:srgbClr val="BBBBBB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pi</a:t>
            </a:r>
            <a:endParaRPr sz="1050">
              <a:solidFill>
                <a:srgbClr val="BBBBBB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BBBBBB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5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image</a:t>
            </a:r>
            <a:r>
              <a:rPr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050">
                <a:solidFill>
                  <a:srgbClr val="BBBBBB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perl</a:t>
            </a:r>
            <a:endParaRPr sz="1050">
              <a:solidFill>
                <a:srgbClr val="BBBBBB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BBBBBB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5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command</a:t>
            </a:r>
            <a:r>
              <a:rPr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050">
                <a:solidFill>
                  <a:srgbClr val="BBBBBB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050">
                <a:solidFill>
                  <a:srgbClr val="BB4444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"perl"</a:t>
            </a:r>
            <a:r>
              <a:rPr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50">
                <a:solidFill>
                  <a:srgbClr val="BBBBBB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BB4444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"-Mbignum=bpi"</a:t>
            </a:r>
            <a:r>
              <a:rPr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50">
                <a:solidFill>
                  <a:srgbClr val="BBBBBB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BB4444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"-wle"</a:t>
            </a:r>
            <a:r>
              <a:rPr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50">
                <a:solidFill>
                  <a:srgbClr val="BBBBBB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BB4444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"print bpi(2000)"</a:t>
            </a:r>
            <a:r>
              <a:rPr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50">
              <a:solidFill>
                <a:srgbClr val="BBBBBB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BBBBBB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5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restartPolicy</a:t>
            </a:r>
            <a:r>
              <a:rPr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050">
                <a:solidFill>
                  <a:srgbClr val="BBBBBB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Never</a:t>
            </a:r>
            <a:endParaRPr sz="1050">
              <a:solidFill>
                <a:srgbClr val="BBBBBB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BBBBBB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backoffLimit</a:t>
            </a:r>
            <a:r>
              <a:rPr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5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4</a:t>
            </a:r>
            <a:endParaRPr sz="1050">
              <a:solidFill>
                <a:srgbClr val="666666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CronJob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457200" y="1200150"/>
            <a:ext cx="4458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 extension of the Job Controller, it provides a method of executing jobs on a cron-like schedule.</a:t>
            </a:r>
            <a:endParaRPr sz="18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schedule: </a:t>
            </a:r>
            <a:r>
              <a:rPr lang="en" sz="1800"/>
              <a:t>The cron schedule for the job.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successfulJobHistoryLimit: </a:t>
            </a:r>
            <a:r>
              <a:rPr lang="en" sz="1800">
                <a:solidFill>
                  <a:srgbClr val="000000"/>
                </a:solidFill>
              </a:rPr>
              <a:t>The number of successful jobs to retain.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failedJobHistoryLimit: </a:t>
            </a:r>
            <a:r>
              <a:rPr lang="en" sz="1800"/>
              <a:t>The number of failed jobs to retain.</a:t>
            </a:r>
            <a:endParaRPr sz="18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4915800" y="1244100"/>
            <a:ext cx="3771300" cy="363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5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5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batch/v1beta1</a:t>
            </a:r>
            <a:endParaRPr sz="15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5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5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CronJob</a:t>
            </a:r>
            <a:endParaRPr sz="15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5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5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5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cronjob-example</a:t>
            </a:r>
            <a:endParaRPr sz="15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5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15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5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schedule: </a:t>
            </a:r>
            <a:r>
              <a:rPr lang="en" sz="15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"*/1 * * * *"</a:t>
            </a:r>
            <a:endParaRPr sz="15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successfulJobsHistoryLimit: </a:t>
            </a:r>
            <a:r>
              <a:rPr lang="en" sz="15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5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failedJobsHistoryLimit: </a:t>
            </a:r>
            <a:r>
              <a:rPr lang="en" sz="15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5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5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jobTemplate:</a:t>
            </a:r>
            <a:endParaRPr sz="15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spec:</a:t>
            </a:r>
            <a:endParaRPr sz="15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completions: </a:t>
            </a:r>
            <a:r>
              <a:rPr lang="en" sz="15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5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parallelism: </a:t>
            </a:r>
            <a:r>
              <a:rPr lang="en" sz="15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5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template:</a:t>
            </a:r>
            <a:endParaRPr sz="15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    &lt;pod template&gt;</a:t>
            </a:r>
            <a:endParaRPr sz="15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Concepts and Resources</a:t>
            </a:r>
            <a:endParaRPr/>
          </a:p>
        </p:txBody>
      </p:sp>
      <p:sp>
        <p:nvSpPr>
          <p:cNvPr id="174" name="Google Shape;174;p27"/>
          <p:cNvSpPr txBox="1"/>
          <p:nvPr>
            <p:ph type="ctrTitle"/>
          </p:nvPr>
        </p:nvSpPr>
        <p:spPr>
          <a:xfrm>
            <a:off x="457200" y="1549525"/>
            <a:ext cx="43326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Services</a:t>
            </a:r>
            <a:endParaRPr/>
          </a:p>
        </p:txBody>
      </p:sp>
      <p:sp>
        <p:nvSpPr>
          <p:cNvPr id="175" name="Google Shape;175;p27"/>
          <p:cNvSpPr txBox="1"/>
          <p:nvPr>
            <p:ph type="ctrTitle"/>
          </p:nvPr>
        </p:nvSpPr>
        <p:spPr>
          <a:xfrm>
            <a:off x="4789800" y="892400"/>
            <a:ext cx="3087600" cy="29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kubectl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Core Objects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Namespaces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Pods..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Workloads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Deployments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StatefulSet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DaemonSet..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Services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Services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457200" y="1200150"/>
            <a:ext cx="4452900" cy="3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Unified method of accessing</a:t>
            </a:r>
            <a:r>
              <a:rPr lang="en" sz="2400"/>
              <a:t> the exposed workloads of Pods. 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Durable resource </a:t>
            </a:r>
            <a:r>
              <a:rPr lang="en" sz="2400"/>
              <a:t>(unlike Pods) 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static cluster-unique IP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static namespaced DNS name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2400"/>
            </a:br>
            <a:br>
              <a:rPr lang="en" sz="2400"/>
            </a:br>
            <a:endParaRPr sz="2400"/>
          </a:p>
        </p:txBody>
      </p:sp>
      <p:sp>
        <p:nvSpPr>
          <p:cNvPr id="182" name="Google Shape;182;p28"/>
          <p:cNvSpPr txBox="1"/>
          <p:nvPr/>
        </p:nvSpPr>
        <p:spPr>
          <a:xfrm>
            <a:off x="90600" y="4543950"/>
            <a:ext cx="82296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200" u="none" cap="none" strike="noStrike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&lt;service name&gt;</a:t>
            </a:r>
            <a:r>
              <a:rPr b="1" i="0" lang="en" sz="22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i="0" lang="en" sz="2200" u="none" cap="none" strike="noStrike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&lt;namespace&gt;</a:t>
            </a:r>
            <a:r>
              <a:rPr b="1" i="0" lang="en" sz="22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.svc.cluster.local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5144400" y="1244100"/>
            <a:ext cx="3771300" cy="3421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</a:t>
            </a:r>
            <a:r>
              <a:rPr lang="en" sz="13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: v1</a:t>
            </a:r>
            <a:endParaRPr sz="5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</a:t>
            </a:r>
            <a:r>
              <a:rPr lang="en" sz="13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3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Service</a:t>
            </a:r>
            <a:endParaRPr sz="5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3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name: </a:t>
            </a:r>
            <a:r>
              <a:rPr lang="en" sz="13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rating-service</a:t>
            </a:r>
            <a:endParaRPr sz="5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ype: </a:t>
            </a:r>
            <a:r>
              <a:rPr lang="en" sz="13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NodePort</a:t>
            </a:r>
            <a:endParaRPr sz="5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selector:</a:t>
            </a:r>
            <a:endParaRPr sz="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app: </a:t>
            </a:r>
            <a:r>
              <a:rPr lang="en" sz="13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rating</a:t>
            </a:r>
            <a:endParaRPr sz="5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ports:</a:t>
            </a:r>
            <a:endParaRPr sz="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- port: </a:t>
            </a:r>
            <a:r>
              <a:rPr lang="en" sz="13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endParaRPr sz="50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targetPort: </a:t>
            </a:r>
            <a:r>
              <a:rPr lang="en" sz="13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endParaRPr sz="50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Service Types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/>
              <a:t>There are 3 major service types: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b="1" lang="en"/>
              <a:t>ClusterIP</a:t>
            </a:r>
            <a:r>
              <a:rPr lang="en"/>
              <a:t> (default)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"/>
              <a:t>NodePort (30000-32767)</a:t>
            </a:r>
            <a:endParaRPr b="1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"/>
              <a:t>LoadBalancer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11268"/>
            <a:ext cx="5032223" cy="427207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dk1"/>
                </a:solidFill>
              </a:rPr>
              <a:t>NodePort Service</a:t>
            </a:r>
            <a:endParaRPr/>
          </a:p>
        </p:txBody>
      </p:sp>
      <p:sp>
        <p:nvSpPr>
          <p:cNvPr id="196" name="Google Shape;196;p30"/>
          <p:cNvSpPr txBox="1"/>
          <p:nvPr>
            <p:ph idx="4294967295" type="body"/>
          </p:nvPr>
        </p:nvSpPr>
        <p:spPr>
          <a:xfrm>
            <a:off x="5569150" y="1605550"/>
            <a:ext cx="3184200" cy="1841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Name:         example-prod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Selector:     app=nginx,env=prod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Type:         NodePort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IP:           10.96.28.176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Port:         &lt;unset&gt;  80/TCP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TargetPort:   80/TCP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NodePort:     &lt;unset&gt;  32410/TCP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Endpoints:    10.255.16.3:80,</a:t>
            </a:r>
            <a:b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10.255.16.4:80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7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7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7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75" y="930159"/>
            <a:ext cx="5949801" cy="428875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dk1"/>
                </a:solidFill>
              </a:rPr>
              <a:t>LoadBalancer Service</a:t>
            </a:r>
            <a:endParaRPr/>
          </a:p>
        </p:txBody>
      </p:sp>
      <p:sp>
        <p:nvSpPr>
          <p:cNvPr id="203" name="Google Shape;203;p31"/>
          <p:cNvSpPr txBox="1"/>
          <p:nvPr>
            <p:ph idx="4294967295" type="body"/>
          </p:nvPr>
        </p:nvSpPr>
        <p:spPr>
          <a:xfrm>
            <a:off x="5907625" y="1655550"/>
            <a:ext cx="2966400" cy="2062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Name:         example-prod</a:t>
            </a:r>
            <a:endParaRPr sz="11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Selector:     app=nginx,env=prod</a:t>
            </a:r>
            <a:endParaRPr sz="11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Type:         LoadBalancer</a:t>
            </a:r>
            <a:endParaRPr sz="11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IP:           10.96.28.176</a:t>
            </a:r>
            <a:endParaRPr sz="11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LoadBalancer</a:t>
            </a:r>
            <a:br>
              <a:rPr lang="e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Ingress:      172.17.18.43</a:t>
            </a:r>
            <a:endParaRPr sz="11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Port:         &lt;unset&gt;  80/TCP</a:t>
            </a:r>
            <a:endParaRPr sz="11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TargetPort:   80/TCP</a:t>
            </a:r>
            <a:endParaRPr sz="11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NodePort:     &lt;unset&gt;  32410/TCP</a:t>
            </a:r>
            <a:endParaRPr sz="11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Endpoints:    10.255.16.3:80,</a:t>
            </a:r>
            <a:br>
              <a:rPr lang="e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10.255.16.4:80</a:t>
            </a:r>
            <a:endParaRPr sz="11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ctrTitle"/>
          </p:nvPr>
        </p:nvSpPr>
        <p:spPr>
          <a:xfrm>
            <a:off x="685800" y="1520406"/>
            <a:ext cx="7772400" cy="16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338" y="0"/>
            <a:ext cx="7310121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kubectl</a:t>
            </a:r>
            <a:endParaRPr/>
          </a:p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2400"/>
              <a:t>Command line tool for controlling Kubernetes clusters</a:t>
            </a:r>
            <a:endParaRPr sz="24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2400"/>
              <a:t>kubectl [command] [TYPE] [NAME] [flags]</a:t>
            </a:r>
            <a:endParaRPr sz="2400"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2400"/>
              <a:t>kubectl create -f pod.yaml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Concepts and Resources</a:t>
            </a:r>
            <a:endParaRPr/>
          </a:p>
        </p:txBody>
      </p:sp>
      <p:sp>
        <p:nvSpPr>
          <p:cNvPr id="74" name="Google Shape;74;p13"/>
          <p:cNvSpPr txBox="1"/>
          <p:nvPr>
            <p:ph type="ctrTitle"/>
          </p:nvPr>
        </p:nvSpPr>
        <p:spPr>
          <a:xfrm>
            <a:off x="457200" y="1549525"/>
            <a:ext cx="43326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Core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Objects and API</a:t>
            </a:r>
            <a:endParaRPr/>
          </a:p>
        </p:txBody>
      </p:sp>
      <p:sp>
        <p:nvSpPr>
          <p:cNvPr id="75" name="Google Shape;75;p13"/>
          <p:cNvSpPr txBox="1"/>
          <p:nvPr>
            <p:ph type="ctrTitle"/>
          </p:nvPr>
        </p:nvSpPr>
        <p:spPr>
          <a:xfrm>
            <a:off x="4789800" y="892400"/>
            <a:ext cx="3087600" cy="29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Namespaces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Pods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Labels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Selectors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Services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Namespaces</a:t>
            </a:r>
            <a:endParaRPr/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457200" y="1200150"/>
            <a:ext cx="8229600" cy="15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Namespaces are a logical cluster or environment, and are the primary method of partitioning a cluster or scoping access.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>
            <p:ph idx="2" type="body"/>
          </p:nvPr>
        </p:nvSpPr>
        <p:spPr>
          <a:xfrm>
            <a:off x="635575" y="2772950"/>
            <a:ext cx="2655600" cy="1712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Namespace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prod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labels: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app: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MyBigWebApp</a:t>
            </a:r>
            <a:b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>
            <p:ph idx="2" type="body"/>
          </p:nvPr>
        </p:nvSpPr>
        <p:spPr>
          <a:xfrm>
            <a:off x="3716650" y="2772950"/>
            <a:ext cx="4724400" cy="1712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ns --show-labels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STATUS    AGE       LABELS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default       Active    11h       &lt;none&gt;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kube-public   Active    11h       &lt;none&gt;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kube-system   Active    11h       &lt;none&gt;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prod          Active    6s        app=MyBigWebApp</a:t>
            </a:r>
            <a:endParaRPr sz="1200">
              <a:solidFill>
                <a:srgbClr val="274E1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457200" y="1200150"/>
            <a:ext cx="5406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"/>
              <a:t>Atomic unit</a:t>
            </a:r>
            <a:r>
              <a:rPr lang="en"/>
              <a:t> or smallest “</a:t>
            </a:r>
            <a:r>
              <a:rPr i="1" lang="en"/>
              <a:t>unit of work</a:t>
            </a:r>
            <a:r>
              <a:rPr lang="en"/>
              <a:t>”of Kubernetes.</a:t>
            </a:r>
            <a:endParaRPr/>
          </a:p>
          <a:p>
            <a:pPr indent="-419100" lvl="0" marL="457200" rtl="0" algn="l">
              <a:spcBef>
                <a:spcPts val="1000"/>
              </a:spcBef>
              <a:spcAft>
                <a:spcPts val="1000"/>
              </a:spcAft>
              <a:buSzPts val="3000"/>
              <a:buChar char="●"/>
            </a:pPr>
            <a:r>
              <a:rPr lang="en"/>
              <a:t>Pods are </a:t>
            </a:r>
            <a:r>
              <a:rPr b="1" lang="en"/>
              <a:t>one or MORE containers</a:t>
            </a:r>
            <a:r>
              <a:rPr lang="en"/>
              <a:t> that share volumes, a network namespace, and are a part of a </a:t>
            </a:r>
            <a:r>
              <a:rPr b="1" lang="en"/>
              <a:t>single context</a:t>
            </a:r>
            <a:r>
              <a:rPr lang="en"/>
              <a:t>.</a:t>
            </a:r>
            <a:endParaRPr b="1"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611" y="1219675"/>
            <a:ext cx="2903465" cy="368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Pod Examples</a:t>
            </a:r>
            <a:endParaRPr/>
          </a:p>
        </p:txBody>
      </p:sp>
      <p:sp>
        <p:nvSpPr>
          <p:cNvPr id="96" name="Google Shape;96;p16"/>
          <p:cNvSpPr txBox="1"/>
          <p:nvPr>
            <p:ph idx="2" type="body"/>
          </p:nvPr>
        </p:nvSpPr>
        <p:spPr>
          <a:xfrm>
            <a:off x="4692300" y="1213037"/>
            <a:ext cx="3994500" cy="372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</a:t>
            </a:r>
            <a:r>
              <a:rPr b="1"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  <a:endParaRPr b="1" sz="1050">
              <a:solidFill>
                <a:srgbClr val="303030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</a:t>
            </a:r>
            <a:r>
              <a:rPr b="1"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Pod</a:t>
            </a:r>
            <a:endParaRPr b="1" sz="1050">
              <a:solidFill>
                <a:srgbClr val="303030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</a:t>
            </a:r>
            <a:r>
              <a:rPr b="1"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</a:t>
            </a:r>
            <a:r>
              <a:rPr b="1"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redis-django</a:t>
            </a:r>
            <a:endParaRPr b="1" sz="1050">
              <a:solidFill>
                <a:srgbClr val="303030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</a:t>
            </a:r>
            <a:r>
              <a:rPr b="1"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1" sz="1050">
              <a:solidFill>
                <a:srgbClr val="303030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containers</a:t>
            </a:r>
            <a:r>
              <a:rPr b="1"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1" sz="1050">
              <a:solidFill>
                <a:srgbClr val="303030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  - </a:t>
            </a: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b="1"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key-value-store</a:t>
            </a:r>
            <a:endParaRPr b="1" sz="1050">
              <a:solidFill>
                <a:srgbClr val="303030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image</a:t>
            </a:r>
            <a:r>
              <a:rPr b="1"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redis</a:t>
            </a:r>
            <a:endParaRPr b="1" sz="1050">
              <a:solidFill>
                <a:srgbClr val="303030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ports</a:t>
            </a:r>
            <a:r>
              <a:rPr b="1"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1" sz="1050">
              <a:solidFill>
                <a:srgbClr val="303030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      - </a:t>
            </a: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containerPort</a:t>
            </a:r>
            <a:r>
              <a:rPr b="1"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6379</a:t>
            </a:r>
            <a:endParaRPr b="1" sz="1050">
              <a:solidFill>
                <a:srgbClr val="303030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  - </a:t>
            </a: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b="1"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frontend</a:t>
            </a:r>
            <a:endParaRPr b="1" sz="1050">
              <a:solidFill>
                <a:srgbClr val="303030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image</a:t>
            </a:r>
            <a:r>
              <a:rPr b="1"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django</a:t>
            </a:r>
            <a:endParaRPr b="1" sz="1050">
              <a:solidFill>
                <a:srgbClr val="303030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ports</a:t>
            </a:r>
            <a:r>
              <a:rPr b="1"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1" sz="1050">
              <a:solidFill>
                <a:srgbClr val="303030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      - </a:t>
            </a: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containerPort</a:t>
            </a:r>
            <a:r>
              <a:rPr b="1" lang="en" sz="1050">
                <a:solidFill>
                  <a:srgbClr val="30303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8000</a:t>
            </a:r>
            <a:endParaRPr b="1" sz="1050">
              <a:solidFill>
                <a:srgbClr val="DD1144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CC0000"/>
              </a:solidFill>
            </a:endParaRPr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Pod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pod-example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containers: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name: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image: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nginx:stable-alpine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ports: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- containerPort: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Labels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457200" y="1200150"/>
            <a:ext cx="529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key-value pairs that are used to identify, describe and group together related sets of objects or resources. 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NOT</a:t>
            </a:r>
            <a:r>
              <a:rPr lang="en" sz="2400"/>
              <a:t> characteristic of uniqueness.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104" name="Google Shape;104;p17"/>
          <p:cNvSpPr txBox="1"/>
          <p:nvPr/>
        </p:nvSpPr>
        <p:spPr>
          <a:xfrm>
            <a:off x="457200" y="4664875"/>
            <a:ext cx="4778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b="0" i="0" lang="en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https://kubernetes.io/docs/concepts/overview/working-with-objects/labels/#syntax-and-character-set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70550" y="1175341"/>
            <a:ext cx="2973294" cy="3775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