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embeddedFontLst>
    <p:embeddedFont>
      <p:font typeface="Roboto Mon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.fntdata"/><Relationship Id="rId20" Type="http://schemas.openxmlformats.org/officeDocument/2006/relationships/slide" Target="slides/slide16.xml"/><Relationship Id="rId42" Type="http://schemas.openxmlformats.org/officeDocument/2006/relationships/font" Target="fonts/RobotoMono-boldItalic.fntdata"/><Relationship Id="rId41" Type="http://schemas.openxmlformats.org/officeDocument/2006/relationships/font" Target="fonts/RobotoMono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RobotoMono-regular.fnt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85d7295e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885d7295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Unlike a PV, a PVC is based within a namespace (with the pod)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It is a one-to-one mapping of a user claim to a global storage offer.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user can define specific requirements for their PVC so it gets matched with a specific PV.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a PV, you define the capacity, whether you want a filesystem or a block device, and the access mode.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word on accessModes: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RWO means only a single pod will be able to (through a PVC) mount this.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ROM means many pods can mount this, but none can write.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RWM means, well, many pods can mount and write.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 with the PV, you define your accessModes for your PVC. A PV and a PVC match through their accessModes.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Likewise, you request how much storage your PVC will require. </a:t>
            </a:r>
            <a:br>
              <a:rPr lang="en"/>
            </a:br>
            <a:r>
              <a:rPr lang="en"/>
              <a:t>Finally, you can specify what className you require.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lot of this can be arbitrary and highly dependent on your environment.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This example defines a PV with 2Gi of space and a label.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PV is using the hostPath volume type, and thus they have a label of “type: hostpath”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PVC is looking for 1Gi of storage and is looking for a PV with a label of “type: hostpath”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Next slide: match on labels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They will match and bind because the labels match, the access modes match, and the PVC storage capacity is &lt;= PV storage capacity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PVCs can be named the same to make things consistent but point to different storage classes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this example we have a dev and prod namespace.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These PVCs are named the same, but reside within different namespaces and request different classes of storage.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85d7295e2_0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885d7295e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PV’s and PVCs work great together, but still require some manual provisioning under the hood.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What if we could do all that dynamically? Well, you can with StorageClasses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Act as an abstraction on top of a external storage resource that has dynamic provisioning capability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usually the cloud providers, but others work like ceph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85d7295e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885d7295e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 storage class is really defined by its provisioner.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Each provisioner will have a slew of different parameters that are tied to the</a:t>
            </a:r>
            <a:br>
              <a:rPr lang="en"/>
            </a:br>
            <a:r>
              <a:rPr lang="en"/>
              <a:t>specific storage system it’s talking to.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Lastly is the reclaimPolicy which tells the external storage system what to do when the </a:t>
            </a:r>
            <a:br>
              <a:rPr lang="en"/>
            </a:br>
            <a:r>
              <a:rPr lang="en"/>
              <a:t>associate PVC is deleted.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85d7295e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885d7295e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 list of current StorageClasses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More are supported through CSI plugin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 PVC is created with a storage request and supplies the StorageClass ‘standard’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storageClass ‘standard’ is configured with some information to connect and interact with the API of an external storage provider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external storage provider creates a PV that strictly satisfies the PVC request. Really, it means it’s the same size as the request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PV will be named pvc-&lt;uid of the pvc&gt;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PV is then bound to the requesting PVC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85d7295e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85d7295e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There are instances in your application where you want to be able to store runtime-specific information.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Things like connection info, SSL certs, certain flags that you will inevitably change over time.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Kubernetes takes that into account and has a solution with ConfigMaps and Secrets.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ConfigMaps and Secrets are kind of like Volumes, as you’ll see.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Configmap data is stored “outside” of the cluster (in etcd)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They are insanely versatile. You can inject them as environment variables at runtime, as a command arg, or as a file or folder via a volume mount.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They can also be created in a multitude of ways.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Like I said there are a lot of different ways to create a configmap and all yield the same result.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You can use kubectl and simply pass it strings for everything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You can pass it a folder and it will be smart and map the files to keys within the configmap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Or you can pass the files individually.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Secrets for the most part are functionally identical to ConfigMaps with a few small key differences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stored as base64 encoded content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encrypted if configured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great for user/pass or certs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and can be created the same way as configmaps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Same as ConfigMaps except you now have to tell it what kind of secret (we use generic here)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From literals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From a directory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From individual files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On the left is ConfigMaps, right is Secret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K8s lets you pass all sorts of information into a container, with environment variables being one of them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uses ‘valueFrom’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specify that it comes from a ConfigMap or Secret, give it the cm/secret name and key you want to query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Last method is actually mounting them as a volume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specify volume type as a configmap or secret and give it the name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85d7295e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885d7295e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Storage is one of those things that does tend to confuse people with all the various levels of abstractions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4 ‘types’ of storage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Volumes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Persistent Volumes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Persistent Volume Claims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Storage Classes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 Volume is defined in the pod Spec and tied to its lifecycle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means it survives a Pod restart, but what happens to it when the pod is deleted is up to the volume type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volumes themselves can be actually be attached to more than one container within the Pod</a:t>
            </a:r>
            <a:endParaRPr/>
          </a:p>
          <a:p>
            <a: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very common to share storage between containers within the pod</a:t>
            </a:r>
            <a:endParaRPr/>
          </a:p>
          <a:p>
            <a:pPr indent="-2984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web server</a:t>
            </a:r>
            <a:endParaRPr/>
          </a:p>
          <a:p>
            <a:pPr indent="-2984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pre-process data</a:t>
            </a:r>
            <a:endParaRPr/>
          </a:p>
          <a:p>
            <a:pPr indent="-2984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socket files</a:t>
            </a:r>
            <a:endParaRPr/>
          </a:p>
          <a:p>
            <a:pPr indent="-2984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logs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Current list of in-tree volume types supported, with more being added through the “Container Storage Interface”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essentially storage plugin system supported by multiple container orchestration engines (k8s and mesos)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ones in blue support persisting beyond a pod’s lifecycle, but generally are not mounted  directly except through a persistent volume claim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emptyDir is common for scratch space between pods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configMap, secret, </a:t>
            </a:r>
            <a:r>
              <a:rPr lang="en">
                <a:solidFill>
                  <a:schemeClr val="dk1"/>
                </a:solidFill>
              </a:rPr>
              <a:t>downward API, and </a:t>
            </a:r>
            <a:r>
              <a:rPr lang="en"/>
              <a:t>projected are all used for injecting information stored within Kubernetes directly into the Pod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Volumes is a list of every volume type you want to attach to the Pod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Each volume will have its own volume type specific parameters and a name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Using the name is how we reference mounting that storage within a container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volumeMounts is an attribute within each container in your Pod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they reference the volume name and supply the mountPath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It may have other available options depending on the volume type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e.g. mount read only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PVs are k8s objects that represent underlying storage.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They don’t belong to any namespace, they are a global resource.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 such users aren’t usually the ones creating PVs, that’s left up to admins.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way a user consumes a PV is by creating a PVC.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351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349660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50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85800" y="3627027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-blue-k8s" type="blank">
  <p:cSld name="BLANK">
    <p:bg>
      <p:bgPr>
        <a:solidFill>
          <a:schemeClr val="dk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 amt="5000"/>
          </a:blip>
          <a:srcRect b="20693" l="0" r="0" t="20699"/>
          <a:stretch/>
        </p:blipFill>
        <p:spPr>
          <a:xfrm>
            <a:off x="183925" y="1"/>
            <a:ext cx="8776151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50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8852" y="43263"/>
            <a:ext cx="1063400" cy="1063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-White">
  <p:cSld name="CUSTOM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 amt="3000"/>
          </a:blip>
          <a:srcRect b="0" l="0" r="0" t="0"/>
          <a:stretch/>
        </p:blipFill>
        <p:spPr>
          <a:xfrm>
            <a:off x="2000250" y="0"/>
            <a:ext cx="5143498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28" name="Google Shape;28;p6"/>
          <p:cNvSpPr/>
          <p:nvPr/>
        </p:nvSpPr>
        <p:spPr>
          <a:xfrm>
            <a:off x="4274" y="0"/>
            <a:ext cx="9144000" cy="44064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29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50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" name="Google Shape;30;p6"/>
          <p:cNvPicPr preferRelativeResize="0"/>
          <p:nvPr/>
        </p:nvPicPr>
        <p:blipFill rotWithShape="1">
          <a:blip r:embed="rId2">
            <a:alphaModFix amt="5000"/>
          </a:blip>
          <a:srcRect b="25395" l="0" r="21519" t="24898"/>
          <a:stretch/>
        </p:blipFill>
        <p:spPr>
          <a:xfrm>
            <a:off x="2260600" y="0"/>
            <a:ext cx="6887677" cy="43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type="ctrTitle"/>
          </p:nvPr>
        </p:nvSpPr>
        <p:spPr>
          <a:xfrm>
            <a:off x="457200" y="1549525"/>
            <a:ext cx="4332600" cy="15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Google Shape;34;p7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50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8852" y="43263"/>
            <a:ext cx="1063400" cy="1063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xample">
  <p:cSld name="TITLE_ONLY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-1" y="737100"/>
            <a:ext cx="9144000" cy="44064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8"/>
          <p:cNvCxnSpPr/>
          <p:nvPr/>
        </p:nvCxnSpPr>
        <p:spPr>
          <a:xfrm>
            <a:off x="0" y="768046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50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309600" y="11435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1800">
                <a:solidFill>
                  <a:schemeClr val="dk2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800">
                <a:solidFill>
                  <a:schemeClr val="dk2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2">
            <a:alphaModFix amt="5000"/>
          </a:blip>
          <a:srcRect b="25395" l="0" r="21519" t="24898"/>
          <a:stretch/>
        </p:blipFill>
        <p:spPr>
          <a:xfrm>
            <a:off x="2256325" y="759075"/>
            <a:ext cx="6887677" cy="43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>
            <p:ph type="ctrTitle"/>
          </p:nvPr>
        </p:nvSpPr>
        <p:spPr>
          <a:xfrm>
            <a:off x="309600" y="2287550"/>
            <a:ext cx="4332600" cy="15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50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id="49" name="Google Shape;4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8852" y="43263"/>
            <a:ext cx="1063400" cy="1063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z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Relationship Id="rId4" Type="http://schemas.openxmlformats.org/officeDocument/2006/relationships/hyperlink" Target="https://www.youtube.com/KuppiyaSL?sub_confirmation=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/>
              <a:t>Kubernetes </a:t>
            </a:r>
            <a:endParaRPr/>
          </a:p>
        </p:txBody>
      </p:sp>
      <p:sp>
        <p:nvSpPr>
          <p:cNvPr id="55" name="Google Shape;55;p10"/>
          <p:cNvSpPr txBox="1"/>
          <p:nvPr>
            <p:ph idx="1" type="subTitle"/>
          </p:nvPr>
        </p:nvSpPr>
        <p:spPr>
          <a:xfrm>
            <a:off x="685800" y="3627024"/>
            <a:ext cx="7772400" cy="12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Introduction to Storage &amp;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Configuration Management</a:t>
            </a:r>
            <a:endParaRPr/>
          </a:p>
        </p:txBody>
      </p:sp>
      <p:pic>
        <p:nvPicPr>
          <p:cNvPr id="56" name="Google Shape;5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6250" y="2199700"/>
            <a:ext cx="2042001" cy="20420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/>
        </p:nvSpPr>
        <p:spPr>
          <a:xfrm>
            <a:off x="7102000" y="4785700"/>
            <a:ext cx="2042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7" y="932763"/>
            <a:ext cx="960120" cy="96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5085" y="937391"/>
            <a:ext cx="960120" cy="96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69151" y="932763"/>
            <a:ext cx="960120" cy="96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74213" y="937392"/>
            <a:ext cx="960120" cy="96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79285" y="937392"/>
            <a:ext cx="960120" cy="96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PersistentVolumeClaims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</a:t>
            </a:r>
            <a:r>
              <a:rPr b="1" lang="en" sz="2400"/>
              <a:t>PersistentVolumeClaim</a:t>
            </a:r>
            <a:r>
              <a:rPr lang="en" sz="2400"/>
              <a:t> (PVC) is a </a:t>
            </a:r>
            <a:r>
              <a:rPr b="1" lang="en" sz="2400"/>
              <a:t>namespaced</a:t>
            </a:r>
            <a:r>
              <a:rPr lang="en" sz="2400"/>
              <a:t> request for storage.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Satisfies a set of requirements instead of mapping to a storage resource directly.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Ensures that an application’s ‘</a:t>
            </a:r>
            <a:r>
              <a:rPr i="1" lang="en" sz="2400"/>
              <a:t>claim</a:t>
            </a:r>
            <a:r>
              <a:rPr lang="en" sz="2400"/>
              <a:t>’ for storage is portable across numerous backends or providers.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idx="2" type="body"/>
          </p:nvPr>
        </p:nvSpPr>
        <p:spPr>
          <a:xfrm>
            <a:off x="5267275" y="1200150"/>
            <a:ext cx="3515700" cy="372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v1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PersistentVolume</a:t>
            </a:r>
            <a:endParaRPr sz="11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1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nfsserver</a:t>
            </a:r>
            <a:endParaRPr sz="11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11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capacity:</a:t>
            </a:r>
            <a:endParaRPr sz="11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storage: </a:t>
            </a:r>
            <a:r>
              <a:rPr lang="e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50Gi</a:t>
            </a:r>
            <a:endParaRPr sz="11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volumeMode: </a:t>
            </a:r>
            <a:r>
              <a:rPr lang="e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Filesystem</a:t>
            </a:r>
            <a:endParaRPr sz="11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accessModes:</a:t>
            </a:r>
            <a:endParaRPr sz="11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- ReadWriteOnce</a:t>
            </a:r>
            <a:endParaRPr sz="11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- ReadWriteMany</a:t>
            </a:r>
            <a:endParaRPr sz="11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persistentVolumeReclaimPolicy: </a:t>
            </a:r>
            <a:r>
              <a:rPr lang="e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endParaRPr sz="11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storageClassName: </a:t>
            </a:r>
            <a:r>
              <a:rPr lang="e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slow</a:t>
            </a:r>
            <a:br>
              <a:rPr lang="e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mountOptions:</a:t>
            </a:r>
            <a:endParaRPr sz="11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- hard</a:t>
            </a:r>
            <a:endParaRPr sz="11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- nfsvers=4.1</a:t>
            </a:r>
            <a:endParaRPr sz="11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nfs:</a:t>
            </a:r>
            <a:endParaRPr sz="11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path: </a:t>
            </a:r>
            <a:r>
              <a:rPr lang="e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/exports</a:t>
            </a:r>
            <a:endParaRPr sz="11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server: </a:t>
            </a:r>
            <a:r>
              <a:rPr lang="e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172.22.0.42</a:t>
            </a:r>
            <a:endParaRPr sz="1100">
              <a:solidFill>
                <a:srgbClr val="CC0000"/>
              </a:solidFill>
            </a:endParaRPr>
          </a:p>
        </p:txBody>
      </p:sp>
      <p:sp>
        <p:nvSpPr>
          <p:cNvPr id="133" name="Google Shape;133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PersistentVolume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457200" y="1200150"/>
            <a:ext cx="4653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capacity.storage: </a:t>
            </a:r>
            <a:r>
              <a:rPr lang="en" sz="1800">
                <a:solidFill>
                  <a:srgbClr val="000000"/>
                </a:solidFill>
              </a:rPr>
              <a:t>The total amount of available storage.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volumeMode: </a:t>
            </a:r>
            <a:r>
              <a:rPr lang="en" sz="1800">
                <a:solidFill>
                  <a:srgbClr val="000000"/>
                </a:solidFill>
              </a:rPr>
              <a:t>The type of volume, this can be either </a:t>
            </a:r>
            <a:r>
              <a:rPr lang="en" sz="18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Filesystem</a:t>
            </a:r>
            <a:r>
              <a:rPr lang="en" sz="1800">
                <a:solidFill>
                  <a:srgbClr val="000000"/>
                </a:solidFill>
              </a:rPr>
              <a:t> or </a:t>
            </a:r>
            <a:r>
              <a:rPr lang="en" sz="18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Block</a:t>
            </a:r>
            <a:r>
              <a:rPr lang="en" sz="1800"/>
              <a:t>.</a:t>
            </a:r>
            <a:endParaRPr sz="18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accessModes: </a:t>
            </a:r>
            <a:r>
              <a:rPr lang="en" sz="1800">
                <a:solidFill>
                  <a:srgbClr val="000000"/>
                </a:solidFill>
              </a:rPr>
              <a:t>A list of the supported methods of accessing the volume. Options include: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ReadWriteOnce</a:t>
            </a:r>
            <a:endParaRPr sz="18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ReadOnlyMany</a:t>
            </a:r>
            <a:endParaRPr sz="18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ReadWriteMany</a:t>
            </a:r>
            <a:endParaRPr sz="18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PersistentVolumeClaim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457200" y="1200150"/>
            <a:ext cx="5025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accessModes: </a:t>
            </a:r>
            <a:r>
              <a:rPr lang="en" sz="1800"/>
              <a:t>The selected method of accessing the storage. This </a:t>
            </a:r>
            <a:r>
              <a:rPr b="1" lang="en" sz="1800"/>
              <a:t>MUST</a:t>
            </a:r>
            <a:r>
              <a:rPr lang="en" sz="1800"/>
              <a:t> be a subset of what is defined on the target PV or Storage Class.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ReadWriteOnce</a:t>
            </a:r>
            <a:endParaRPr sz="18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ReadOnlyMany</a:t>
            </a:r>
            <a:endParaRPr sz="18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ReadWriteMany</a:t>
            </a:r>
            <a:endParaRPr sz="18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resources.requests.storage: </a:t>
            </a:r>
            <a:r>
              <a:rPr lang="en" sz="1800"/>
              <a:t>The desired amount of storage for the claim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storageClassName: </a:t>
            </a:r>
            <a:r>
              <a:rPr lang="en" sz="1800"/>
              <a:t>The name of the desired Storage Class</a:t>
            </a:r>
            <a:endParaRPr sz="1800"/>
          </a:p>
        </p:txBody>
      </p:sp>
      <p:sp>
        <p:nvSpPr>
          <p:cNvPr id="141" name="Google Shape;141;p21"/>
          <p:cNvSpPr txBox="1"/>
          <p:nvPr>
            <p:ph idx="2" type="body"/>
          </p:nvPr>
        </p:nvSpPr>
        <p:spPr>
          <a:xfrm>
            <a:off x="5512400" y="1200150"/>
            <a:ext cx="3174300" cy="372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PersistentVolumeClaim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pvc-sc-example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accessModes: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- ReadWriteOnce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resources: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requests: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storage: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1Gi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storageClassName: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slow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PVs and PVCs with Selectors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PersistentVolume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pv-selector-example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labels: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type: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hostpath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capacity: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storage: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2Gi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accessModes: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- ReadWriteMany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hostPath: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path: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"/mnt/data"</a:t>
            </a:r>
            <a:endParaRPr sz="1400">
              <a:solidFill>
                <a:srgbClr val="CC0000"/>
              </a:solidFill>
            </a:endParaRPr>
          </a:p>
        </p:txBody>
      </p:sp>
      <p:sp>
        <p:nvSpPr>
          <p:cNvPr id="148" name="Google Shape;148;p22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PersistentVolumeClaim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pvc-selector-example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accessModes: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- ReadWriteMany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resources: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requests: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storage: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1Gi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selector: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matchLabels: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type: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hostpath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PVs and PVCs with Selectors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PersistentVolume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pv-selector-example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labels: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type: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hostpath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capacity: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storage: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2Gi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accessModes: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- ReadWriteMany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hostPath: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path: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"/mnt/data"</a:t>
            </a:r>
            <a:endParaRPr sz="1400">
              <a:solidFill>
                <a:srgbClr val="CC0000"/>
              </a:solidFill>
            </a:endParaRPr>
          </a:p>
        </p:txBody>
      </p:sp>
      <p:sp>
        <p:nvSpPr>
          <p:cNvPr id="155" name="Google Shape;155;p23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PersistentVolumeClaim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pvc-selector-example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accessModes: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- ReadWriteMany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resources: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requests: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storage: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1Gi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selector: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matchLabels: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type: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hostpath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400"/>
          </a:p>
        </p:txBody>
      </p:sp>
      <p:sp>
        <p:nvSpPr>
          <p:cNvPr id="156" name="Google Shape;156;p23"/>
          <p:cNvSpPr/>
          <p:nvPr/>
        </p:nvSpPr>
        <p:spPr>
          <a:xfrm>
            <a:off x="716725" y="2086900"/>
            <a:ext cx="1833900" cy="5799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4937550" y="3388175"/>
            <a:ext cx="2061000" cy="669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Persistent Volumes and Claims</a:t>
            </a:r>
            <a:endParaRPr/>
          </a:p>
        </p:txBody>
      </p:sp>
      <p:sp>
        <p:nvSpPr>
          <p:cNvPr id="163" name="Google Shape;163;p24"/>
          <p:cNvSpPr txBox="1"/>
          <p:nvPr/>
        </p:nvSpPr>
        <p:spPr>
          <a:xfrm>
            <a:off x="457200" y="2697550"/>
            <a:ext cx="1218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</a:t>
            </a:r>
            <a:b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7396200" y="2697550"/>
            <a:ext cx="12906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</a:t>
            </a:r>
            <a:b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3850" y="1022937"/>
            <a:ext cx="6036323" cy="40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StorageClass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Storage classes are an abstraction on top of an external storage resource (PV) 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Work hand-in-hand with the external storage system to enable </a:t>
            </a:r>
            <a:r>
              <a:rPr b="1" lang="en" sz="2400"/>
              <a:t>dynamic provisioning</a:t>
            </a:r>
            <a:r>
              <a:rPr lang="en" sz="2400"/>
              <a:t> of storage by eliminating the need for the cluster admin to pre-provision a PV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StorageClass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457200" y="1200150"/>
            <a:ext cx="4569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provisioner: </a:t>
            </a:r>
            <a:r>
              <a:rPr lang="en" sz="1800">
                <a:solidFill>
                  <a:srgbClr val="000000"/>
                </a:solidFill>
              </a:rPr>
              <a:t>Defines the ‘</a:t>
            </a:r>
            <a:r>
              <a:rPr i="1" lang="en" sz="1800">
                <a:solidFill>
                  <a:srgbClr val="000000"/>
                </a:solidFill>
              </a:rPr>
              <a:t>driver</a:t>
            </a:r>
            <a:r>
              <a:rPr lang="en" sz="1800">
                <a:solidFill>
                  <a:srgbClr val="000000"/>
                </a:solidFill>
              </a:rPr>
              <a:t>’ to be used for provisioning of the external storage.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parameters: </a:t>
            </a:r>
            <a:r>
              <a:rPr lang="en" sz="1800">
                <a:solidFill>
                  <a:srgbClr val="000000"/>
                </a:solidFill>
              </a:rPr>
              <a:t>A hash of the various configuration parameters for the provisioner.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reclaimPolicy: </a:t>
            </a:r>
            <a:r>
              <a:rPr lang="en" sz="1800">
                <a:solidFill>
                  <a:srgbClr val="000000"/>
                </a:solidFill>
              </a:rPr>
              <a:t>The behaviour for the backing storage when the PVC is deleted.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Retain</a:t>
            </a:r>
            <a:r>
              <a:rPr lang="en" sz="1600"/>
              <a:t> - manual clean-up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lang="en" sz="1600"/>
              <a:t> - storage asset deleted by provider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78" name="Google Shape;178;p26"/>
          <p:cNvSpPr txBox="1"/>
          <p:nvPr>
            <p:ph idx="2" type="body"/>
          </p:nvPr>
        </p:nvSpPr>
        <p:spPr>
          <a:xfrm>
            <a:off x="5089200" y="1200150"/>
            <a:ext cx="3597600" cy="372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StorageClass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storage.k8s.io/v1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standard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provisioner: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kubernetes.io/gce-pd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parameters: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type: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pd-standard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zones: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us-central1-a, us-central1-b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reclaimPolicy: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Available StorageClasses</a:t>
            </a:r>
            <a:endParaRPr/>
          </a:p>
        </p:txBody>
      </p:sp>
      <p:sp>
        <p:nvSpPr>
          <p:cNvPr id="184" name="Google Shape;184;p27"/>
          <p:cNvSpPr txBox="1"/>
          <p:nvPr/>
        </p:nvSpPr>
        <p:spPr>
          <a:xfrm>
            <a:off x="1490950" y="1490850"/>
            <a:ext cx="3048900" cy="29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AWSElasticBlockStore</a:t>
            </a:r>
            <a:endParaRPr b="0" i="0" sz="1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AzureFile</a:t>
            </a:r>
            <a:endParaRPr b="0" i="0" sz="1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AzureDisk</a:t>
            </a:r>
            <a:endParaRPr b="0" i="0" sz="1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CephFS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Cinder</a:t>
            </a:r>
            <a:endParaRPr b="0" i="0" sz="1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FC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Flocker</a:t>
            </a:r>
            <a:endParaRPr b="0" i="0" sz="1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GCEPersistentDisk</a:t>
            </a:r>
            <a:endParaRPr b="0" i="0" sz="1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Glusterfs</a:t>
            </a:r>
            <a:endParaRPr b="0" i="0" sz="1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4923225" y="1490850"/>
            <a:ext cx="2955900" cy="29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iSCSI</a:t>
            </a:r>
            <a:endParaRPr b="0" i="0" sz="1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Quobyte</a:t>
            </a:r>
            <a:endParaRPr b="0" i="0" sz="1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NFS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RBD</a:t>
            </a:r>
            <a:endParaRPr b="0" i="0" sz="1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VsphereVolume</a:t>
            </a:r>
            <a:endParaRPr b="0" i="0" sz="1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PortworxVolume</a:t>
            </a:r>
            <a:endParaRPr b="0" i="0" sz="1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ScaleIO</a:t>
            </a:r>
            <a:endParaRPr b="0" i="0" sz="1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StorageOS</a:t>
            </a:r>
            <a:endParaRPr b="0" i="0" sz="1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1639800" y="4624550"/>
            <a:ext cx="268500" cy="2610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1908300" y="4561250"/>
            <a:ext cx="17220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Internal Provisioner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338" y="1350000"/>
            <a:ext cx="8114124" cy="32296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StorageClass</a:t>
            </a:r>
            <a:endParaRPr/>
          </a:p>
        </p:txBody>
      </p:sp>
      <p:sp>
        <p:nvSpPr>
          <p:cNvPr id="194" name="Google Shape;194;p28"/>
          <p:cNvSpPr txBox="1"/>
          <p:nvPr/>
        </p:nvSpPr>
        <p:spPr>
          <a:xfrm>
            <a:off x="2907250" y="4335325"/>
            <a:ext cx="2932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pv: pvc-9df65c6e-1a69-11e8-ae10-080027a3682b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203825" y="2164600"/>
            <a:ext cx="27612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uid: 9df65c6e-1a69-11e8-ae10-080027a3682b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1295550" y="1481775"/>
            <a:ext cx="22731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PVC makes a request of the StorageClass.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5326900" y="1114425"/>
            <a:ext cx="22731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StorageClass provisions request through API with external storage system.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6006825" y="3863000"/>
            <a:ext cx="24432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External storage system creates a PV strictly satisfying the PVC request.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883900" y="3457125"/>
            <a:ext cx="22731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provisioned PV is bound to requesting PVC.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Need for Storage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Storage Concepts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Static Provisioning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Dynamic Provisioning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Storage Objects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Configuration Management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ConfigMap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Secret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 txBox="1"/>
          <p:nvPr>
            <p:ph type="ctrTitle"/>
          </p:nvPr>
        </p:nvSpPr>
        <p:spPr>
          <a:xfrm>
            <a:off x="457200" y="1549525"/>
            <a:ext cx="4332600" cy="15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Configuration</a:t>
            </a:r>
            <a:endParaRPr/>
          </a:p>
        </p:txBody>
      </p:sp>
      <p:sp>
        <p:nvSpPr>
          <p:cNvPr id="206" name="Google Shape;206;p29"/>
          <p:cNvSpPr txBox="1"/>
          <p:nvPr>
            <p:ph type="ctrTitle"/>
          </p:nvPr>
        </p:nvSpPr>
        <p:spPr>
          <a:xfrm>
            <a:off x="4789800" y="892400"/>
            <a:ext cx="3087600" cy="29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ConfigMap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Secret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Configuration</a:t>
            </a:r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/>
              <a:t>Kubernetes has an integrated pattern for decoupling configuration from application or container.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/>
              <a:t>This pattern makes use of two Kubernetes components: </a:t>
            </a:r>
            <a:r>
              <a:rPr b="1" lang="en">
                <a:solidFill>
                  <a:srgbClr val="000000"/>
                </a:solidFill>
              </a:rPr>
              <a:t>ConfigMaps</a:t>
            </a:r>
            <a:r>
              <a:rPr lang="en"/>
              <a:t> and </a:t>
            </a:r>
            <a:r>
              <a:rPr b="1" lang="en">
                <a:solidFill>
                  <a:srgbClr val="000000"/>
                </a:solidFill>
              </a:rPr>
              <a:t>Secrets.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ConfigMap</a:t>
            </a:r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Externalized data stored within kubernetes.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 be referenced through several different means: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environment variable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 command line argument (via env var)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injected as a file into a volume mount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 be created from a manifest, literals, directories, or files directly.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ConfigMap Example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224" name="Google Shape;224;p32"/>
          <p:cNvSpPr txBox="1"/>
          <p:nvPr>
            <p:ph idx="4294967295" type="body"/>
          </p:nvPr>
        </p:nvSpPr>
        <p:spPr>
          <a:xfrm>
            <a:off x="457175" y="2009825"/>
            <a:ext cx="2746800" cy="1853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ConfigMap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manifest-example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data: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city: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Ann Arbor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state: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Michigan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3327625" y="2016775"/>
            <a:ext cx="5097000" cy="659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create configmap literal-example \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b="1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--from-literal="city=Ann Arbor" --from-literal=state=Michigan</a:t>
            </a:r>
            <a:endParaRPr b="1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configmap “literal-example” created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457200" y="3972250"/>
            <a:ext cx="7967400" cy="107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cat info/city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Ann Arbor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cat info/state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Michigan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create configmap file-example </a:t>
            </a:r>
            <a:r>
              <a:rPr b="1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--from-file=cm/city --from-file=cm/state</a:t>
            </a:r>
            <a:endParaRPr b="1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configmap "file-example" created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7" name="Google Shape;227;p32"/>
          <p:cNvSpPr txBox="1"/>
          <p:nvPr/>
        </p:nvSpPr>
        <p:spPr>
          <a:xfrm>
            <a:off x="457200" y="1201800"/>
            <a:ext cx="79674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produce a </a:t>
            </a: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ConfigMap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the same content!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2"/>
          <p:cNvSpPr txBox="1"/>
          <p:nvPr/>
        </p:nvSpPr>
        <p:spPr>
          <a:xfrm>
            <a:off x="3327625" y="2785713"/>
            <a:ext cx="5097000" cy="107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cat info/city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Ann Arbor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cat info/state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Michigan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create configmap dir-example </a:t>
            </a:r>
            <a:r>
              <a:rPr b="1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--from-file=cm/</a:t>
            </a:r>
            <a:endParaRPr b="1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configmap "dir-example" created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ConfigMap Example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234" name="Google Shape;234;p33"/>
          <p:cNvSpPr txBox="1"/>
          <p:nvPr>
            <p:ph idx="4294967295" type="body"/>
          </p:nvPr>
        </p:nvSpPr>
        <p:spPr>
          <a:xfrm>
            <a:off x="457175" y="2009825"/>
            <a:ext cx="2746800" cy="1853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ConfigMap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manifest-example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data: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city: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Ann Arbor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state: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Michigan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5" name="Google Shape;235;p33"/>
          <p:cNvSpPr txBox="1"/>
          <p:nvPr/>
        </p:nvSpPr>
        <p:spPr>
          <a:xfrm>
            <a:off x="3327625" y="2016775"/>
            <a:ext cx="5097000" cy="659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create configmap literal-example \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b="1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--from-literal="city=Ann Arbor" --from-literal=state=Michigan</a:t>
            </a:r>
            <a:endParaRPr b="1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configmap “literal-example” created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6" name="Google Shape;236;p33"/>
          <p:cNvSpPr txBox="1"/>
          <p:nvPr/>
        </p:nvSpPr>
        <p:spPr>
          <a:xfrm>
            <a:off x="457200" y="3972250"/>
            <a:ext cx="7967400" cy="107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cat info/city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Ann Arbor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cat info/state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Michigan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create configmap file-example </a:t>
            </a:r>
            <a:r>
              <a:rPr b="1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--from-file=cm/city --from-file=cm/state</a:t>
            </a:r>
            <a:endParaRPr b="1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configmap "file-example" created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457200" y="1201800"/>
            <a:ext cx="79674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produce a </a:t>
            </a: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ConfigMap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the same content!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3"/>
          <p:cNvSpPr txBox="1"/>
          <p:nvPr/>
        </p:nvSpPr>
        <p:spPr>
          <a:xfrm>
            <a:off x="3327625" y="2785713"/>
            <a:ext cx="5097000" cy="107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cat info/city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Ann Arbor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cat info/state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Michigan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create configmap dir-example </a:t>
            </a:r>
            <a:r>
              <a:rPr b="1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--from-file=cm/</a:t>
            </a:r>
            <a:endParaRPr b="1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configmap "dir-example" created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9" name="Google Shape;239;p33"/>
          <p:cNvSpPr/>
          <p:nvPr/>
        </p:nvSpPr>
        <p:spPr>
          <a:xfrm>
            <a:off x="3541725" y="2198875"/>
            <a:ext cx="4776900" cy="2955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ConfigMap Example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245" name="Google Shape;245;p34"/>
          <p:cNvSpPr txBox="1"/>
          <p:nvPr>
            <p:ph idx="4294967295" type="body"/>
          </p:nvPr>
        </p:nvSpPr>
        <p:spPr>
          <a:xfrm>
            <a:off x="457175" y="2009825"/>
            <a:ext cx="2746800" cy="1853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ConfigMap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manifest-example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data: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city: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Ann Arbor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state: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Michigan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6" name="Google Shape;246;p34"/>
          <p:cNvSpPr txBox="1"/>
          <p:nvPr/>
        </p:nvSpPr>
        <p:spPr>
          <a:xfrm>
            <a:off x="3327625" y="2016775"/>
            <a:ext cx="5097000" cy="659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create configmap literal-example \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b="1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--from-literal="city=Ann Arbor" --from-literal=state=Michigan</a:t>
            </a:r>
            <a:endParaRPr b="1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configmap “literal-example” created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7" name="Google Shape;247;p34"/>
          <p:cNvSpPr txBox="1"/>
          <p:nvPr/>
        </p:nvSpPr>
        <p:spPr>
          <a:xfrm>
            <a:off x="457200" y="3972250"/>
            <a:ext cx="7967400" cy="107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cat info/city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Ann Arbor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cat info/state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Michigan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create configmap file-example </a:t>
            </a:r>
            <a:r>
              <a:rPr b="1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--from-file=cm/city --from-file=cm/state</a:t>
            </a:r>
            <a:endParaRPr b="1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configmap "file-example" created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457200" y="1201800"/>
            <a:ext cx="79674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produce a </a:t>
            </a: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ConfigMap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the same content!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4"/>
          <p:cNvSpPr txBox="1"/>
          <p:nvPr/>
        </p:nvSpPr>
        <p:spPr>
          <a:xfrm>
            <a:off x="3327625" y="2785713"/>
            <a:ext cx="5097000" cy="107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cat info/city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Ann Arbor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cat info/state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Michigan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create configmap dir-example </a:t>
            </a:r>
            <a:r>
              <a:rPr b="1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--from-file=cm/</a:t>
            </a:r>
            <a:endParaRPr b="1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configmap "dir-example" created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0" name="Google Shape;250;p34"/>
          <p:cNvSpPr/>
          <p:nvPr/>
        </p:nvSpPr>
        <p:spPr>
          <a:xfrm>
            <a:off x="6339950" y="3413000"/>
            <a:ext cx="1294800" cy="2955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ConfigMap Example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256" name="Google Shape;256;p35"/>
          <p:cNvSpPr txBox="1"/>
          <p:nvPr>
            <p:ph idx="4294967295" type="body"/>
          </p:nvPr>
        </p:nvSpPr>
        <p:spPr>
          <a:xfrm>
            <a:off x="457175" y="2009825"/>
            <a:ext cx="2746800" cy="1853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ConfigMap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manifest-example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data: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city: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Ann Arbor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state: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Michigan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3327625" y="2016775"/>
            <a:ext cx="5097000" cy="659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create configmap literal-example \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b="1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--from-literal="city=Ann Arbor" --from-literal=state=Michigan</a:t>
            </a:r>
            <a:endParaRPr b="1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configmap “literal-example” created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8" name="Google Shape;258;p35"/>
          <p:cNvSpPr txBox="1"/>
          <p:nvPr/>
        </p:nvSpPr>
        <p:spPr>
          <a:xfrm>
            <a:off x="457200" y="3972250"/>
            <a:ext cx="7967400" cy="107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cat info/city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Ann Arbor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cat info/state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Michigan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create configmap file-example </a:t>
            </a:r>
            <a:r>
              <a:rPr b="1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--from-file=cm/city --from-file=cm/state</a:t>
            </a:r>
            <a:endParaRPr b="1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configmap "file-example" created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9" name="Google Shape;259;p35"/>
          <p:cNvSpPr txBox="1"/>
          <p:nvPr/>
        </p:nvSpPr>
        <p:spPr>
          <a:xfrm>
            <a:off x="457200" y="1201800"/>
            <a:ext cx="79674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produce a </a:t>
            </a: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ConfigMap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the same content!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5"/>
          <p:cNvSpPr txBox="1"/>
          <p:nvPr/>
        </p:nvSpPr>
        <p:spPr>
          <a:xfrm>
            <a:off x="3327625" y="2785713"/>
            <a:ext cx="5097000" cy="107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cat info/city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Ann Arbor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cat info/state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Michigan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create configmap dir-example </a:t>
            </a:r>
            <a:r>
              <a:rPr b="1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--from-file=cm/</a:t>
            </a:r>
            <a:endParaRPr b="1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configmap "dir-example" created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1" name="Google Shape;261;p35"/>
          <p:cNvSpPr/>
          <p:nvPr/>
        </p:nvSpPr>
        <p:spPr>
          <a:xfrm>
            <a:off x="3541725" y="4581175"/>
            <a:ext cx="3197700" cy="2955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Secret</a:t>
            </a:r>
            <a:endParaRPr/>
          </a:p>
        </p:txBody>
      </p:sp>
      <p:sp>
        <p:nvSpPr>
          <p:cNvPr id="267" name="Google Shape;267;p3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Functionally identical to a </a:t>
            </a:r>
            <a:r>
              <a:rPr lang="en" sz="2400">
                <a:solidFill>
                  <a:srgbClr val="000000"/>
                </a:solidFill>
              </a:rPr>
              <a:t>ConfigMap.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Stored as </a:t>
            </a:r>
            <a:r>
              <a:rPr b="1" lang="en" sz="2400"/>
              <a:t>base64 encoded content.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Encrypted at rest within etcd (</a:t>
            </a:r>
            <a:r>
              <a:rPr b="1" lang="en" sz="2400"/>
              <a:t>if configured!</a:t>
            </a:r>
            <a:r>
              <a:rPr lang="en" sz="2400"/>
              <a:t>).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Stored on each worker node in tmpfs directory.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Ideal for username/passwords, certificates or other sensitive information that should not be stored in a container.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Secret Example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273" name="Google Shape;273;p37"/>
          <p:cNvSpPr txBox="1"/>
          <p:nvPr>
            <p:ph idx="4294967295" type="body"/>
          </p:nvPr>
        </p:nvSpPr>
        <p:spPr>
          <a:xfrm>
            <a:off x="457200" y="1902750"/>
            <a:ext cx="3205200" cy="2024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Secret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manifest-example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type: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Opaque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data: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username: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ZXhhbXBsZQ==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password: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bXlwYXNzd29yZA==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4" name="Google Shape;274;p37"/>
          <p:cNvSpPr txBox="1"/>
          <p:nvPr/>
        </p:nvSpPr>
        <p:spPr>
          <a:xfrm>
            <a:off x="3754175" y="1902750"/>
            <a:ext cx="4932600" cy="857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create secret generic literal-secret \</a:t>
            </a:r>
            <a:b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b="1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--from-literal=username=example</a:t>
            </a: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\</a:t>
            </a:r>
            <a:b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b="1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--from-literal=password=mypassword</a:t>
            </a:r>
            <a:endParaRPr b="1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secret "literal-secret" created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5" name="Google Shape;275;p37"/>
          <p:cNvSpPr txBox="1"/>
          <p:nvPr/>
        </p:nvSpPr>
        <p:spPr>
          <a:xfrm>
            <a:off x="457200" y="4006875"/>
            <a:ext cx="8229600" cy="1040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cat secret/username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cat secret/password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mypassword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create secret generic file-secret -</a:t>
            </a:r>
            <a:r>
              <a:rPr b="1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-from-file=secret/username --from-file=secret/password</a:t>
            </a:r>
            <a:endParaRPr b="1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Secret "file-secret" created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6" name="Google Shape;276;p37"/>
          <p:cNvSpPr txBox="1"/>
          <p:nvPr/>
        </p:nvSpPr>
        <p:spPr>
          <a:xfrm>
            <a:off x="457200" y="1201800"/>
            <a:ext cx="79674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produce a </a:t>
            </a: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Secret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the same content!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7"/>
          <p:cNvSpPr txBox="1"/>
          <p:nvPr/>
        </p:nvSpPr>
        <p:spPr>
          <a:xfrm>
            <a:off x="3754300" y="2886125"/>
            <a:ext cx="4932600" cy="1040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cat info/username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cat info/password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mypassword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create secret generic dir-secret -</a:t>
            </a:r>
            <a:r>
              <a:rPr b="1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-from-file=secret/</a:t>
            </a:r>
            <a:endParaRPr b="1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Secret "file-secret" created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Secret Example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283" name="Google Shape;283;p38"/>
          <p:cNvSpPr txBox="1"/>
          <p:nvPr>
            <p:ph idx="4294967295" type="body"/>
          </p:nvPr>
        </p:nvSpPr>
        <p:spPr>
          <a:xfrm>
            <a:off x="457200" y="1902750"/>
            <a:ext cx="3205200" cy="2024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Secret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manifest-example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type: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Opaque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data: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username: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ZXhhbXBsZQ==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password: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bXlwYXNzd29yZA==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4" name="Google Shape;284;p38"/>
          <p:cNvSpPr txBox="1"/>
          <p:nvPr/>
        </p:nvSpPr>
        <p:spPr>
          <a:xfrm>
            <a:off x="3754175" y="1902750"/>
            <a:ext cx="4932600" cy="857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create secret generic literal-secret \</a:t>
            </a:r>
            <a:b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b="1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--from-literal=username=example</a:t>
            </a: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\</a:t>
            </a:r>
            <a:b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b="1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--from-literal=password=mypassword</a:t>
            </a:r>
            <a:endParaRPr b="1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secret "literal-secret" created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5" name="Google Shape;285;p38"/>
          <p:cNvSpPr txBox="1"/>
          <p:nvPr/>
        </p:nvSpPr>
        <p:spPr>
          <a:xfrm>
            <a:off x="457200" y="4006875"/>
            <a:ext cx="8229600" cy="1040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cat secret/username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cat secret/password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mypassword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create secret generic file-secret -</a:t>
            </a:r>
            <a:r>
              <a:rPr b="1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-from-file=secret/username --from-file=secret/password</a:t>
            </a:r>
            <a:endParaRPr b="1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Secret "file-secret" created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6" name="Google Shape;286;p38"/>
          <p:cNvSpPr txBox="1"/>
          <p:nvPr/>
        </p:nvSpPr>
        <p:spPr>
          <a:xfrm>
            <a:off x="457200" y="1201800"/>
            <a:ext cx="79674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produce a </a:t>
            </a: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Secret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the same content!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8"/>
          <p:cNvSpPr txBox="1"/>
          <p:nvPr/>
        </p:nvSpPr>
        <p:spPr>
          <a:xfrm>
            <a:off x="3754300" y="2886125"/>
            <a:ext cx="4932600" cy="1040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cat info/username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cat info/password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mypassword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create secret generic dir-secret -</a:t>
            </a:r>
            <a:r>
              <a:rPr b="1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-from-file=secret/</a:t>
            </a:r>
            <a:endParaRPr b="1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Secret "file-secret" created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8" name="Google Shape;288;p38"/>
          <p:cNvSpPr/>
          <p:nvPr/>
        </p:nvSpPr>
        <p:spPr>
          <a:xfrm>
            <a:off x="3972425" y="2119475"/>
            <a:ext cx="2755500" cy="3999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4" name="Google Shape;74;p12"/>
          <p:cNvSpPr txBox="1"/>
          <p:nvPr>
            <p:ph type="ctrTitle"/>
          </p:nvPr>
        </p:nvSpPr>
        <p:spPr>
          <a:xfrm>
            <a:off x="457200" y="1549525"/>
            <a:ext cx="4332600" cy="15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Storage</a:t>
            </a:r>
            <a:endParaRPr/>
          </a:p>
        </p:txBody>
      </p:sp>
      <p:sp>
        <p:nvSpPr>
          <p:cNvPr id="75" name="Google Shape;75;p12"/>
          <p:cNvSpPr txBox="1"/>
          <p:nvPr>
            <p:ph type="ctrTitle"/>
          </p:nvPr>
        </p:nvSpPr>
        <p:spPr>
          <a:xfrm>
            <a:off x="4789800" y="892400"/>
            <a:ext cx="3087600" cy="29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Volumes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Persistent Volumes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Persistent Volume Claims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StorageClass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Secret Example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294" name="Google Shape;294;p39"/>
          <p:cNvSpPr txBox="1"/>
          <p:nvPr>
            <p:ph idx="4294967295" type="body"/>
          </p:nvPr>
        </p:nvSpPr>
        <p:spPr>
          <a:xfrm>
            <a:off x="457200" y="1902750"/>
            <a:ext cx="3205200" cy="2024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Secret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manifest-example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type: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Opaque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data: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username: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ZXhhbXBsZQ==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password: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bXlwYXNzd29yZA==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5" name="Google Shape;295;p39"/>
          <p:cNvSpPr txBox="1"/>
          <p:nvPr/>
        </p:nvSpPr>
        <p:spPr>
          <a:xfrm>
            <a:off x="3754175" y="1902750"/>
            <a:ext cx="4932600" cy="857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create secret generic literal-secret \</a:t>
            </a:r>
            <a:b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b="1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--from-literal=username=example</a:t>
            </a: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\</a:t>
            </a:r>
            <a:b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b="1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--from-literal=password=mypassword</a:t>
            </a:r>
            <a:endParaRPr b="1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secret "literal-secret" created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6" name="Google Shape;296;p39"/>
          <p:cNvSpPr txBox="1"/>
          <p:nvPr/>
        </p:nvSpPr>
        <p:spPr>
          <a:xfrm>
            <a:off x="457200" y="4006875"/>
            <a:ext cx="8229600" cy="1040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cat secret/username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cat secret/password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mypassword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create secret generic file-secret -</a:t>
            </a:r>
            <a:r>
              <a:rPr b="1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-from-file=secret/username --from-file=secret/password</a:t>
            </a:r>
            <a:endParaRPr b="1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Secret "file-secret" created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7" name="Google Shape;297;p39"/>
          <p:cNvSpPr txBox="1"/>
          <p:nvPr/>
        </p:nvSpPr>
        <p:spPr>
          <a:xfrm>
            <a:off x="457200" y="1201800"/>
            <a:ext cx="79674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produce a </a:t>
            </a: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Secret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the same content!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9"/>
          <p:cNvSpPr txBox="1"/>
          <p:nvPr/>
        </p:nvSpPr>
        <p:spPr>
          <a:xfrm>
            <a:off x="3754300" y="2886125"/>
            <a:ext cx="4932600" cy="1040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cat info/username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cat info/password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mypassword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create secret generic dir-secret -</a:t>
            </a:r>
            <a:r>
              <a:rPr b="1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-from-file=secret/</a:t>
            </a:r>
            <a:endParaRPr b="1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Secret "file-secret" created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9" name="Google Shape;299;p39"/>
          <p:cNvSpPr/>
          <p:nvPr/>
        </p:nvSpPr>
        <p:spPr>
          <a:xfrm>
            <a:off x="7083800" y="3501725"/>
            <a:ext cx="1530300" cy="2838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Secret Example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305" name="Google Shape;305;p40"/>
          <p:cNvSpPr txBox="1"/>
          <p:nvPr>
            <p:ph idx="4294967295" type="body"/>
          </p:nvPr>
        </p:nvSpPr>
        <p:spPr>
          <a:xfrm>
            <a:off x="457200" y="1902750"/>
            <a:ext cx="3205200" cy="2024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Secret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manifest-example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type: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Opaque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data: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username: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ZXhhbXBsZQ==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password: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bXlwYXNzd29yZA==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6" name="Google Shape;306;p40"/>
          <p:cNvSpPr txBox="1"/>
          <p:nvPr/>
        </p:nvSpPr>
        <p:spPr>
          <a:xfrm>
            <a:off x="3754175" y="1902750"/>
            <a:ext cx="4932600" cy="857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create secret generic literal-secret \</a:t>
            </a:r>
            <a:b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b="1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--from-literal=username=example</a:t>
            </a: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\</a:t>
            </a:r>
            <a:b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b="1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--from-literal=password=mypassword</a:t>
            </a:r>
            <a:endParaRPr b="1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secret "literal-secret" created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7" name="Google Shape;307;p40"/>
          <p:cNvSpPr txBox="1"/>
          <p:nvPr/>
        </p:nvSpPr>
        <p:spPr>
          <a:xfrm>
            <a:off x="457200" y="4006875"/>
            <a:ext cx="8229600" cy="1040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cat secret/username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cat secret/password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mypassword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create secret generic file-secret -</a:t>
            </a:r>
            <a:r>
              <a:rPr b="1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-from-file=secret/username --from-file=secret/password</a:t>
            </a:r>
            <a:endParaRPr b="1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Secret "file-secret" created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8" name="Google Shape;308;p40"/>
          <p:cNvSpPr txBox="1"/>
          <p:nvPr/>
        </p:nvSpPr>
        <p:spPr>
          <a:xfrm>
            <a:off x="457200" y="1201800"/>
            <a:ext cx="79674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produce a </a:t>
            </a: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Secret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the same content!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0"/>
          <p:cNvSpPr txBox="1"/>
          <p:nvPr/>
        </p:nvSpPr>
        <p:spPr>
          <a:xfrm>
            <a:off x="3754300" y="2886125"/>
            <a:ext cx="4932600" cy="1040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cat info/username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cat info/password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mypassword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create secret generic dir-secret -</a:t>
            </a:r>
            <a:r>
              <a:rPr b="1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-from-file=secret/</a:t>
            </a:r>
            <a:endParaRPr b="1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Secret "file-secret" created</a:t>
            </a:r>
            <a:endParaRPr b="0" i="0" sz="1000" u="none" cap="none" strike="noStrike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0" name="Google Shape;310;p40"/>
          <p:cNvSpPr/>
          <p:nvPr/>
        </p:nvSpPr>
        <p:spPr>
          <a:xfrm>
            <a:off x="3846150" y="4580925"/>
            <a:ext cx="4434900" cy="3462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Injecting as Environment Variable</a:t>
            </a:r>
            <a:endParaRPr/>
          </a:p>
        </p:txBody>
      </p:sp>
      <p:sp>
        <p:nvSpPr>
          <p:cNvPr id="316" name="Google Shape;316;p41"/>
          <p:cNvSpPr txBox="1"/>
          <p:nvPr>
            <p:ph idx="1" type="body"/>
          </p:nvPr>
        </p:nvSpPr>
        <p:spPr>
          <a:xfrm>
            <a:off x="457200" y="1200150"/>
            <a:ext cx="3994500" cy="3799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batch/v1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Job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cm-env-example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template: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spec: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containers: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- name: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mypod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image: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alpine:latest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command: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[“/bin/sh”, “-c”]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args: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[“printenv CITY”]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env:</a:t>
            </a:r>
            <a:endParaRPr b="1"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- name: </a:t>
            </a:r>
            <a:r>
              <a:rPr b="1"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CITY</a:t>
            </a:r>
            <a:endParaRPr b="1"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valueFrom:</a:t>
            </a:r>
            <a:endParaRPr b="1"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configMapKeyRef:</a:t>
            </a:r>
            <a:endParaRPr b="1"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name: </a:t>
            </a:r>
            <a:r>
              <a:rPr b="1"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manifest-example</a:t>
            </a:r>
            <a:endParaRPr b="1"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key: </a:t>
            </a:r>
            <a:r>
              <a:rPr b="1"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city</a:t>
            </a:r>
            <a:endParaRPr b="1"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restartPolicy: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Never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7" name="Google Shape;317;p41"/>
          <p:cNvSpPr txBox="1"/>
          <p:nvPr>
            <p:ph idx="2" type="body"/>
          </p:nvPr>
        </p:nvSpPr>
        <p:spPr>
          <a:xfrm>
            <a:off x="4692275" y="1200150"/>
            <a:ext cx="3994500" cy="3799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batch/v1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Job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secret-env-example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template: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spec: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containers: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- name: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mypod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image: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alpine:latest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command: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[“/bin/sh”, “-c”]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args: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[“printenv USERNAME”]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env:</a:t>
            </a:r>
            <a:endParaRPr b="1"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- name: </a:t>
            </a:r>
            <a:r>
              <a:rPr b="1"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USERNAME</a:t>
            </a:r>
            <a:endParaRPr b="1"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valueFrom:</a:t>
            </a:r>
            <a:endParaRPr b="1"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secretKeyRef:</a:t>
            </a:r>
            <a:endParaRPr b="1"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name: </a:t>
            </a:r>
            <a:r>
              <a:rPr b="1"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manifest-example</a:t>
            </a:r>
            <a:endParaRPr b="1"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key: </a:t>
            </a:r>
            <a:r>
              <a:rPr b="1"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username</a:t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restartPolicy: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Never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8" name="Google Shape;318;p41"/>
          <p:cNvSpPr/>
          <p:nvPr/>
        </p:nvSpPr>
        <p:spPr>
          <a:xfrm>
            <a:off x="1150050" y="3407825"/>
            <a:ext cx="2814300" cy="11994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1"/>
          <p:cNvSpPr/>
          <p:nvPr/>
        </p:nvSpPr>
        <p:spPr>
          <a:xfrm>
            <a:off x="5374100" y="3407825"/>
            <a:ext cx="2814300" cy="11994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Injecting as a Volume</a:t>
            </a:r>
            <a:endParaRPr/>
          </a:p>
        </p:txBody>
      </p:sp>
      <p:sp>
        <p:nvSpPr>
          <p:cNvPr id="325" name="Google Shape;325;p42"/>
          <p:cNvSpPr txBox="1"/>
          <p:nvPr>
            <p:ph idx="1" type="body"/>
          </p:nvPr>
        </p:nvSpPr>
        <p:spPr>
          <a:xfrm>
            <a:off x="457200" y="1200150"/>
            <a:ext cx="3994500" cy="3799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batch/v1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Job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cm-vol-example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template: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spec: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containers: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- name: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mypod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image: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alpine:latest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command: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[“/bin/sh”, “-c”]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args: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[“cat /myconfig/city”]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volumeMounts: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- name: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config-volume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mountPath: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/myconfig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restartPolicy: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Never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volumes:</a:t>
            </a:r>
            <a:endParaRPr b="1"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- name:</a:t>
            </a:r>
            <a:r>
              <a:rPr b="1"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config-volume</a:t>
            </a:r>
            <a:endParaRPr b="1"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configMap:</a:t>
            </a:r>
            <a:endParaRPr b="1"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b="1"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name:</a:t>
            </a:r>
            <a:r>
              <a:rPr b="1"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manifest-example</a:t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6" name="Google Shape;326;p42"/>
          <p:cNvSpPr txBox="1"/>
          <p:nvPr>
            <p:ph idx="2" type="body"/>
          </p:nvPr>
        </p:nvSpPr>
        <p:spPr>
          <a:xfrm>
            <a:off x="4692275" y="1200150"/>
            <a:ext cx="3994500" cy="3799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batch/v1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Job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secret-vol-example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template: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spec: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containers: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- name: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mypod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image: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alpine:latest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command: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[“/bin/sh”, “-c”]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args: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[“cat /mysecret/username”]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volumeMounts: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- name: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secret-volume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mountPath: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/mysecret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restartPolicy: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Never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volumes:</a:t>
            </a:r>
            <a:endParaRPr b="1"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- name:</a:t>
            </a:r>
            <a:r>
              <a:rPr b="1"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secret-volume</a:t>
            </a:r>
            <a:endParaRPr b="1"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secret:</a:t>
            </a:r>
            <a:endParaRPr b="1"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b="1"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secretName:</a:t>
            </a:r>
            <a:r>
              <a:rPr b="1"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manifest-example</a:t>
            </a:r>
            <a:endParaRPr b="1"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7" name="Google Shape;327;p42"/>
          <p:cNvSpPr/>
          <p:nvPr/>
        </p:nvSpPr>
        <p:spPr>
          <a:xfrm>
            <a:off x="812875" y="4162775"/>
            <a:ext cx="2947800" cy="8043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2"/>
          <p:cNvSpPr/>
          <p:nvPr/>
        </p:nvSpPr>
        <p:spPr>
          <a:xfrm>
            <a:off x="5215625" y="4162775"/>
            <a:ext cx="3152400" cy="8043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"/>
          <p:cNvSpPr txBox="1"/>
          <p:nvPr>
            <p:ph type="ctrTitle"/>
          </p:nvPr>
        </p:nvSpPr>
        <p:spPr>
          <a:xfrm>
            <a:off x="685800" y="1520406"/>
            <a:ext cx="7772400" cy="16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334" name="Google Shape;33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650" y="3773525"/>
            <a:ext cx="1090000" cy="109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3"/>
          <p:cNvSpPr txBox="1"/>
          <p:nvPr/>
        </p:nvSpPr>
        <p:spPr>
          <a:xfrm>
            <a:off x="3206050" y="4025600"/>
            <a:ext cx="42168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 u="sng">
                <a:solidFill>
                  <a:schemeClr val="lt1"/>
                </a:solidFill>
                <a:hlinkClick r:id="rId4"/>
              </a:rPr>
              <a:t>youtube.com/KuppiyaSL</a:t>
            </a:r>
            <a:endParaRPr b="1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Storage</a:t>
            </a:r>
            <a:endParaRPr/>
          </a:p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Pods by themselves are useful, but many workloads require exchanging data between containers, or persisting some form of data.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For this we have </a:t>
            </a:r>
            <a:r>
              <a:rPr b="1" lang="en" sz="2400"/>
              <a:t>Volumes</a:t>
            </a:r>
            <a:r>
              <a:rPr lang="en" sz="2400"/>
              <a:t>, </a:t>
            </a:r>
            <a:r>
              <a:rPr b="1" lang="en" sz="2400"/>
              <a:t>PersistentVolumes</a:t>
            </a:r>
            <a:r>
              <a:rPr lang="en" sz="2400"/>
              <a:t>, </a:t>
            </a:r>
            <a:r>
              <a:rPr b="1" lang="en" sz="2400"/>
              <a:t>PersistentVolumeClaims</a:t>
            </a:r>
            <a:r>
              <a:rPr lang="en" sz="2400"/>
              <a:t>, and </a:t>
            </a:r>
            <a:r>
              <a:rPr b="1" lang="en" sz="2400"/>
              <a:t>StorageClasses</a:t>
            </a:r>
            <a:r>
              <a:rPr lang="en" sz="2400"/>
              <a:t>. 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Volumes</a:t>
            </a:r>
            <a:endParaRPr/>
          </a:p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Storage that is tied to the </a:t>
            </a:r>
            <a:r>
              <a:rPr b="1" lang="en" sz="2400"/>
              <a:t>Pod’s Lifecycle</a:t>
            </a:r>
            <a:r>
              <a:rPr lang="en" sz="2400"/>
              <a:t>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pod can have one or more types of volumes attached to it.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 be consumed by any of the containers within the pod.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Survive Pod restarts; however their durability beyond that is dependent on the Volume Type.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Volume Types</a:t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457200" y="1535350"/>
            <a:ext cx="2874900" cy="27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awsElasticBlockStore</a:t>
            </a:r>
            <a:endParaRPr b="0" i="0" sz="1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azureDisk</a:t>
            </a:r>
            <a:endParaRPr b="0" i="0" sz="1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azureFile</a:t>
            </a:r>
            <a:endParaRPr b="0" i="0" sz="1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cephfs</a:t>
            </a:r>
            <a:endParaRPr b="0" i="0" sz="1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configMap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csi</a:t>
            </a:r>
            <a:endParaRPr b="0" i="0" sz="1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downwardAPI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emptyDir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fc (fibre channel)</a:t>
            </a:r>
            <a:endParaRPr b="0" i="0" sz="1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3257550" y="1535350"/>
            <a:ext cx="2519700" cy="28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flocker</a:t>
            </a:r>
            <a:endParaRPr b="0" i="0" sz="1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gcePersistentDisk</a:t>
            </a:r>
            <a:endParaRPr b="0" i="0" sz="1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gitRepo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glusterfs</a:t>
            </a:r>
            <a:endParaRPr b="0" i="0" sz="1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hostPath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iscsi</a:t>
            </a:r>
            <a:endParaRPr b="0" i="0" sz="1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nfs</a:t>
            </a:r>
            <a:endParaRPr b="0" i="0" sz="1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persistentVolumeClaim</a:t>
            </a:r>
            <a:endParaRPr b="0" i="0" sz="1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60400" y="1535350"/>
            <a:ext cx="3026400" cy="31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portworxVolume</a:t>
            </a:r>
            <a:endParaRPr b="0" i="0" sz="1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quobyte</a:t>
            </a:r>
            <a:endParaRPr b="0" i="0" sz="1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rbd</a:t>
            </a:r>
            <a:endParaRPr b="0" i="0" sz="1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scaleIO</a:t>
            </a:r>
            <a:endParaRPr b="0" i="0" sz="1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storageos</a:t>
            </a:r>
            <a:endParaRPr b="0" i="0" sz="1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vsphereVolume</a:t>
            </a:r>
            <a:endParaRPr b="0" i="0" sz="1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573900" y="4609625"/>
            <a:ext cx="268500" cy="2610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842400" y="4546325"/>
            <a:ext cx="2489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Persistent Volume Supported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Volumes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200150"/>
            <a:ext cx="4582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volumes: </a:t>
            </a:r>
            <a:r>
              <a:rPr lang="en" sz="1800"/>
              <a:t>A list of volume objects to be attached to the Pod. Every object within the list must have it’s own unique </a:t>
            </a: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volumeMounts: </a:t>
            </a:r>
            <a:r>
              <a:rPr lang="en" sz="1800"/>
              <a:t>A container specific list referencing the Pod volumes by </a:t>
            </a: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800"/>
              <a:t>, along with their desired </a:t>
            </a: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mountPath</a:t>
            </a:r>
            <a:r>
              <a:rPr lang="en" sz="1800"/>
              <a:t>.</a:t>
            </a:r>
            <a:endParaRPr sz="18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" name="Google Shape;104;p16"/>
          <p:cNvSpPr txBox="1"/>
          <p:nvPr>
            <p:ph idx="2" type="body"/>
          </p:nvPr>
        </p:nvSpPr>
        <p:spPr>
          <a:xfrm>
            <a:off x="5376125" y="1200150"/>
            <a:ext cx="3310800" cy="372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Pod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9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volume-example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9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containers:</a:t>
            </a:r>
            <a:endParaRPr sz="9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name: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image: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nginx:stable-alpine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volumeMounts:</a:t>
            </a:r>
            <a:endParaRPr sz="9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- name: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mountPath: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/usr/share/nginx/html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ReadOnly: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name: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content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image: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alpine:latest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command: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["/bin/sh", "-c"]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args:</a:t>
            </a:r>
            <a:endParaRPr sz="9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-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while true; do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date &gt;&gt; /html/index.html;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sleep 5;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done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volumeMounts:</a:t>
            </a:r>
            <a:endParaRPr sz="9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- name: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mountPath: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/html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volumes:</a:t>
            </a:r>
            <a:endParaRPr sz="9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name: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emptyDir: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5483475" y="4300300"/>
            <a:ext cx="1281300" cy="5013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537950" y="1262425"/>
            <a:ext cx="4502100" cy="12675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Volumes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457200" y="1200150"/>
            <a:ext cx="4582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volumes: </a:t>
            </a:r>
            <a:r>
              <a:rPr lang="en" sz="1800"/>
              <a:t>A list of volume objects to be attached to the Pod. Every object within the list must have it’s own unique </a:t>
            </a: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volumeMounts: </a:t>
            </a:r>
            <a:r>
              <a:rPr lang="en" sz="1800"/>
              <a:t>A container specific list referencing the Pod volumes by </a:t>
            </a: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800"/>
              <a:t>, along with their desired </a:t>
            </a: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mountPath</a:t>
            </a:r>
            <a:r>
              <a:rPr lang="en" sz="1800"/>
              <a:t>.</a:t>
            </a:r>
            <a:endParaRPr sz="18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3" name="Google Shape;113;p17"/>
          <p:cNvSpPr txBox="1"/>
          <p:nvPr>
            <p:ph idx="2" type="body"/>
          </p:nvPr>
        </p:nvSpPr>
        <p:spPr>
          <a:xfrm>
            <a:off x="5376125" y="1200150"/>
            <a:ext cx="3310800" cy="372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Pod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9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volume-example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9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containers:</a:t>
            </a:r>
            <a:endParaRPr sz="9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name: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image: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nginx:stable-alpine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volumeMounts:</a:t>
            </a:r>
            <a:endParaRPr sz="9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- name: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mountPath: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/usr/share/nginx/html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ReadOnly: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name: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content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image: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alpine:latest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command: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["/bin/sh", "-c"]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args:</a:t>
            </a:r>
            <a:endParaRPr sz="9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-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while true; do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date &gt;&gt; /html/index.html;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sleep 5;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done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volumeMounts:</a:t>
            </a:r>
            <a:endParaRPr sz="9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- name: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mountPath: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/html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volumes:</a:t>
            </a:r>
            <a:endParaRPr sz="9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name: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emptyDir: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5639750" y="3903150"/>
            <a:ext cx="1404900" cy="5013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553200" y="2447550"/>
            <a:ext cx="4486800" cy="13128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Persistent Volumes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</a:t>
            </a:r>
            <a:r>
              <a:rPr b="1" lang="en" sz="2400"/>
              <a:t>PersistentVolume</a:t>
            </a:r>
            <a:r>
              <a:rPr lang="en" sz="2400"/>
              <a:t> (PV) represents a storage resource.  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PVs are a </a:t>
            </a:r>
            <a:r>
              <a:rPr b="1" lang="en" sz="2400"/>
              <a:t>cluster wide resource</a:t>
            </a:r>
            <a:r>
              <a:rPr lang="en" sz="2400"/>
              <a:t> linked to a backing storage provider: NFS, GCEPersistentDisk, RBD etc.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Generally provisioned by an administrator. 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Their lifecycle is handled independently from a pod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b="1" lang="en" sz="2400"/>
              <a:t>CANNOT</a:t>
            </a:r>
            <a:r>
              <a:rPr lang="en" sz="2400"/>
              <a:t> be attached to a Pod directly. Relies on a  </a:t>
            </a:r>
            <a:r>
              <a:rPr b="1" lang="en" sz="2400"/>
              <a:t>PersistentVolumeClaim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