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813e0fdb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7813e0fd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fe47e89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fe47e89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e436527e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e436527e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e436527e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e436527e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fe47e89a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fe47e89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b7b4d6e0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8b7b4d6e0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e436527e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e436527e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b7b4d6e0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8b7b4d6e0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fe47e89a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fe47e89a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6f46bd10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6f46bd10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813e0fdb3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813e0fdb3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e436527e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e436527e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b7b4d6e0b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8b7b4d6e0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e436527e8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8e436527e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e436527e8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8e436527e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b7b4d6e0b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8b7b4d6e0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e436527e8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8e436527e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7b4d6e0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8b7b4d6e0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351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349660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50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5800" y="3627027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-blue-k8s" type="blank">
  <p:cSld name="BLANK">
    <p:bg>
      <p:bgPr>
        <a:solidFill>
          <a:schemeClr val="dk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 amt="5000"/>
          </a:blip>
          <a:srcRect b="20693" l="0" r="0" t="20699"/>
          <a:stretch/>
        </p:blipFill>
        <p:spPr>
          <a:xfrm>
            <a:off x="183925" y="1"/>
            <a:ext cx="8776151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50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8852" y="43263"/>
            <a:ext cx="1063400" cy="1063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-White">
  <p:cSld name="CUSTOM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 amt="3000"/>
          </a:blip>
          <a:srcRect b="0" l="0" r="0" t="0"/>
          <a:stretch/>
        </p:blipFill>
        <p:spPr>
          <a:xfrm>
            <a:off x="2000250" y="0"/>
            <a:ext cx="5143498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8" name="Google Shape;28;p6"/>
          <p:cNvSpPr/>
          <p:nvPr/>
        </p:nvSpPr>
        <p:spPr>
          <a:xfrm>
            <a:off x="4274" y="0"/>
            <a:ext cx="9144000" cy="44064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29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50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" name="Google Shape;30;p6"/>
          <p:cNvPicPr preferRelativeResize="0"/>
          <p:nvPr/>
        </p:nvPicPr>
        <p:blipFill rotWithShape="1">
          <a:blip r:embed="rId2">
            <a:alphaModFix amt="5000"/>
          </a:blip>
          <a:srcRect b="25395" l="0" r="21519" t="24898"/>
          <a:stretch/>
        </p:blipFill>
        <p:spPr>
          <a:xfrm>
            <a:off x="2260600" y="0"/>
            <a:ext cx="6887677" cy="43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type="ctrTitle"/>
          </p:nvPr>
        </p:nvSpPr>
        <p:spPr>
          <a:xfrm>
            <a:off x="457200" y="1549525"/>
            <a:ext cx="43326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Google Shape;34;p7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50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8852" y="43263"/>
            <a:ext cx="1063400" cy="1063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ample">
  <p:cSld name="TITLE_ONL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-1" y="737100"/>
            <a:ext cx="9144000" cy="44064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8"/>
          <p:cNvCxnSpPr/>
          <p:nvPr/>
        </p:nvCxnSpPr>
        <p:spPr>
          <a:xfrm>
            <a:off x="0" y="768046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50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309600" y="11435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1800">
                <a:solidFill>
                  <a:schemeClr val="dk2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800">
                <a:solidFill>
                  <a:schemeClr val="dk2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2">
            <a:alphaModFix amt="5000"/>
          </a:blip>
          <a:srcRect b="25395" l="0" r="21519" t="24898"/>
          <a:stretch/>
        </p:blipFill>
        <p:spPr>
          <a:xfrm>
            <a:off x="2256325" y="759075"/>
            <a:ext cx="6887677" cy="43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>
            <p:ph type="ctrTitle"/>
          </p:nvPr>
        </p:nvSpPr>
        <p:spPr>
          <a:xfrm>
            <a:off x="309600" y="2287550"/>
            <a:ext cx="43326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50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id="49" name="Google Shape;4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8852" y="43263"/>
            <a:ext cx="1063400" cy="1063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iz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hyperlink" Target="https://www.youtube.com/KuppiyaSL?sub_confirmation=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kubernetes.io/docs/admin/kubelet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/>
              <a:t>Kubernetes </a:t>
            </a:r>
            <a:endParaRPr/>
          </a:p>
        </p:txBody>
      </p:sp>
      <p:sp>
        <p:nvSpPr>
          <p:cNvPr id="55" name="Google Shape;55;p10"/>
          <p:cNvSpPr txBox="1"/>
          <p:nvPr>
            <p:ph idx="1" type="subTitle"/>
          </p:nvPr>
        </p:nvSpPr>
        <p:spPr>
          <a:xfrm>
            <a:off x="533400" y="3627027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Autoscaling, Monitoring &amp; Logging</a:t>
            </a:r>
            <a:endParaRPr/>
          </a:p>
        </p:txBody>
      </p:sp>
      <p:pic>
        <p:nvPicPr>
          <p:cNvPr id="56" name="Google Shape;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6250" y="2199700"/>
            <a:ext cx="2042001" cy="20420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/>
        </p:nvSpPr>
        <p:spPr>
          <a:xfrm>
            <a:off x="7102000" y="4785700"/>
            <a:ext cx="2042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06067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9700" y="960088"/>
            <a:ext cx="1115568" cy="1115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9564" y="1051525"/>
            <a:ext cx="914400" cy="932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22075" y="106066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41750" y="106067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56150" y="969238"/>
            <a:ext cx="1097280" cy="109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HPA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25" y="0"/>
            <a:ext cx="3881724" cy="508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758" y="0"/>
            <a:ext cx="401128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Autoscaler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</a:t>
            </a:r>
            <a:r>
              <a:rPr lang="en"/>
              <a:t>utomatically increases or decreases the nodes in the cluster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Pods pending - insufficient resources,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Nodes underutilized for an extended period of time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Supported cloud providers: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GCE 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GKE 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AWS 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2820225" y="3428875"/>
            <a:ext cx="71562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Azure 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Alibaba Cloud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DigitalOcean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ctrTitle"/>
          </p:nvPr>
        </p:nvSpPr>
        <p:spPr>
          <a:xfrm>
            <a:off x="457200" y="1549525"/>
            <a:ext cx="6177300" cy="15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 - Prometheus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</a:t>
            </a:r>
            <a:r>
              <a:rPr lang="en"/>
              <a:t>pen-source monitoring and alerting toolkit originally built at SoundCloud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Time series collection happens via a pull model over HTTP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Targets are discovered via service discovery or static configuration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Multiple modes of graphing and dashboarding support</a:t>
            </a:r>
            <a:endParaRPr/>
          </a:p>
        </p:txBody>
      </p:sp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Prometheus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ctrTitle"/>
          </p:nvPr>
        </p:nvSpPr>
        <p:spPr>
          <a:xfrm>
            <a:off x="457200" y="1549525"/>
            <a:ext cx="4835400" cy="15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- EFK Stack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SzPts val="2700"/>
              <a:buChar char="●"/>
            </a:pPr>
            <a:r>
              <a:rPr b="1" lang="en" sz="2700"/>
              <a:t>Elasticsearch</a:t>
            </a:r>
            <a:r>
              <a:rPr lang="en" sz="2700"/>
              <a:t> is a real-time, distributed, and scalable search engine which allows for full-text and structured search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en" sz="2700"/>
              <a:t>Kibana</a:t>
            </a:r>
            <a:r>
              <a:rPr lang="en" sz="2700"/>
              <a:t> is a powerful data visualization frontend and dashboard for Elasticsearch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en" sz="2700"/>
              <a:t>Fluentd</a:t>
            </a:r>
            <a:r>
              <a:rPr lang="en" sz="2700"/>
              <a:t> is a popular open-source data collector to tail container log files, filter and transform the log data</a:t>
            </a:r>
            <a:endParaRPr sz="2700"/>
          </a:p>
        </p:txBody>
      </p:sp>
      <p:sp>
        <p:nvSpPr>
          <p:cNvPr id="164" name="Google Shape;164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EFK Stack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ctrTitle"/>
          </p:nvPr>
        </p:nvSpPr>
        <p:spPr>
          <a:xfrm>
            <a:off x="685800" y="1215606"/>
            <a:ext cx="7772400" cy="16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650" y="2935325"/>
            <a:ext cx="1090000" cy="109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/>
        </p:nvSpPr>
        <p:spPr>
          <a:xfrm>
            <a:off x="3206050" y="3187400"/>
            <a:ext cx="42168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 u="sng">
                <a:solidFill>
                  <a:schemeClr val="lt1"/>
                </a:solidFill>
                <a:hlinkClick r:id="rId4"/>
              </a:rPr>
              <a:t>youtube.com/KuppiyaSL</a:t>
            </a:r>
            <a:endParaRPr b="1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Metric Aggregation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Autoscaling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HPA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Cluster Autoscaler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Monitoring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Prometheus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Log Management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EFK Stack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Autoscaling..</a:t>
            </a:r>
            <a:endParaRPr/>
          </a:p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2390400" y="2604050"/>
            <a:ext cx="43632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800"/>
              <a:t>We Need Metrics !</a:t>
            </a:r>
            <a:endParaRPr b="1" sz="3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Metrics API Server</a:t>
            </a:r>
            <a:endParaRPr/>
          </a:p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Metric server collects metrics such as </a:t>
            </a:r>
            <a:r>
              <a:rPr b="1" lang="en"/>
              <a:t>CPU</a:t>
            </a:r>
            <a:r>
              <a:rPr lang="en"/>
              <a:t> and </a:t>
            </a:r>
            <a:r>
              <a:rPr b="1" lang="en"/>
              <a:t>Memory</a:t>
            </a:r>
            <a:r>
              <a:rPr lang="en"/>
              <a:t> by each pod and node from the Summary API, exposed by </a:t>
            </a:r>
            <a:r>
              <a:rPr lang="en" u="sng">
                <a:solidFill>
                  <a:schemeClr val="hlink"/>
                </a:solidFill>
                <a:hlinkClick r:id="rId3"/>
              </a:rPr>
              <a:t>Kubelet</a:t>
            </a:r>
            <a:r>
              <a:rPr lang="en"/>
              <a:t> on each node.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</a:t>
            </a:r>
            <a:r>
              <a:rPr lang="en"/>
              <a:t>etrics will be aggregated, stored in memory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Used by Kubernetes components HPA, scheduler, kubectl top,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Horizontal Pod Autoscaler</a:t>
            </a:r>
            <a:endParaRPr/>
          </a:p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457200" y="1200150"/>
            <a:ext cx="8229600" cy="25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</a:t>
            </a:r>
            <a:r>
              <a:rPr lang="en"/>
              <a:t>cales the number of pods in a replication controller, deployment, replica set or stateful set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Periodically adjusts the number of replicas to match the target specified by user.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833175" y="4004675"/>
            <a:ext cx="77763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50">
                <a:solidFill>
                  <a:srgbClr val="222222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desiredReplicas = ceil[currentReplicas * ( currentMetricValue / desiredMetricValue )]</a:t>
            </a:r>
            <a:endParaRPr b="1" sz="2250">
              <a:solidFill>
                <a:srgbClr val="222222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Support for metrics APIs</a:t>
            </a:r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457200" y="1200150"/>
            <a:ext cx="8229600" cy="3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Resource Metrics API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Metrics Server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Custom Metrics API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Prometheus Adapter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Microsoft Azure Adapter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Google Stackdriver (coming soon)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Datadog Cluster Agent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Kube Metrics Adapter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6445" y="1121506"/>
            <a:ext cx="3140901" cy="402199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0" name="Google Shape;10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8554" y="1121505"/>
            <a:ext cx="3138854" cy="402199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HPA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HPA</a:t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063" y="1228203"/>
            <a:ext cx="4175863" cy="3775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3998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