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Karla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Charith Arumapperu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2.xml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Karla-bold.fntdata"/><Relationship Id="rId52" Type="http://schemas.openxmlformats.org/officeDocument/2006/relationships/font" Target="fonts/Karla-regular.fntdata"/><Relationship Id="rId11" Type="http://schemas.openxmlformats.org/officeDocument/2006/relationships/slide" Target="slides/slide6.xml"/><Relationship Id="rId55" Type="http://schemas.openxmlformats.org/officeDocument/2006/relationships/font" Target="fonts/Karla-boldItalic.fntdata"/><Relationship Id="rId10" Type="http://schemas.openxmlformats.org/officeDocument/2006/relationships/slide" Target="slides/slide5.xml"/><Relationship Id="rId54" Type="http://schemas.openxmlformats.org/officeDocument/2006/relationships/font" Target="fonts/Karl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9-26T11:31:33.273">
    <p:pos x="6000" y="0"/>
    <p:text>recapture this without underlined "styleUrls"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09-26T12:43:48.737">
    <p:pos x="6000" y="0"/>
    <p:text>fill content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Usage of Selector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Generate the first component using CLI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ng g c hotel-grid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discuss about the @Component decorator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Can be Components, Directives or Pipes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Define which Components, Directives and Pipes belongs to the module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Those are visible inside the module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Array of Modules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Make exported declarations of those modules available in this module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Introduction (3min)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Terminology (2 min)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Angular CLI (3 min) - explain from the document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Demo with CLI commands (10 min)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Basic Concepts (12 min)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Components (2 min)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Templates (1 min)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Modules (5 min)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Data Binding (one way) (4min)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Demo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Intermediate Concepts (12 min)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Directives (2 min)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Pipes (2 min)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Services (3 min)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Dependency Injection (5 min)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Demo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Advanced Concepts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Service providers to be used inside this module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Used for dependency injection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what is a single page application.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single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-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page application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(SPA) is a web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application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or website that fits on 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single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web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page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with the goal of providing a user experience similar to that of a desktop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application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Highlight why we are using a JS framework ?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Usage in Enterprise application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Usage of Types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Relate to Enterprise apps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Familiarity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899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899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1155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ngular.io/api/common/NgI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angular.io/docs" TargetMode="External"/><Relationship Id="rId4" Type="http://schemas.openxmlformats.org/officeDocument/2006/relationships/hyperlink" Target="https://github.com/angular/angular" TargetMode="External"/><Relationship Id="rId5" Type="http://schemas.openxmlformats.org/officeDocument/2006/relationships/hyperlink" Target="https://github.com/angular/angular-cli/wiki" TargetMode="External"/><Relationship Id="rId6" Type="http://schemas.openxmlformats.org/officeDocument/2006/relationships/hyperlink" Target="https://material.angular.io/" TargetMode="External"/><Relationship Id="rId7" Type="http://schemas.openxmlformats.org/officeDocument/2006/relationships/hyperlink" Target="https://github.com/angular/material2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CU7m-Ld6WnuWeK3D82006LuYf2RWIGrL6oSlKkJdYqM/edit?usp=sharing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ocs.google.com/document/d/1CU7m-Ld6WnuWeK3D82006LuYf2RWIGrL6oSlKkJdYqM/edit?usp=sharing" TargetMode="External"/><Relationship Id="rId6" Type="http://schemas.openxmlformats.org/officeDocument/2006/relationships/hyperlink" Target="https://docs.google.com/document/d/1CU7m-Ld6WnuWeK3D82006LuYf2RWIGrL6oSlKkJdYqM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png" id="69" name="Shape 69"/>
          <p:cNvPicPr preferRelativeResize="0"/>
          <p:nvPr/>
        </p:nvPicPr>
        <p:blipFill rotWithShape="1">
          <a:blip r:embed="rId3">
            <a:alphaModFix amt="85000"/>
          </a:blip>
          <a:srcRect b="-1375" l="32458" r="5182" t="19003"/>
          <a:stretch/>
        </p:blipFill>
        <p:spPr>
          <a:xfrm>
            <a:off x="0" y="0"/>
            <a:ext cx="2856275" cy="37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ctrTitle"/>
          </p:nvPr>
        </p:nvSpPr>
        <p:spPr>
          <a:xfrm>
            <a:off x="311708" y="13684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800">
                <a:solidFill>
                  <a:srgbClr val="F3F3F3"/>
                </a:solidFill>
              </a:rPr>
              <a:t>Getting started with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0">
                <a:solidFill>
                  <a:srgbClr val="F3F3F3"/>
                </a:solidFill>
              </a:rPr>
              <a:t>Angular 2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449" y="4287143"/>
            <a:ext cx="1934494" cy="45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271" y="4196499"/>
            <a:ext cx="2136328" cy="54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>
            <a:off x="3353662" y="3854100"/>
            <a:ext cx="2201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Component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2"/>
                </a:solidFill>
              </a:rPr>
              <a:t>Decorator </a:t>
            </a:r>
            <a:r>
              <a:rPr lang="en">
                <a:solidFill>
                  <a:srgbClr val="FF9900"/>
                </a:solidFill>
              </a:rPr>
              <a:t>@Component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Controls a patch of screen called a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initialized, updated, destroyed as the user moves through the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Component lifecycles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Component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50" y="1504950"/>
            <a:ext cx="60015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4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'./hello.component.html'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'./hello.component.css'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HelloComponent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Usage: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define a component’s view with its companion template. A template is a HTML that tells Angular how to render the component.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Hello Component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apps are modular and Angular has its own modularity system called Angular module or NgModule.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2"/>
                </a:solidFill>
              </a:rPr>
              <a:t>Decorator </a:t>
            </a:r>
            <a:r>
              <a:rPr lang="en">
                <a:solidFill>
                  <a:srgbClr val="FF9900"/>
                </a:solidFill>
              </a:rPr>
              <a:t>@NgModule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Angular app has at least one module class, the </a:t>
            </a:r>
            <a:r>
              <a:rPr lang="en" u="sng"/>
              <a:t>root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medium to large scale apps have </a:t>
            </a:r>
            <a:r>
              <a:rPr lang="en" u="sng"/>
              <a:t>feature modules</a:t>
            </a:r>
            <a:r>
              <a:rPr lang="en"/>
              <a:t> in addition to the root module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4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imports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[CommonModule],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declarations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[HelloComponent],</a:t>
            </a:r>
          </a:p>
          <a:p>
            <a:pPr indent="387350"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[HelloComponent],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[HelloService]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HelloModule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....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Declarations </a:t>
            </a:r>
            <a:r>
              <a:rPr lang="en"/>
              <a:t>define which Components, Directives and Pipes belong to the module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Exports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define which declarations of this module should be visible to other modules that import this module.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Imports </a:t>
            </a:r>
            <a:r>
              <a:rPr lang="en"/>
              <a:t>define external modules that should be imported into the current module (Dependant modules).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Schedule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38250" y="1504950"/>
            <a:ext cx="5324100" cy="275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 CLI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Concepts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Intermediate Concepts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Advanced Concepts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Next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Providers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define which services are being used in this module.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Binding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Angular communicates with HTML template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way data binding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Two way data binding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Event binding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Way Data Binding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Binding data from data source to target or from target to data source.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not in both ways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3C78D8"/>
                </a:solidFill>
              </a:rPr>
              <a:t>{{</a:t>
            </a:r>
            <a:r>
              <a:rPr lang="en"/>
              <a:t>expression</a:t>
            </a:r>
            <a:r>
              <a:rPr lang="en">
                <a:solidFill>
                  <a:srgbClr val="3C78D8"/>
                </a:solidFill>
              </a:rPr>
              <a:t>}}</a:t>
            </a:r>
            <a:br>
              <a:rPr lang="en"/>
            </a:br>
            <a:r>
              <a:rPr lang="en">
                <a:solidFill>
                  <a:srgbClr val="3C78D8"/>
                </a:solidFill>
              </a:rPr>
              <a:t>[</a:t>
            </a:r>
            <a:r>
              <a:rPr lang="en"/>
              <a:t>target</a:t>
            </a:r>
            <a:r>
              <a:rPr lang="en">
                <a:solidFill>
                  <a:srgbClr val="3C78D8"/>
                </a:solidFill>
              </a:rPr>
              <a:t>]</a:t>
            </a:r>
            <a:r>
              <a:rPr lang="en"/>
              <a:t>=</a:t>
            </a:r>
            <a:r>
              <a:rPr lang="en">
                <a:solidFill>
                  <a:srgbClr val="F9CB9C"/>
                </a:solidFill>
              </a:rPr>
              <a:t>"expression"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</a:t>
            </a:r>
            <a:r>
              <a:rPr lang="en"/>
              <a:t>Binding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Binding events of views to the controller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3C78D8"/>
                </a:solidFill>
              </a:rPr>
              <a:t>&lt;button</a:t>
            </a:r>
            <a:r>
              <a:rPr lang="en"/>
              <a:t> </a:t>
            </a:r>
            <a:r>
              <a:rPr lang="en">
                <a:solidFill>
                  <a:srgbClr val="B45F06"/>
                </a:solidFill>
              </a:rPr>
              <a:t>(click)</a:t>
            </a:r>
            <a:r>
              <a:rPr lang="en"/>
              <a:t>=</a:t>
            </a:r>
            <a:r>
              <a:rPr lang="en">
                <a:solidFill>
                  <a:srgbClr val="CC0000"/>
                </a:solidFill>
              </a:rPr>
              <a:t>"onSave()"</a:t>
            </a:r>
            <a:r>
              <a:rPr lang="en">
                <a:solidFill>
                  <a:srgbClr val="3C78D8"/>
                </a:solidFill>
              </a:rPr>
              <a:t>&gt;</a:t>
            </a:r>
            <a:r>
              <a:rPr lang="en"/>
              <a:t>Save</a:t>
            </a:r>
            <a:r>
              <a:rPr lang="en">
                <a:solidFill>
                  <a:srgbClr val="3C78D8"/>
                </a:solidFill>
              </a:rPr>
              <a:t>&lt;/button&gt;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309" y="2328900"/>
            <a:ext cx="31482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Concepts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Decorator </a:t>
            </a:r>
            <a:r>
              <a:rPr lang="en">
                <a:solidFill>
                  <a:srgbClr val="FF9900"/>
                </a:solidFill>
              </a:rPr>
              <a:t>@Directive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directive provides instructions to the Angular Renderer on how to render HTML elements on the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 types of directives,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Component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Attribute Directive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Structural Directive</a:t>
            </a: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Directive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Attribute directives</a:t>
            </a:r>
            <a:r>
              <a:rPr lang="en"/>
              <a:t> change the appearance or behavior of an DOM element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n" sz="14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highlight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&gt;{{hotel.name}}&lt;/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Structural directives</a:t>
            </a:r>
            <a:r>
              <a:rPr lang="en"/>
              <a:t> change the DOM layout by adding and removing DOM elements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 u="sng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ngIf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"hotel"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&gt;{{hotel.name}}&lt;/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2"/>
                </a:solidFill>
              </a:rPr>
              <a:t>Decorator </a:t>
            </a:r>
            <a:r>
              <a:rPr lang="en">
                <a:solidFill>
                  <a:srgbClr val="FF9900"/>
                </a:solidFill>
              </a:rPr>
              <a:t>@Pipe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pipe takes in data as input and transforms it to a desired output.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4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Pipe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en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“currency” })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export class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CurrencyPipe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....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&gt;{{room.price | </a:t>
            </a:r>
            <a:r>
              <a:rPr lang="en" sz="14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currency:”USD”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}}&lt;/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2"/>
                </a:solidFill>
              </a:rPr>
              <a:t>Decorator </a:t>
            </a:r>
            <a:r>
              <a:rPr lang="en">
                <a:solidFill>
                  <a:srgbClr val="FF9900"/>
                </a:solidFill>
              </a:rPr>
              <a:t>@Injectable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 is a broad category encompassing any value, function, or feature that your application needs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400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Injectable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export class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HelloService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....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Injection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Angular uses </a:t>
            </a:r>
            <a:r>
              <a:rPr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dependency injection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provide new components with the required 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component, Angular first asks an </a:t>
            </a:r>
            <a:r>
              <a:rPr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injector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for the required services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Dependency Injection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injector maintains a </a:t>
            </a:r>
            <a:r>
              <a:rPr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pool of service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instances.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Font typeface="Montserrat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When a service is being requested, injector will find it from the pool and deliver it.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Font typeface="Montserrat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it is not available injector will create an instance and put it to the pool first.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Injection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Service must be provided in the component or in the module that component belongs to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5244600" y="290675"/>
            <a:ext cx="3456221" cy="4568375"/>
            <a:chOff x="5244600" y="290675"/>
            <a:chExt cx="3456221" cy="4568375"/>
          </a:xfrm>
        </p:grpSpPr>
        <p:sp>
          <p:nvSpPr>
            <p:cNvPr id="253" name="Shape 253"/>
            <p:cNvSpPr/>
            <p:nvPr/>
          </p:nvSpPr>
          <p:spPr>
            <a:xfrm>
              <a:off x="5434175" y="2603350"/>
              <a:ext cx="3054900" cy="2255700"/>
            </a:xfrm>
            <a:prstGeom prst="roundRect">
              <a:avLst>
                <a:gd fmla="val 9523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HelloModule</a:t>
              </a:r>
            </a:p>
            <a:p>
              <a:pPr lv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….</a:t>
              </a:r>
            </a:p>
            <a:p>
              <a:pPr lv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provides: [HelloService],</a:t>
              </a:r>
            </a:p>
            <a:p>
              <a:pPr lv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….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5649000" y="3803925"/>
              <a:ext cx="2653800" cy="8712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chemeClr val="dk1"/>
                  </a:solidFill>
                </a:rPr>
                <a:t>HelloComponent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constructor(</a:t>
              </a:r>
              <a:r>
                <a:rPr lang="en">
                  <a:solidFill>
                    <a:srgbClr val="FF9900"/>
                  </a:solidFill>
                </a:rPr>
                <a:t>HelloService</a:t>
              </a:r>
              <a:r>
                <a:rPr lang="en">
                  <a:solidFill>
                    <a:schemeClr val="dk1"/>
                  </a:solidFill>
                </a:rPr>
                <a:t>) {....}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5244600" y="290675"/>
              <a:ext cx="3408600" cy="1731300"/>
            </a:xfrm>
            <a:prstGeom prst="roundRect">
              <a:avLst>
                <a:gd fmla="val 1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Injector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5752346" y="1781900"/>
              <a:ext cx="2948475" cy="2022025"/>
            </a:xfrm>
            <a:custGeom>
              <a:pathLst>
                <a:path extrusionOk="0" h="80881" w="117939">
                  <a:moveTo>
                    <a:pt x="17097" y="0"/>
                  </a:moveTo>
                  <a:cubicBezTo>
                    <a:pt x="15159" y="3454"/>
                    <a:pt x="-10958" y="17693"/>
                    <a:pt x="5471" y="20726"/>
                  </a:cubicBezTo>
                  <a:cubicBezTo>
                    <a:pt x="21900" y="23759"/>
                    <a:pt x="103286" y="8172"/>
                    <a:pt x="115671" y="18198"/>
                  </a:cubicBezTo>
                  <a:cubicBezTo>
                    <a:pt x="128055" y="28223"/>
                    <a:pt x="85761" y="70433"/>
                    <a:pt x="79780" y="80881"/>
                  </a:cubicBezTo>
                </a:path>
              </a:pathLst>
            </a:custGeom>
            <a:noFill/>
            <a:ln cap="flat" cmpd="sng" w="3810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sp>
        <p:sp>
          <p:nvSpPr>
            <p:cNvPr id="257" name="Shape 257"/>
            <p:cNvSpPr/>
            <p:nvPr/>
          </p:nvSpPr>
          <p:spPr>
            <a:xfrm>
              <a:off x="5522725" y="809200"/>
              <a:ext cx="1263900" cy="4044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HttpService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5522725" y="1365250"/>
              <a:ext cx="1263900" cy="4044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HelloService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7102425" y="809200"/>
              <a:ext cx="1263900" cy="4044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DataService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7102425" y="1365250"/>
              <a:ext cx="1263900" cy="4044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HotelService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838309" y="2328900"/>
            <a:ext cx="31482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Concepts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Two way data binding - </a:t>
            </a:r>
            <a:r>
              <a:rPr lang="en">
                <a:solidFill>
                  <a:srgbClr val="FF9900"/>
                </a:solidFill>
              </a:rPr>
              <a:t>NgModel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Driven 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Template Driven 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 Form Controls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Validating forms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Primary Routing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Auxiliary Routing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Lazy Loading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Pre-loading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Child Routing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Route protection - </a:t>
            </a:r>
            <a:r>
              <a:rPr lang="en">
                <a:solidFill>
                  <a:srgbClr val="FF9900"/>
                </a:solidFill>
              </a:rPr>
              <a:t>Auth Guard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Misc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Subjects and asynchronous data handling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Advanced bootstrapping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Lifecycle hooks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Dependency injection </a:t>
            </a:r>
            <a:r>
              <a:rPr lang="en"/>
              <a:t>hierarchy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AOT vs JIT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Compiling modules and publishing to NPM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2 is the newest version of Google’s massively popular MVC framework for building complex </a:t>
            </a:r>
            <a:r>
              <a:rPr lang="en">
                <a:solidFill>
                  <a:srgbClr val="FF9900"/>
                </a:solidFill>
              </a:rPr>
              <a:t>single page applications</a:t>
            </a:r>
            <a:r>
              <a:rPr lang="en"/>
              <a:t> for browsers (and beyond).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3245100" y="2243100"/>
            <a:ext cx="2653800" cy="657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Component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x="3014775" y="498200"/>
            <a:ext cx="3114300" cy="992100"/>
            <a:chOff x="627300" y="473125"/>
            <a:chExt cx="3114300" cy="992100"/>
          </a:xfrm>
        </p:grpSpPr>
        <p:sp>
          <p:nvSpPr>
            <p:cNvPr id="300" name="Shape 300"/>
            <p:cNvSpPr/>
            <p:nvPr/>
          </p:nvSpPr>
          <p:spPr>
            <a:xfrm>
              <a:off x="627300" y="473125"/>
              <a:ext cx="3114300" cy="992100"/>
            </a:xfrm>
            <a:prstGeom prst="roundRect">
              <a:avLst>
                <a:gd fmla="val 1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chemeClr val="dk1"/>
                  </a:solidFill>
                </a:rPr>
                <a:t>Injector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737362" y="935250"/>
              <a:ext cx="1399500" cy="4044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3F3F3"/>
                  </a:solidFill>
                </a:rPr>
                <a:t>Service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2232037" y="935250"/>
              <a:ext cx="1399500" cy="4044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F3F3F3"/>
                  </a:solidFill>
                </a:rPr>
                <a:t>Service</a:t>
              </a:r>
            </a:p>
          </p:txBody>
        </p:sp>
      </p:grpSp>
      <p:sp>
        <p:nvSpPr>
          <p:cNvPr id="303" name="Shape 303"/>
          <p:cNvSpPr/>
          <p:nvPr/>
        </p:nvSpPr>
        <p:spPr>
          <a:xfrm>
            <a:off x="3245325" y="4100825"/>
            <a:ext cx="2653800" cy="657300"/>
          </a:xfrm>
          <a:prstGeom prst="snip1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Template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3715450" y="2906650"/>
            <a:ext cx="0" cy="12132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5" name="Shape 305"/>
          <p:cNvCxnSpPr/>
          <p:nvPr/>
        </p:nvCxnSpPr>
        <p:spPr>
          <a:xfrm>
            <a:off x="5421525" y="2906650"/>
            <a:ext cx="12600" cy="12132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06" name="Shape 306"/>
          <p:cNvCxnSpPr>
            <a:stCxn id="300" idx="2"/>
            <a:endCxn id="298" idx="0"/>
          </p:cNvCxnSpPr>
          <p:nvPr/>
        </p:nvCxnSpPr>
        <p:spPr>
          <a:xfrm flipH="1" rot="-5400000">
            <a:off x="4195875" y="1866350"/>
            <a:ext cx="752700" cy="6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rgbClr val="F3F3F3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07" name="Shape 307"/>
          <p:cNvSpPr txBox="1"/>
          <p:nvPr/>
        </p:nvSpPr>
        <p:spPr>
          <a:xfrm>
            <a:off x="2300250" y="1664499"/>
            <a:ext cx="2160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Dependency Injection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135750" y="3396425"/>
            <a:ext cx="1503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Property Binding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522825" y="3396425"/>
            <a:ext cx="1339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Event</a:t>
            </a:r>
            <a:r>
              <a:rPr lang="en">
                <a:solidFill>
                  <a:srgbClr val="F3F3F3"/>
                </a:solidFill>
              </a:rPr>
              <a:t> Binding</a:t>
            </a:r>
          </a:p>
        </p:txBody>
      </p:sp>
      <p:sp>
        <p:nvSpPr>
          <p:cNvPr id="310" name="Shape 310"/>
          <p:cNvSpPr/>
          <p:nvPr/>
        </p:nvSpPr>
        <p:spPr>
          <a:xfrm>
            <a:off x="6546275" y="1042650"/>
            <a:ext cx="2160900" cy="404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Directive</a:t>
            </a:r>
          </a:p>
        </p:txBody>
      </p:sp>
      <p:cxnSp>
        <p:nvCxnSpPr>
          <p:cNvPr id="311" name="Shape 311"/>
          <p:cNvCxnSpPr>
            <a:stCxn id="310" idx="2"/>
            <a:endCxn id="303" idx="0"/>
          </p:cNvCxnSpPr>
          <p:nvPr/>
        </p:nvCxnSpPr>
        <p:spPr>
          <a:xfrm rot="5400000">
            <a:off x="5271725" y="2074350"/>
            <a:ext cx="2982300" cy="1727700"/>
          </a:xfrm>
          <a:prstGeom prst="bentConnector2">
            <a:avLst/>
          </a:prstGeom>
          <a:noFill/>
          <a:ln cap="flat" cmpd="sng" w="38100">
            <a:solidFill>
              <a:srgbClr val="F3F3F3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312" name="Shape 312"/>
          <p:cNvSpPr txBox="1"/>
          <p:nvPr/>
        </p:nvSpPr>
        <p:spPr>
          <a:xfrm>
            <a:off x="7626725" y="2552800"/>
            <a:ext cx="12384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Appearance or Structure Manipulation</a:t>
            </a:r>
          </a:p>
        </p:txBody>
      </p:sp>
      <p:sp>
        <p:nvSpPr>
          <p:cNvPr id="313" name="Shape 313"/>
          <p:cNvSpPr/>
          <p:nvPr/>
        </p:nvSpPr>
        <p:spPr>
          <a:xfrm>
            <a:off x="436675" y="1042650"/>
            <a:ext cx="2160900" cy="404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Pipe</a:t>
            </a:r>
          </a:p>
        </p:txBody>
      </p:sp>
      <p:cxnSp>
        <p:nvCxnSpPr>
          <p:cNvPr id="314" name="Shape 314"/>
          <p:cNvCxnSpPr>
            <a:stCxn id="313" idx="2"/>
            <a:endCxn id="303" idx="2"/>
          </p:cNvCxnSpPr>
          <p:nvPr/>
        </p:nvCxnSpPr>
        <p:spPr>
          <a:xfrm flipH="1" rot="-5400000">
            <a:off x="890125" y="2074050"/>
            <a:ext cx="2982300" cy="1728300"/>
          </a:xfrm>
          <a:prstGeom prst="bentConnector2">
            <a:avLst/>
          </a:prstGeom>
          <a:noFill/>
          <a:ln cap="flat" cmpd="sng" w="38100">
            <a:solidFill>
              <a:srgbClr val="F3F3F3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315" name="Shape 315"/>
          <p:cNvSpPr txBox="1"/>
          <p:nvPr/>
        </p:nvSpPr>
        <p:spPr>
          <a:xfrm>
            <a:off x="278875" y="2552800"/>
            <a:ext cx="1238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Data view formatting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838250" y="1504950"/>
            <a:ext cx="60492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https://angular.io/docs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https://github.com/angular/angular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https://github.com/angular/angular-cli/wiki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https://material.angular.io/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https://github.com/angular/material2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TypeScript </a:t>
            </a:r>
            <a:r>
              <a:rPr lang="en"/>
              <a:t>is a strict syntactical superset of JavaScript, and adds optional static typing to the language.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 CLI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command line interface for Angular 2 developed by the Angular team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09700" y="4116875"/>
            <a:ext cx="17760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 CLI Reference</a:t>
            </a:r>
          </a:p>
        </p:txBody>
      </p:sp>
      <p:pic>
        <p:nvPicPr>
          <p:cNvPr id="110" name="Shape 11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">
            <a:off x="3600775" y="799287"/>
            <a:ext cx="4652800" cy="33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">
            <a:off x="3676975" y="875487"/>
            <a:ext cx="4652800" cy="3392524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2" name="Shape 112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">
            <a:off x="3753175" y="951687"/>
            <a:ext cx="4652800" cy="3392524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Concepts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