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6" r:id="rId5"/>
    <p:sldId id="257" r:id="rId6"/>
    <p:sldId id="258" r:id="rId7"/>
    <p:sldId id="259" r:id="rId8"/>
    <p:sldId id="260" r:id="rId9"/>
    <p:sldId id="262" r:id="rId10"/>
    <p:sldId id="276" r:id="rId11"/>
    <p:sldId id="274" r:id="rId12"/>
    <p:sldId id="275" r:id="rId13"/>
    <p:sldId id="270" r:id="rId14"/>
    <p:sldId id="271" r:id="rId15"/>
    <p:sldId id="272" r:id="rId16"/>
    <p:sldId id="273" r:id="rId17"/>
    <p:sldId id="263" r:id="rId18"/>
    <p:sldId id="264" r:id="rId19"/>
    <p:sldId id="265" r:id="rId20"/>
    <p:sldId id="266" r:id="rId21"/>
    <p:sldId id="267" r:id="rId22"/>
    <p:sldId id="261"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A37608-E8A5-63A6-D63E-2372D7E125B7}" v="133" dt="2021-10-19T17:17:40.267"/>
    <p1510:client id="{4368B8E4-5CA0-4D71-B09F-0D2BFF939C57}" v="50" dt="2021-10-19T17:18:25.779"/>
    <p1510:client id="{963213BC-16E7-69D4-2A27-CCA455F64C59}" v="13" dt="2021-10-19T16:27:32.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909561" y="4314328"/>
            <a:ext cx="2910840" cy="374642"/>
          </a:xfrm>
        </p:spPr>
        <p:txBody>
          <a:bodyPr/>
          <a:lstStyle/>
          <a:p>
            <a:fld id="{93D889FC-066A-4B61-B6FB-315C3AAA08D4}" type="datetimeFigureOut">
              <a:rPr lang="es-CO" smtClean="0"/>
              <a:t>19/10/2021</a:t>
            </a:fld>
            <a:endParaRPr lang="es-CO"/>
          </a:p>
        </p:txBody>
      </p:sp>
      <p:sp>
        <p:nvSpPr>
          <p:cNvPr id="5" name="Footer Placeholder 4"/>
          <p:cNvSpPr>
            <a:spLocks noGrp="1"/>
          </p:cNvSpPr>
          <p:nvPr>
            <p:ph type="ftr" sz="quarter" idx="11"/>
          </p:nvPr>
        </p:nvSpPr>
        <p:spPr>
          <a:xfrm>
            <a:off x="1371600" y="4323845"/>
            <a:ext cx="6400800" cy="365125"/>
          </a:xfrm>
        </p:spPr>
        <p:txBody>
          <a:bodyPr/>
          <a:lstStyle/>
          <a:p>
            <a:endParaRPr lang="es-CO"/>
          </a:p>
        </p:txBody>
      </p:sp>
      <p:sp>
        <p:nvSpPr>
          <p:cNvPr id="6" name="Slide Number Placeholder 5"/>
          <p:cNvSpPr>
            <a:spLocks noGrp="1"/>
          </p:cNvSpPr>
          <p:nvPr>
            <p:ph type="sldNum" sz="quarter" idx="12"/>
          </p:nvPr>
        </p:nvSpPr>
        <p:spPr>
          <a:xfrm>
            <a:off x="8077200" y="1430866"/>
            <a:ext cx="2743200" cy="365125"/>
          </a:xfrm>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323264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226839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a:xfrm>
            <a:off x="685800" y="379941"/>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3138419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a:xfrm>
            <a:off x="685800" y="379941"/>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ECDED706-A06E-4EC5-B8C4-4406628CF106}" type="slidenum">
              <a:rPr lang="es-CO" smtClean="0"/>
              <a:t>‹#›</a:t>
            </a:fld>
            <a:endParaRPr lang="es-CO"/>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13081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a:xfrm>
            <a:off x="685800" y="378883"/>
            <a:ext cx="6991492" cy="365125"/>
          </a:xfrm>
        </p:spPr>
        <p:txBody>
          <a:bodyPr/>
          <a:lstStyle/>
          <a:p>
            <a:endParaRPr lang="es-CO"/>
          </a:p>
        </p:txBody>
      </p:sp>
      <p:sp>
        <p:nvSpPr>
          <p:cNvPr id="7" name="Slide Number Placeholder 6"/>
          <p:cNvSpPr>
            <a:spLocks noGrp="1"/>
          </p:cNvSpPr>
          <p:nvPr>
            <p:ph type="sldNum" sz="quarter" idx="12"/>
          </p:nvPr>
        </p:nvSpPr>
        <p:spPr>
          <a:xfrm>
            <a:off x="10862452" y="381000"/>
            <a:ext cx="643748" cy="365125"/>
          </a:xfrm>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1090896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3D889FC-066A-4B61-B6FB-315C3AAA08D4}" type="datetimeFigureOut">
              <a:rPr lang="es-CO" smtClean="0"/>
              <a:t>19/10/2021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1587636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3D889FC-066A-4B61-B6FB-315C3AAA08D4}" type="datetimeFigureOut">
              <a:rPr lang="es-CO" smtClean="0"/>
              <a:t>19/10/2021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2429744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3D889FC-066A-4B61-B6FB-315C3AAA08D4}" type="datetimeFigureOut">
              <a:rPr lang="es-CO" smtClean="0"/>
              <a:t>19/10/2021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3755319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3D889FC-066A-4B61-B6FB-315C3AAA08D4}" type="datetimeFigureOut">
              <a:rPr lang="es-CO" smtClean="0"/>
              <a:t>19/10/2021</a:t>
            </a:fld>
            <a:endParaRPr lang="es-CO"/>
          </a:p>
        </p:txBody>
      </p:sp>
      <p:sp>
        <p:nvSpPr>
          <p:cNvPr id="5" name="Footer Placeholder 4"/>
          <p:cNvSpPr>
            <a:spLocks noGrp="1"/>
          </p:cNvSpPr>
          <p:nvPr>
            <p:ph type="ftr" sz="quarter" idx="11"/>
          </p:nvPr>
        </p:nvSpPr>
        <p:spPr>
          <a:xfrm>
            <a:off x="685800" y="381000"/>
            <a:ext cx="6991492" cy="365125"/>
          </a:xfrm>
        </p:spPr>
        <p:txBody>
          <a:bodyPr/>
          <a:lstStyle/>
          <a:p>
            <a:endParaRPr lang="es-CO"/>
          </a:p>
        </p:txBody>
      </p:sp>
      <p:sp>
        <p:nvSpPr>
          <p:cNvPr id="6" name="Slide Number Placeholder 5"/>
          <p:cNvSpPr>
            <a:spLocks noGrp="1"/>
          </p:cNvSpPr>
          <p:nvPr>
            <p:ph type="sldNum" sz="quarter" idx="12"/>
          </p:nvPr>
        </p:nvSpPr>
        <p:spPr>
          <a:xfrm>
            <a:off x="10862452" y="381000"/>
            <a:ext cx="643748" cy="365125"/>
          </a:xfrm>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375328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3D889FC-066A-4B61-B6FB-315C3AAA08D4}" type="datetimeFigureOut">
              <a:rPr lang="es-CO" smtClean="0"/>
              <a:t>19/10/2021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147381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3D889FC-066A-4B61-B6FB-315C3AAA08D4}" type="datetimeFigureOut">
              <a:rPr lang="es-CO" smtClean="0"/>
              <a:t>19/10/2021</a:t>
            </a:fld>
            <a:endParaRPr lang="es-CO"/>
          </a:p>
        </p:txBody>
      </p:sp>
      <p:sp>
        <p:nvSpPr>
          <p:cNvPr id="5" name="Footer Placeholder 4"/>
          <p:cNvSpPr>
            <a:spLocks noGrp="1"/>
          </p:cNvSpPr>
          <p:nvPr>
            <p:ph type="ftr" sz="quarter" idx="11"/>
          </p:nvPr>
        </p:nvSpPr>
        <p:spPr>
          <a:xfrm>
            <a:off x="685800" y="381001"/>
            <a:ext cx="6991492" cy="364065"/>
          </a:xfrm>
        </p:spPr>
        <p:txBody>
          <a:bodyPr/>
          <a:lstStyle/>
          <a:p>
            <a:endParaRPr lang="es-CO"/>
          </a:p>
        </p:txBody>
      </p:sp>
      <p:sp>
        <p:nvSpPr>
          <p:cNvPr id="6" name="Slide Number Placeholder 5"/>
          <p:cNvSpPr>
            <a:spLocks noGrp="1"/>
          </p:cNvSpPr>
          <p:nvPr>
            <p:ph type="sldNum" sz="quarter" idx="12"/>
          </p:nvPr>
        </p:nvSpPr>
        <p:spPr>
          <a:xfrm>
            <a:off x="10862452" y="381000"/>
            <a:ext cx="643748" cy="365125"/>
          </a:xfrm>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226891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132008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93D889FC-066A-4B61-B6FB-315C3AAA08D4}" type="datetimeFigureOut">
              <a:rPr lang="es-CO" smtClean="0"/>
              <a:t>19/10/2021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53541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93D889FC-066A-4B61-B6FB-315C3AAA08D4}" type="datetimeFigureOut">
              <a:rPr lang="es-CO" smtClean="0"/>
              <a:t>19/10/2021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306154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889FC-066A-4B61-B6FB-315C3AAA08D4}" type="datetimeFigureOut">
              <a:rPr lang="es-CO" smtClean="0"/>
              <a:t>19/10/2021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285920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13860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3D889FC-066A-4B61-B6FB-315C3AAA08D4}" type="datetimeFigureOut">
              <a:rPr lang="es-CO" smtClean="0"/>
              <a:t>19/10/2021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CDED706-A06E-4EC5-B8C4-4406628CF106}" type="slidenum">
              <a:rPr lang="es-CO" smtClean="0"/>
              <a:t>‹#›</a:t>
            </a:fld>
            <a:endParaRPr lang="es-CO"/>
          </a:p>
        </p:txBody>
      </p:sp>
    </p:spTree>
    <p:extLst>
      <p:ext uri="{BB962C8B-B14F-4D97-AF65-F5344CB8AC3E}">
        <p14:creationId xmlns:p14="http://schemas.microsoft.com/office/powerpoint/2010/main" val="94644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D889FC-066A-4B61-B6FB-315C3AAA08D4}" type="datetimeFigureOut">
              <a:rPr lang="es-CO" smtClean="0"/>
              <a:t>19/10/2021</a:t>
            </a:fld>
            <a:endParaRPr lang="es-CO"/>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DED706-A06E-4EC5-B8C4-4406628CF106}" type="slidenum">
              <a:rPr lang="es-CO" smtClean="0"/>
              <a:t>‹#›</a:t>
            </a:fld>
            <a:endParaRPr lang="es-CO"/>
          </a:p>
        </p:txBody>
      </p:sp>
    </p:spTree>
    <p:extLst>
      <p:ext uri="{BB962C8B-B14F-4D97-AF65-F5344CB8AC3E}">
        <p14:creationId xmlns:p14="http://schemas.microsoft.com/office/powerpoint/2010/main" val="28151597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168ED-3D82-4231-947C-D982C8CB9DCB}"/>
              </a:ext>
            </a:extLst>
          </p:cNvPr>
          <p:cNvSpPr>
            <a:spLocks noGrp="1"/>
          </p:cNvSpPr>
          <p:nvPr>
            <p:ph type="ctrTitle"/>
          </p:nvPr>
        </p:nvSpPr>
        <p:spPr>
          <a:xfrm>
            <a:off x="3195961" y="1402673"/>
            <a:ext cx="7624439" cy="1029809"/>
          </a:xfrm>
        </p:spPr>
        <p:txBody>
          <a:bodyPr/>
          <a:lstStyle/>
          <a:p>
            <a:r>
              <a:rPr lang="es-CO"/>
              <a:t>Primera previa</a:t>
            </a:r>
          </a:p>
        </p:txBody>
      </p:sp>
      <p:sp>
        <p:nvSpPr>
          <p:cNvPr id="3" name="Subtítulo 2">
            <a:extLst>
              <a:ext uri="{FF2B5EF4-FFF2-40B4-BE49-F238E27FC236}">
                <a16:creationId xmlns:a16="http://schemas.microsoft.com/office/drawing/2014/main" id="{E6CFA01C-BBC6-424D-BE18-8643663D8164}"/>
              </a:ext>
            </a:extLst>
          </p:cNvPr>
          <p:cNvSpPr>
            <a:spLocks noGrp="1"/>
          </p:cNvSpPr>
          <p:nvPr>
            <p:ph type="subTitle" idx="1"/>
          </p:nvPr>
        </p:nvSpPr>
        <p:spPr>
          <a:xfrm>
            <a:off x="1371600" y="3632201"/>
            <a:ext cx="9448800" cy="344995"/>
          </a:xfrm>
        </p:spPr>
        <p:txBody>
          <a:bodyPr>
            <a:normAutofit lnSpcReduction="10000"/>
          </a:bodyPr>
          <a:lstStyle/>
          <a:p>
            <a:r>
              <a:rPr lang="es-CO"/>
              <a:t>Juan Camilo Montoya Muñoz</a:t>
            </a:r>
          </a:p>
        </p:txBody>
      </p:sp>
      <p:sp>
        <p:nvSpPr>
          <p:cNvPr id="4" name="CuadroTexto 3">
            <a:extLst>
              <a:ext uri="{FF2B5EF4-FFF2-40B4-BE49-F238E27FC236}">
                <a16:creationId xmlns:a16="http://schemas.microsoft.com/office/drawing/2014/main" id="{13E850EE-9E18-41C8-888C-E20E29B871CF}"/>
              </a:ext>
            </a:extLst>
          </p:cNvPr>
          <p:cNvSpPr txBox="1"/>
          <p:nvPr/>
        </p:nvSpPr>
        <p:spPr>
          <a:xfrm>
            <a:off x="1371600" y="4128116"/>
            <a:ext cx="4310109" cy="400110"/>
          </a:xfrm>
          <a:prstGeom prst="rect">
            <a:avLst/>
          </a:prstGeom>
          <a:noFill/>
        </p:spPr>
        <p:txBody>
          <a:bodyPr wrap="square" rtlCol="0">
            <a:spAutoFit/>
          </a:bodyPr>
          <a:lstStyle/>
          <a:p>
            <a:r>
              <a:rPr lang="es-CO" sz="2000"/>
              <a:t>Luis Guillermo Tellez Cardenas</a:t>
            </a:r>
          </a:p>
        </p:txBody>
      </p:sp>
    </p:spTree>
    <p:extLst>
      <p:ext uri="{BB962C8B-B14F-4D97-AF65-F5344CB8AC3E}">
        <p14:creationId xmlns:p14="http://schemas.microsoft.com/office/powerpoint/2010/main" val="343624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9" name="Picture 28">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B866C988-805C-48C2-8BE0-EA857030A19F}"/>
              </a:ext>
            </a:extLst>
          </p:cNvPr>
          <p:cNvSpPr>
            <a:spLocks noGrp="1"/>
          </p:cNvSpPr>
          <p:nvPr>
            <p:ph type="title"/>
          </p:nvPr>
        </p:nvSpPr>
        <p:spPr>
          <a:xfrm>
            <a:off x="827202" y="2150113"/>
            <a:ext cx="3687417" cy="1920372"/>
          </a:xfrm>
        </p:spPr>
        <p:txBody>
          <a:bodyPr>
            <a:normAutofit/>
          </a:bodyPr>
          <a:lstStyle/>
          <a:p>
            <a:pPr algn="l"/>
            <a:r>
              <a:rPr lang="es-CO" sz="3600">
                <a:solidFill>
                  <a:schemeClr val="bg1"/>
                </a:solidFill>
              </a:rPr>
              <a:t>Sistema experto predictivo</a:t>
            </a:r>
          </a:p>
        </p:txBody>
      </p:sp>
      <p:pic>
        <p:nvPicPr>
          <p:cNvPr id="31" name="Picture 30">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10" name="Picture 10">
            <a:extLst>
              <a:ext uri="{FF2B5EF4-FFF2-40B4-BE49-F238E27FC236}">
                <a16:creationId xmlns:a16="http://schemas.microsoft.com/office/drawing/2014/main" id="{E500F1BB-6573-46F3-85C9-095FD1374C14}"/>
              </a:ext>
            </a:extLst>
          </p:cNvPr>
          <p:cNvPicPr>
            <a:picLocks noChangeAspect="1"/>
          </p:cNvPicPr>
          <p:nvPr/>
        </p:nvPicPr>
        <p:blipFill>
          <a:blip r:embed="rId4"/>
          <a:stretch>
            <a:fillRect/>
          </a:stretch>
        </p:blipFill>
        <p:spPr>
          <a:xfrm>
            <a:off x="5326789" y="643467"/>
            <a:ext cx="6174429" cy="5571066"/>
          </a:xfrm>
          <a:prstGeom prst="rect">
            <a:avLst/>
          </a:prstGeom>
        </p:spPr>
      </p:pic>
    </p:spTree>
    <p:extLst>
      <p:ext uri="{BB962C8B-B14F-4D97-AF65-F5344CB8AC3E}">
        <p14:creationId xmlns:p14="http://schemas.microsoft.com/office/powerpoint/2010/main" val="395206537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F42A2A73-723E-4E46-8DF8-FA5CF4AE9314}"/>
              </a:ext>
            </a:extLst>
          </p:cNvPr>
          <p:cNvSpPr>
            <a:spLocks noGrp="1"/>
          </p:cNvSpPr>
          <p:nvPr>
            <p:ph type="title"/>
          </p:nvPr>
        </p:nvSpPr>
        <p:spPr>
          <a:xfrm>
            <a:off x="864909" y="2300942"/>
            <a:ext cx="3687417" cy="1920372"/>
          </a:xfrm>
        </p:spPr>
        <p:txBody>
          <a:bodyPr>
            <a:normAutofit/>
          </a:bodyPr>
          <a:lstStyle/>
          <a:p>
            <a:pPr algn="l"/>
            <a:r>
              <a:rPr lang="en-US" sz="3600">
                <a:solidFill>
                  <a:schemeClr val="bg1"/>
                </a:solidFill>
                <a:ea typeface="+mj-lt"/>
                <a:cs typeface="+mj-lt"/>
              </a:rPr>
              <a:t>SISTEMA </a:t>
            </a:r>
            <a:br>
              <a:rPr lang="en-US" sz="3600">
                <a:solidFill>
                  <a:schemeClr val="bg1"/>
                </a:solidFill>
                <a:ea typeface="+mj-lt"/>
                <a:cs typeface="+mj-lt"/>
              </a:rPr>
            </a:br>
            <a:r>
              <a:rPr lang="en-US" sz="3600">
                <a:solidFill>
                  <a:schemeClr val="bg1"/>
                </a:solidFill>
                <a:ea typeface="+mj-lt"/>
                <a:cs typeface="+mj-lt"/>
              </a:rPr>
              <a:t>EXPERTO </a:t>
            </a:r>
            <a:br>
              <a:rPr lang="en-US" sz="3600">
                <a:solidFill>
                  <a:schemeClr val="bg1"/>
                </a:solidFill>
                <a:ea typeface="+mj-lt"/>
                <a:cs typeface="+mj-lt"/>
              </a:rPr>
            </a:br>
            <a:r>
              <a:rPr lang="en-US" sz="3600">
                <a:solidFill>
                  <a:schemeClr val="bg1"/>
                </a:solidFill>
                <a:ea typeface="+mj-lt"/>
                <a:cs typeface="+mj-lt"/>
              </a:rPr>
              <a:t>PREDICTIVO</a:t>
            </a:r>
          </a:p>
          <a:p>
            <a:pPr algn="l"/>
            <a:endParaRPr lang="en-US" sz="3600">
              <a:solidFill>
                <a:schemeClr val="bg1"/>
              </a:solidFill>
            </a:endParaRPr>
          </a:p>
        </p:txBody>
      </p:sp>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Picture 4" descr="Text, application&#10;&#10;Description automatically generated">
            <a:extLst>
              <a:ext uri="{FF2B5EF4-FFF2-40B4-BE49-F238E27FC236}">
                <a16:creationId xmlns:a16="http://schemas.microsoft.com/office/drawing/2014/main" id="{8E2B9172-EF92-44E9-95EE-2BA80C638885}"/>
              </a:ext>
            </a:extLst>
          </p:cNvPr>
          <p:cNvPicPr>
            <a:picLocks noChangeAspect="1"/>
          </p:cNvPicPr>
          <p:nvPr/>
        </p:nvPicPr>
        <p:blipFill>
          <a:blip r:embed="rId4"/>
          <a:stretch>
            <a:fillRect/>
          </a:stretch>
        </p:blipFill>
        <p:spPr>
          <a:xfrm>
            <a:off x="5279475" y="987999"/>
            <a:ext cx="6269058" cy="4882001"/>
          </a:xfrm>
          <a:prstGeom prst="rect">
            <a:avLst/>
          </a:prstGeom>
        </p:spPr>
      </p:pic>
    </p:spTree>
    <p:extLst>
      <p:ext uri="{BB962C8B-B14F-4D97-AF65-F5344CB8AC3E}">
        <p14:creationId xmlns:p14="http://schemas.microsoft.com/office/powerpoint/2010/main" val="41274442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F825EC37-6ED5-42D3-9876-1D3E14A6DEF6}"/>
              </a:ext>
            </a:extLst>
          </p:cNvPr>
          <p:cNvSpPr>
            <a:spLocks noGrp="1"/>
          </p:cNvSpPr>
          <p:nvPr>
            <p:ph type="title"/>
          </p:nvPr>
        </p:nvSpPr>
        <p:spPr>
          <a:xfrm>
            <a:off x="807873" y="2298363"/>
            <a:ext cx="3687417" cy="1920372"/>
          </a:xfrm>
        </p:spPr>
        <p:txBody>
          <a:bodyPr>
            <a:normAutofit/>
          </a:bodyPr>
          <a:lstStyle/>
          <a:p>
            <a:pPr algn="l"/>
            <a:r>
              <a:rPr lang="en-US" sz="3600">
                <a:solidFill>
                  <a:schemeClr val="bg1"/>
                </a:solidFill>
                <a:ea typeface="+mj-lt"/>
                <a:cs typeface="+mj-lt"/>
              </a:rPr>
              <a:t>SISTEMA </a:t>
            </a:r>
            <a:br>
              <a:rPr lang="en-US" sz="3600">
                <a:solidFill>
                  <a:schemeClr val="bg1"/>
                </a:solidFill>
                <a:ea typeface="+mj-lt"/>
                <a:cs typeface="+mj-lt"/>
              </a:rPr>
            </a:br>
            <a:r>
              <a:rPr lang="en-US" sz="3600">
                <a:solidFill>
                  <a:schemeClr val="bg1"/>
                </a:solidFill>
                <a:ea typeface="+mj-lt"/>
                <a:cs typeface="+mj-lt"/>
              </a:rPr>
              <a:t>EXPERTO</a:t>
            </a:r>
            <a:br>
              <a:rPr lang="en-US" sz="3600">
                <a:solidFill>
                  <a:schemeClr val="bg1"/>
                </a:solidFill>
                <a:ea typeface="+mj-lt"/>
                <a:cs typeface="+mj-lt"/>
              </a:rPr>
            </a:br>
            <a:r>
              <a:rPr lang="en-US" sz="3600">
                <a:solidFill>
                  <a:schemeClr val="bg1"/>
                </a:solidFill>
                <a:ea typeface="+mj-lt"/>
                <a:cs typeface="+mj-lt"/>
              </a:rPr>
              <a:t> PREDICTIVO</a:t>
            </a:r>
          </a:p>
          <a:p>
            <a:pPr algn="l"/>
            <a:endParaRPr lang="en-US" sz="3600">
              <a:solidFill>
                <a:schemeClr val="bg1"/>
              </a:solidFill>
            </a:endParaRPr>
          </a:p>
        </p:txBody>
      </p:sp>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Picture 4" descr="Graphical user interface, text&#10;&#10;Description automatically generated">
            <a:extLst>
              <a:ext uri="{FF2B5EF4-FFF2-40B4-BE49-F238E27FC236}">
                <a16:creationId xmlns:a16="http://schemas.microsoft.com/office/drawing/2014/main" id="{17EABC9C-4A1B-4347-9344-2024FC553D6C}"/>
              </a:ext>
            </a:extLst>
          </p:cNvPr>
          <p:cNvPicPr>
            <a:picLocks noChangeAspect="1"/>
          </p:cNvPicPr>
          <p:nvPr/>
        </p:nvPicPr>
        <p:blipFill>
          <a:blip r:embed="rId4"/>
          <a:stretch>
            <a:fillRect/>
          </a:stretch>
        </p:blipFill>
        <p:spPr>
          <a:xfrm>
            <a:off x="5279475" y="1016969"/>
            <a:ext cx="6269058" cy="4824062"/>
          </a:xfrm>
          <a:prstGeom prst="rect">
            <a:avLst/>
          </a:prstGeom>
        </p:spPr>
      </p:pic>
    </p:spTree>
    <p:extLst>
      <p:ext uri="{BB962C8B-B14F-4D97-AF65-F5344CB8AC3E}">
        <p14:creationId xmlns:p14="http://schemas.microsoft.com/office/powerpoint/2010/main" val="158567287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0F388F20-94E5-41B0-9F37-657417F3F813}"/>
              </a:ext>
            </a:extLst>
          </p:cNvPr>
          <p:cNvSpPr>
            <a:spLocks noGrp="1"/>
          </p:cNvSpPr>
          <p:nvPr>
            <p:ph type="title"/>
          </p:nvPr>
        </p:nvSpPr>
        <p:spPr>
          <a:xfrm>
            <a:off x="808349" y="2574320"/>
            <a:ext cx="3687417" cy="1920372"/>
          </a:xfrm>
        </p:spPr>
        <p:txBody>
          <a:bodyPr>
            <a:normAutofit/>
          </a:bodyPr>
          <a:lstStyle/>
          <a:p>
            <a:pPr algn="l"/>
            <a:r>
              <a:rPr lang="en-US" sz="3600">
                <a:solidFill>
                  <a:schemeClr val="bg1"/>
                </a:solidFill>
              </a:rPr>
              <a:t>SISTEMA </a:t>
            </a:r>
            <a:br>
              <a:rPr lang="en-US" sz="3600">
                <a:solidFill>
                  <a:schemeClr val="bg1"/>
                </a:solidFill>
              </a:rPr>
            </a:br>
            <a:r>
              <a:rPr lang="en-US" sz="3600">
                <a:solidFill>
                  <a:schemeClr val="bg1"/>
                </a:solidFill>
              </a:rPr>
              <a:t>EXPERTO</a:t>
            </a:r>
            <a:br>
              <a:rPr lang="en-US" sz="3600">
                <a:solidFill>
                  <a:schemeClr val="bg1"/>
                </a:solidFill>
              </a:rPr>
            </a:br>
            <a:r>
              <a:rPr lang="en-US" sz="3600">
                <a:solidFill>
                  <a:schemeClr val="bg1"/>
                </a:solidFill>
              </a:rPr>
              <a:t> PREDICTIVO</a:t>
            </a:r>
            <a:endParaRPr lang="en-US" sz="3600">
              <a:solidFill>
                <a:schemeClr val="bg1"/>
              </a:solidFill>
              <a:ea typeface="+mj-lt"/>
              <a:cs typeface="+mj-lt"/>
            </a:endParaRPr>
          </a:p>
          <a:p>
            <a:pPr algn="l"/>
            <a:endParaRPr lang="en-US" sz="3600">
              <a:solidFill>
                <a:schemeClr val="bg1"/>
              </a:solidFill>
              <a:ea typeface="+mj-lt"/>
              <a:cs typeface="+mj-lt"/>
            </a:endParaRPr>
          </a:p>
          <a:p>
            <a:pPr algn="l"/>
            <a:endParaRPr lang="en-US" sz="3600">
              <a:solidFill>
                <a:schemeClr val="bg1"/>
              </a:solidFill>
            </a:endParaRPr>
          </a:p>
        </p:txBody>
      </p:sp>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999537B5-6E6C-4459-8F7C-DAA2369D044C}"/>
              </a:ext>
            </a:extLst>
          </p:cNvPr>
          <p:cNvPicPr>
            <a:picLocks noChangeAspect="1"/>
          </p:cNvPicPr>
          <p:nvPr/>
        </p:nvPicPr>
        <p:blipFill>
          <a:blip r:embed="rId4"/>
          <a:stretch>
            <a:fillRect/>
          </a:stretch>
        </p:blipFill>
        <p:spPr>
          <a:xfrm>
            <a:off x="5763177" y="643467"/>
            <a:ext cx="5301653" cy="5571066"/>
          </a:xfrm>
          <a:prstGeom prst="rect">
            <a:avLst/>
          </a:prstGeom>
        </p:spPr>
      </p:pic>
    </p:spTree>
    <p:extLst>
      <p:ext uri="{BB962C8B-B14F-4D97-AF65-F5344CB8AC3E}">
        <p14:creationId xmlns:p14="http://schemas.microsoft.com/office/powerpoint/2010/main" val="5337244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C5A34-36B7-48C8-9820-C7C2FB2B3382}"/>
              </a:ext>
            </a:extLst>
          </p:cNvPr>
          <p:cNvSpPr>
            <a:spLocks noGrp="1"/>
          </p:cNvSpPr>
          <p:nvPr>
            <p:ph type="ctrTitle"/>
          </p:nvPr>
        </p:nvSpPr>
        <p:spPr>
          <a:xfrm>
            <a:off x="2145319" y="2817395"/>
            <a:ext cx="8174971" cy="798036"/>
          </a:xfrm>
        </p:spPr>
        <p:txBody>
          <a:bodyPr>
            <a:normAutofit fontScale="90000"/>
          </a:bodyPr>
          <a:lstStyle/>
          <a:p>
            <a:pPr algn="ctr"/>
            <a:r>
              <a:rPr lang="es-CO" sz="6200"/>
              <a:t>El perceptrón</a:t>
            </a:r>
          </a:p>
        </p:txBody>
      </p:sp>
    </p:spTree>
    <p:extLst>
      <p:ext uri="{BB962C8B-B14F-4D97-AF65-F5344CB8AC3E}">
        <p14:creationId xmlns:p14="http://schemas.microsoft.com/office/powerpoint/2010/main" val="406395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CB2C-CF4E-4C39-B229-CFA15E2552EC}"/>
              </a:ext>
            </a:extLst>
          </p:cNvPr>
          <p:cNvSpPr>
            <a:spLocks noGrp="1"/>
          </p:cNvSpPr>
          <p:nvPr>
            <p:ph type="title"/>
          </p:nvPr>
        </p:nvSpPr>
        <p:spPr>
          <a:xfrm>
            <a:off x="1018191" y="774485"/>
            <a:ext cx="7411825" cy="1115626"/>
          </a:xfrm>
        </p:spPr>
        <p:txBody>
          <a:bodyPr>
            <a:normAutofit/>
          </a:bodyPr>
          <a:lstStyle/>
          <a:p>
            <a:pPr algn="l"/>
            <a:r>
              <a:rPr lang="es-CO"/>
              <a:t>Introducción</a:t>
            </a:r>
          </a:p>
        </p:txBody>
      </p:sp>
      <p:sp>
        <p:nvSpPr>
          <p:cNvPr id="3" name="Content Placeholder 2">
            <a:extLst>
              <a:ext uri="{FF2B5EF4-FFF2-40B4-BE49-F238E27FC236}">
                <a16:creationId xmlns:a16="http://schemas.microsoft.com/office/drawing/2014/main" id="{2E560DD0-23FD-49F7-B8AC-EF1D5B4B5B7E}"/>
              </a:ext>
            </a:extLst>
          </p:cNvPr>
          <p:cNvSpPr>
            <a:spLocks noGrp="1"/>
          </p:cNvSpPr>
          <p:nvPr>
            <p:ph idx="1"/>
          </p:nvPr>
        </p:nvSpPr>
        <p:spPr>
          <a:xfrm>
            <a:off x="1018191" y="2069403"/>
            <a:ext cx="7243603" cy="993393"/>
          </a:xfrm>
        </p:spPr>
        <p:txBody>
          <a:bodyPr anchor="t">
            <a:normAutofit lnSpcReduction="10000"/>
          </a:bodyPr>
          <a:lstStyle/>
          <a:p>
            <a:pPr marL="0" indent="0">
              <a:buNone/>
            </a:pPr>
            <a:r>
              <a:rPr lang="es-CO" sz="1800"/>
              <a:t>En un comienzo las redes neuronales tuvieron su inicio con las neuronas biológicas y se basaron en estas para replicar parte de su funcionamiento, especialmente la identificación de patrones.</a:t>
            </a:r>
          </a:p>
        </p:txBody>
      </p:sp>
      <p:pic>
        <p:nvPicPr>
          <p:cNvPr id="1026" name="Picture 2" descr="Las partes de una neurona. | Neuronas, Psicobiología, Partes de la misa">
            <a:extLst>
              <a:ext uri="{FF2B5EF4-FFF2-40B4-BE49-F238E27FC236}">
                <a16:creationId xmlns:a16="http://schemas.microsoft.com/office/drawing/2014/main" id="{25440B70-2AD5-412E-A711-DC0CFA18E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333" y="3078234"/>
            <a:ext cx="4328796" cy="320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72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D59C-4051-48F6-9415-A0DE9A90A4C7}"/>
              </a:ext>
            </a:extLst>
          </p:cNvPr>
          <p:cNvSpPr>
            <a:spLocks noGrp="1"/>
          </p:cNvSpPr>
          <p:nvPr>
            <p:ph type="title"/>
          </p:nvPr>
        </p:nvSpPr>
        <p:spPr>
          <a:xfrm>
            <a:off x="1344691" y="684239"/>
            <a:ext cx="3697826" cy="1194828"/>
          </a:xfrm>
        </p:spPr>
        <p:txBody>
          <a:bodyPr>
            <a:normAutofit/>
          </a:bodyPr>
          <a:lstStyle/>
          <a:p>
            <a:pPr algn="l"/>
            <a:r>
              <a:rPr lang="en-US"/>
              <a:t>Perceptron</a:t>
            </a:r>
          </a:p>
        </p:txBody>
      </p:sp>
      <p:sp>
        <p:nvSpPr>
          <p:cNvPr id="9" name="Marcador de contenido 8">
            <a:extLst>
              <a:ext uri="{FF2B5EF4-FFF2-40B4-BE49-F238E27FC236}">
                <a16:creationId xmlns:a16="http://schemas.microsoft.com/office/drawing/2014/main" id="{3358D3AD-9FFF-4E22-A26D-D74F7F972581}"/>
              </a:ext>
            </a:extLst>
          </p:cNvPr>
          <p:cNvSpPr>
            <a:spLocks noGrp="1"/>
          </p:cNvSpPr>
          <p:nvPr>
            <p:ph idx="1"/>
          </p:nvPr>
        </p:nvSpPr>
        <p:spPr>
          <a:xfrm>
            <a:off x="1344691" y="2252230"/>
            <a:ext cx="10018713" cy="2324073"/>
          </a:xfrm>
        </p:spPr>
        <p:txBody>
          <a:bodyPr/>
          <a:lstStyle/>
          <a:p>
            <a:pPr marL="0" indent="0">
              <a:buNone/>
            </a:pPr>
            <a:r>
              <a:rPr lang="es-CO"/>
              <a:t>El perceptrón es la red neuronal más básica que existe de aprendizaje supervisado que data de los años 50. El funcionamiento del perceptrón es muy sencillo, simplemente lee los valores de entrada, suma todas las entradas de acuerdo a unos pesos y el resultado lo introduce en una función de activación que genera el resultado final.</a:t>
            </a:r>
          </a:p>
        </p:txBody>
      </p:sp>
    </p:spTree>
    <p:extLst>
      <p:ext uri="{BB962C8B-B14F-4D97-AF65-F5344CB8AC3E}">
        <p14:creationId xmlns:p14="http://schemas.microsoft.com/office/powerpoint/2010/main" val="1327014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E6F5084-FF44-4BA1-BA4B-9591DA68A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7" y="1928531"/>
            <a:ext cx="4245736" cy="27809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des Neuronales artificiales: Qué son y cómo se entrenan | [site:name]">
            <a:extLst>
              <a:ext uri="{FF2B5EF4-FFF2-40B4-BE49-F238E27FC236}">
                <a16:creationId xmlns:a16="http://schemas.microsoft.com/office/drawing/2014/main" id="{DAC53961-CC46-45CF-8742-D54832A19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790" y="1938399"/>
            <a:ext cx="4031868" cy="280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3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51A6F15-CD60-40E9-9F81-8C72CEEB18EB}"/>
              </a:ext>
            </a:extLst>
          </p:cNvPr>
          <p:cNvSpPr>
            <a:spLocks noGrp="1"/>
          </p:cNvSpPr>
          <p:nvPr>
            <p:ph type="subTitle" idx="1"/>
          </p:nvPr>
        </p:nvSpPr>
        <p:spPr>
          <a:xfrm>
            <a:off x="997553" y="1038273"/>
            <a:ext cx="4088797" cy="666702"/>
          </a:xfrm>
        </p:spPr>
        <p:txBody>
          <a:bodyPr>
            <a:normAutofit/>
          </a:bodyPr>
          <a:lstStyle/>
          <a:p>
            <a:pPr algn="l"/>
            <a:r>
              <a:rPr lang="es-CO" sz="2800" dirty="0"/>
              <a:t>Partes del perceptrón</a:t>
            </a:r>
          </a:p>
        </p:txBody>
      </p:sp>
      <p:sp>
        <p:nvSpPr>
          <p:cNvPr id="4" name="CuadroTexto 3">
            <a:extLst>
              <a:ext uri="{FF2B5EF4-FFF2-40B4-BE49-F238E27FC236}">
                <a16:creationId xmlns:a16="http://schemas.microsoft.com/office/drawing/2014/main" id="{1147C36F-86F3-4D9E-B278-C36F362DF4C8}"/>
              </a:ext>
            </a:extLst>
          </p:cNvPr>
          <p:cNvSpPr txBox="1"/>
          <p:nvPr/>
        </p:nvSpPr>
        <p:spPr>
          <a:xfrm>
            <a:off x="1089027" y="2133600"/>
            <a:ext cx="8645523" cy="400110"/>
          </a:xfrm>
          <a:prstGeom prst="rect">
            <a:avLst/>
          </a:prstGeom>
          <a:noFill/>
        </p:spPr>
        <p:txBody>
          <a:bodyPr wrap="square" rtlCol="0">
            <a:spAutoFit/>
          </a:bodyPr>
          <a:lstStyle/>
          <a:p>
            <a:r>
              <a:rPr lang="es-CO" sz="2000" b="1" dirty="0"/>
              <a:t>Señales de entrada: </a:t>
            </a:r>
            <a:r>
              <a:rPr lang="es-CO" sz="2000" dirty="0"/>
              <a:t>valores o datos que recibe el perceptrón </a:t>
            </a:r>
          </a:p>
        </p:txBody>
      </p:sp>
      <p:sp>
        <p:nvSpPr>
          <p:cNvPr id="5" name="CuadroTexto 4">
            <a:extLst>
              <a:ext uri="{FF2B5EF4-FFF2-40B4-BE49-F238E27FC236}">
                <a16:creationId xmlns:a16="http://schemas.microsoft.com/office/drawing/2014/main" id="{A1E43FFF-90D4-4EFE-AB65-09635CF775F2}"/>
              </a:ext>
            </a:extLst>
          </p:cNvPr>
          <p:cNvSpPr txBox="1"/>
          <p:nvPr/>
        </p:nvSpPr>
        <p:spPr>
          <a:xfrm>
            <a:off x="1089026" y="2886075"/>
            <a:ext cx="8283574" cy="923330"/>
          </a:xfrm>
          <a:prstGeom prst="rect">
            <a:avLst/>
          </a:prstGeom>
          <a:noFill/>
        </p:spPr>
        <p:txBody>
          <a:bodyPr wrap="square" rtlCol="0">
            <a:spAutoFit/>
          </a:bodyPr>
          <a:lstStyle/>
          <a:p>
            <a:r>
              <a:rPr lang="es-CO" b="1" dirty="0"/>
              <a:t>Pesos sinápticos: </a:t>
            </a:r>
            <a:r>
              <a:rPr lang="es-CO" dirty="0"/>
              <a:t>valores que definen la fuerza de conexión entre dos “neuronas”. Suelen ser valores aleatorios que luego se irán modificando según el aprendizaje del perceptrón</a:t>
            </a:r>
          </a:p>
        </p:txBody>
      </p:sp>
      <p:sp>
        <p:nvSpPr>
          <p:cNvPr id="6" name="CuadroTexto 5">
            <a:extLst>
              <a:ext uri="{FF2B5EF4-FFF2-40B4-BE49-F238E27FC236}">
                <a16:creationId xmlns:a16="http://schemas.microsoft.com/office/drawing/2014/main" id="{C383485C-962E-4D1D-B821-EF0BA66088A7}"/>
              </a:ext>
            </a:extLst>
          </p:cNvPr>
          <p:cNvSpPr txBox="1"/>
          <p:nvPr/>
        </p:nvSpPr>
        <p:spPr>
          <a:xfrm>
            <a:off x="1101726" y="4096821"/>
            <a:ext cx="7947024" cy="923330"/>
          </a:xfrm>
          <a:prstGeom prst="rect">
            <a:avLst/>
          </a:prstGeom>
          <a:noFill/>
        </p:spPr>
        <p:txBody>
          <a:bodyPr wrap="square" rtlCol="0">
            <a:spAutoFit/>
          </a:bodyPr>
          <a:lstStyle/>
          <a:p>
            <a:r>
              <a:rPr lang="es-CO" b="1" dirty="0"/>
              <a:t>Regla de propagación: </a:t>
            </a:r>
            <a:r>
              <a:rPr lang="es-CO" dirty="0"/>
              <a:t>Función que procesa todas las entradas que recibe el perceptrón, generalmente suele ser la sumatoria del producto entre cada entrada y su respectivo peso.</a:t>
            </a:r>
          </a:p>
        </p:txBody>
      </p:sp>
    </p:spTree>
    <p:extLst>
      <p:ext uri="{BB962C8B-B14F-4D97-AF65-F5344CB8AC3E}">
        <p14:creationId xmlns:p14="http://schemas.microsoft.com/office/powerpoint/2010/main" val="4156426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15D70D9-D873-43DF-9397-E0B6F2AB6313}"/>
              </a:ext>
            </a:extLst>
          </p:cNvPr>
          <p:cNvSpPr txBox="1"/>
          <p:nvPr/>
        </p:nvSpPr>
        <p:spPr>
          <a:xfrm>
            <a:off x="937539" y="1934686"/>
            <a:ext cx="7719933" cy="1477328"/>
          </a:xfrm>
          <a:prstGeom prst="rect">
            <a:avLst/>
          </a:prstGeom>
          <a:noFill/>
        </p:spPr>
        <p:txBody>
          <a:bodyPr wrap="square" rtlCol="0">
            <a:spAutoFit/>
          </a:bodyPr>
          <a:lstStyle/>
          <a:p>
            <a:r>
              <a:rPr lang="es-CO" b="1" dirty="0"/>
              <a:t>Función de activación: </a:t>
            </a:r>
            <a:r>
              <a:rPr lang="es-CO" dirty="0"/>
              <a:t>Es</a:t>
            </a:r>
            <a:r>
              <a:rPr lang="es-CO" b="1" dirty="0"/>
              <a:t> </a:t>
            </a:r>
            <a:r>
              <a:rPr lang="es-CO" dirty="0"/>
              <a:t>una función que transmite la información generada por la combinación lineal de los pesos y las entradas, es decir son la manera de transmitir la información por las conexiones de salida. La información puede transmitirse sin modificaciones, función identidad, o bien que no transmita la información.</a:t>
            </a:r>
          </a:p>
        </p:txBody>
      </p:sp>
      <p:sp>
        <p:nvSpPr>
          <p:cNvPr id="6" name="CuadroTexto 5">
            <a:extLst>
              <a:ext uri="{FF2B5EF4-FFF2-40B4-BE49-F238E27FC236}">
                <a16:creationId xmlns:a16="http://schemas.microsoft.com/office/drawing/2014/main" id="{DB9B435F-F19C-4B44-89D0-732EC3A889EA}"/>
              </a:ext>
            </a:extLst>
          </p:cNvPr>
          <p:cNvSpPr txBox="1"/>
          <p:nvPr/>
        </p:nvSpPr>
        <p:spPr>
          <a:xfrm>
            <a:off x="937539" y="3894556"/>
            <a:ext cx="6672260" cy="646331"/>
          </a:xfrm>
          <a:prstGeom prst="rect">
            <a:avLst/>
          </a:prstGeom>
          <a:noFill/>
        </p:spPr>
        <p:txBody>
          <a:bodyPr wrap="square" rtlCol="0">
            <a:spAutoFit/>
          </a:bodyPr>
          <a:lstStyle/>
          <a:p>
            <a:r>
              <a:rPr lang="es-CO" b="1" dirty="0"/>
              <a:t>Salida: </a:t>
            </a:r>
            <a:r>
              <a:rPr lang="es-CO" dirty="0"/>
              <a:t>Proporciona el valor de salida de la neurona, en base al estado de activación de la neurona.</a:t>
            </a:r>
          </a:p>
        </p:txBody>
      </p:sp>
    </p:spTree>
    <p:extLst>
      <p:ext uri="{BB962C8B-B14F-4D97-AF65-F5344CB8AC3E}">
        <p14:creationId xmlns:p14="http://schemas.microsoft.com/office/powerpoint/2010/main" val="195424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53D79-F51E-42CA-A0C0-4E98D076DB0A}"/>
              </a:ext>
            </a:extLst>
          </p:cNvPr>
          <p:cNvSpPr>
            <a:spLocks noGrp="1"/>
          </p:cNvSpPr>
          <p:nvPr>
            <p:ph type="title"/>
          </p:nvPr>
        </p:nvSpPr>
        <p:spPr>
          <a:xfrm>
            <a:off x="1661604" y="843502"/>
            <a:ext cx="8610600" cy="576926"/>
          </a:xfrm>
        </p:spPr>
        <p:txBody>
          <a:bodyPr>
            <a:normAutofit fontScale="90000"/>
          </a:bodyPr>
          <a:lstStyle/>
          <a:p>
            <a:pPr algn="ctr"/>
            <a:r>
              <a:rPr lang="es-CO"/>
              <a:t>Sistema experto</a:t>
            </a:r>
          </a:p>
        </p:txBody>
      </p:sp>
      <p:pic>
        <p:nvPicPr>
          <p:cNvPr id="5" name="Imagen 4">
            <a:extLst>
              <a:ext uri="{FF2B5EF4-FFF2-40B4-BE49-F238E27FC236}">
                <a16:creationId xmlns:a16="http://schemas.microsoft.com/office/drawing/2014/main" id="{432AFFB9-3236-4E17-B503-2BDC277E1598}"/>
              </a:ext>
            </a:extLst>
          </p:cNvPr>
          <p:cNvPicPr>
            <a:picLocks noChangeAspect="1"/>
          </p:cNvPicPr>
          <p:nvPr/>
        </p:nvPicPr>
        <p:blipFill>
          <a:blip r:embed="rId2"/>
          <a:stretch>
            <a:fillRect/>
          </a:stretch>
        </p:blipFill>
        <p:spPr>
          <a:xfrm>
            <a:off x="1269507" y="1598147"/>
            <a:ext cx="9866050" cy="3661705"/>
          </a:xfrm>
          <a:prstGeom prst="rect">
            <a:avLst/>
          </a:prstGeom>
        </p:spPr>
      </p:pic>
      <p:sp>
        <p:nvSpPr>
          <p:cNvPr id="6" name="CuadroTexto 5">
            <a:extLst>
              <a:ext uri="{FF2B5EF4-FFF2-40B4-BE49-F238E27FC236}">
                <a16:creationId xmlns:a16="http://schemas.microsoft.com/office/drawing/2014/main" id="{1572DB0B-7766-43D7-8347-60E9FCB37B73}"/>
              </a:ext>
            </a:extLst>
          </p:cNvPr>
          <p:cNvSpPr txBox="1"/>
          <p:nvPr/>
        </p:nvSpPr>
        <p:spPr>
          <a:xfrm>
            <a:off x="1269507" y="5437571"/>
            <a:ext cx="9866050" cy="646331"/>
          </a:xfrm>
          <a:prstGeom prst="rect">
            <a:avLst/>
          </a:prstGeom>
          <a:noFill/>
        </p:spPr>
        <p:txBody>
          <a:bodyPr wrap="square" rtlCol="0">
            <a:spAutoFit/>
          </a:bodyPr>
          <a:lstStyle/>
          <a:p>
            <a:r>
              <a:rPr lang="es-CO"/>
              <a:t>Se crean las clases Región, Recomendación, GeografiaMontañosa y GeografiaSelva con sus respectivos métodos y atributos</a:t>
            </a:r>
          </a:p>
        </p:txBody>
      </p:sp>
    </p:spTree>
    <p:extLst>
      <p:ext uri="{BB962C8B-B14F-4D97-AF65-F5344CB8AC3E}">
        <p14:creationId xmlns:p14="http://schemas.microsoft.com/office/powerpoint/2010/main" val="4113119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FBBF1-714B-4D10-A3C3-B743AFC26CE9}"/>
              </a:ext>
            </a:extLst>
          </p:cNvPr>
          <p:cNvSpPr>
            <a:spLocks noGrp="1"/>
          </p:cNvSpPr>
          <p:nvPr>
            <p:ph type="title"/>
          </p:nvPr>
        </p:nvSpPr>
        <p:spPr>
          <a:xfrm>
            <a:off x="1315102" y="1053306"/>
            <a:ext cx="8540094" cy="666750"/>
          </a:xfrm>
        </p:spPr>
        <p:txBody>
          <a:bodyPr vert="horz" lIns="91440" tIns="45720" rIns="91440" bIns="45720" rtlCol="0" anchor="b">
            <a:normAutofit/>
          </a:bodyPr>
          <a:lstStyle/>
          <a:p>
            <a:r>
              <a:rPr lang="es-CO" dirty="0"/>
              <a:t>Aprendizaje</a:t>
            </a:r>
          </a:p>
        </p:txBody>
      </p:sp>
      <p:sp>
        <p:nvSpPr>
          <p:cNvPr id="4" name="CuadroTexto 3">
            <a:extLst>
              <a:ext uri="{FF2B5EF4-FFF2-40B4-BE49-F238E27FC236}">
                <a16:creationId xmlns:a16="http://schemas.microsoft.com/office/drawing/2014/main" id="{982EE97C-7F51-4EAB-B5F2-056773924963}"/>
              </a:ext>
            </a:extLst>
          </p:cNvPr>
          <p:cNvSpPr txBox="1"/>
          <p:nvPr/>
        </p:nvSpPr>
        <p:spPr>
          <a:xfrm>
            <a:off x="1270003" y="2326302"/>
            <a:ext cx="8407397" cy="923330"/>
          </a:xfrm>
          <a:prstGeom prst="rect">
            <a:avLst/>
          </a:prstGeom>
          <a:noFill/>
        </p:spPr>
        <p:txBody>
          <a:bodyPr wrap="square" rtlCol="0">
            <a:spAutoFit/>
          </a:bodyPr>
          <a:lstStyle/>
          <a:p>
            <a:r>
              <a:rPr lang="es-CO" b="0" i="0" dirty="0">
                <a:effectLst/>
                <a:latin typeface="Corbel" panose="020B0503020204020204" pitchFamily="34" charset="0"/>
              </a:rPr>
              <a:t>El aprendizaje ocurre en el perceptrón cambiando los pesos de las conexiones después de que cada elemento se procese, basado en la cantidad del error en la salida comparada con el resultado esperado.</a:t>
            </a:r>
            <a:endParaRPr lang="es-CO" dirty="0">
              <a:latin typeface="Corbel" panose="020B0503020204020204" pitchFamily="34" charset="0"/>
            </a:endParaRPr>
          </a:p>
        </p:txBody>
      </p:sp>
      <p:sp>
        <p:nvSpPr>
          <p:cNvPr id="5" name="CuadroTexto 4">
            <a:extLst>
              <a:ext uri="{FF2B5EF4-FFF2-40B4-BE49-F238E27FC236}">
                <a16:creationId xmlns:a16="http://schemas.microsoft.com/office/drawing/2014/main" id="{26C3D388-EF42-49EA-9BB3-6790097F8D24}"/>
              </a:ext>
            </a:extLst>
          </p:cNvPr>
          <p:cNvSpPr txBox="1"/>
          <p:nvPr/>
        </p:nvSpPr>
        <p:spPr>
          <a:xfrm>
            <a:off x="1315102" y="3682216"/>
            <a:ext cx="3599798" cy="923330"/>
          </a:xfrm>
          <a:prstGeom prst="rect">
            <a:avLst/>
          </a:prstGeom>
          <a:noFill/>
        </p:spPr>
        <p:txBody>
          <a:bodyPr wrap="square" rtlCol="0">
            <a:spAutoFit/>
          </a:bodyPr>
          <a:lstStyle/>
          <a:p>
            <a:r>
              <a:rPr lang="es-CO" dirty="0"/>
              <a:t>-Aprendizaje supervisado</a:t>
            </a:r>
          </a:p>
          <a:p>
            <a:endParaRPr lang="es-CO"/>
          </a:p>
          <a:p>
            <a:r>
              <a:rPr lang="es-CO" dirty="0"/>
              <a:t>-Aprendizaje no supervisado</a:t>
            </a:r>
          </a:p>
        </p:txBody>
      </p:sp>
    </p:spTree>
    <p:extLst>
      <p:ext uri="{BB962C8B-B14F-4D97-AF65-F5344CB8AC3E}">
        <p14:creationId xmlns:p14="http://schemas.microsoft.com/office/powerpoint/2010/main" val="328287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B1515C2-917A-4D79-9EB5-97AF6D6785F4}"/>
              </a:ext>
            </a:extLst>
          </p:cNvPr>
          <p:cNvPicPr>
            <a:picLocks noChangeAspect="1"/>
          </p:cNvPicPr>
          <p:nvPr/>
        </p:nvPicPr>
        <p:blipFill>
          <a:blip r:embed="rId2"/>
          <a:stretch>
            <a:fillRect/>
          </a:stretch>
        </p:blipFill>
        <p:spPr>
          <a:xfrm>
            <a:off x="826963" y="843748"/>
            <a:ext cx="10715625" cy="3667125"/>
          </a:xfrm>
          <a:prstGeom prst="rect">
            <a:avLst/>
          </a:prstGeom>
        </p:spPr>
      </p:pic>
      <p:sp>
        <p:nvSpPr>
          <p:cNvPr id="6" name="CuadroTexto 5">
            <a:extLst>
              <a:ext uri="{FF2B5EF4-FFF2-40B4-BE49-F238E27FC236}">
                <a16:creationId xmlns:a16="http://schemas.microsoft.com/office/drawing/2014/main" id="{84E3F822-2EA8-448C-9829-FA8EFAAB08C0}"/>
              </a:ext>
            </a:extLst>
          </p:cNvPr>
          <p:cNvSpPr txBox="1"/>
          <p:nvPr/>
        </p:nvSpPr>
        <p:spPr>
          <a:xfrm>
            <a:off x="826963" y="4510873"/>
            <a:ext cx="10715624" cy="646331"/>
          </a:xfrm>
          <a:prstGeom prst="rect">
            <a:avLst/>
          </a:prstGeom>
          <a:noFill/>
        </p:spPr>
        <p:txBody>
          <a:bodyPr wrap="square" rtlCol="0">
            <a:spAutoFit/>
          </a:bodyPr>
          <a:lstStyle/>
          <a:p>
            <a:r>
              <a:rPr lang="es-CO"/>
              <a:t>-Se define el método agregarRegiones que lista las regiones con sus respectivos atributos nombreRegion y actividades</a:t>
            </a:r>
          </a:p>
        </p:txBody>
      </p:sp>
      <p:sp>
        <p:nvSpPr>
          <p:cNvPr id="7" name="CuadroTexto 6">
            <a:extLst>
              <a:ext uri="{FF2B5EF4-FFF2-40B4-BE49-F238E27FC236}">
                <a16:creationId xmlns:a16="http://schemas.microsoft.com/office/drawing/2014/main" id="{C989E387-7B72-41BC-AB9B-C57C2C894805}"/>
              </a:ext>
            </a:extLst>
          </p:cNvPr>
          <p:cNvSpPr txBox="1"/>
          <p:nvPr/>
        </p:nvSpPr>
        <p:spPr>
          <a:xfrm>
            <a:off x="826962" y="5157204"/>
            <a:ext cx="10014012" cy="646331"/>
          </a:xfrm>
          <a:prstGeom prst="rect">
            <a:avLst/>
          </a:prstGeom>
          <a:noFill/>
        </p:spPr>
        <p:txBody>
          <a:bodyPr wrap="square" rtlCol="0">
            <a:spAutoFit/>
          </a:bodyPr>
          <a:lstStyle/>
          <a:p>
            <a:r>
              <a:rPr lang="es-CO"/>
              <a:t>-Se define el método agregarRecomendación que lista las recomendaciones según el tipo de región</a:t>
            </a:r>
          </a:p>
        </p:txBody>
      </p:sp>
      <p:sp>
        <p:nvSpPr>
          <p:cNvPr id="8" name="CuadroTexto 7">
            <a:extLst>
              <a:ext uri="{FF2B5EF4-FFF2-40B4-BE49-F238E27FC236}">
                <a16:creationId xmlns:a16="http://schemas.microsoft.com/office/drawing/2014/main" id="{8708E8B3-D847-4FA0-86AF-30F44C32A594}"/>
              </a:ext>
            </a:extLst>
          </p:cNvPr>
          <p:cNvSpPr txBox="1"/>
          <p:nvPr/>
        </p:nvSpPr>
        <p:spPr>
          <a:xfrm>
            <a:off x="826962" y="5851993"/>
            <a:ext cx="9525739" cy="646331"/>
          </a:xfrm>
          <a:prstGeom prst="rect">
            <a:avLst/>
          </a:prstGeom>
          <a:noFill/>
        </p:spPr>
        <p:txBody>
          <a:bodyPr wrap="square" rtlCol="0">
            <a:spAutoFit/>
          </a:bodyPr>
          <a:lstStyle/>
          <a:p>
            <a:r>
              <a:rPr lang="es-CO"/>
              <a:t>-Se define el método preferenciasUsuario que permite ingresar al usuario sus preferencias </a:t>
            </a:r>
          </a:p>
        </p:txBody>
      </p:sp>
    </p:spTree>
    <p:extLst>
      <p:ext uri="{BB962C8B-B14F-4D97-AF65-F5344CB8AC3E}">
        <p14:creationId xmlns:p14="http://schemas.microsoft.com/office/powerpoint/2010/main" val="190867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7AD7B75-ACF7-4EB3-B6A1-1EDABB40E5E8}"/>
              </a:ext>
            </a:extLst>
          </p:cNvPr>
          <p:cNvPicPr>
            <a:picLocks noChangeAspect="1"/>
          </p:cNvPicPr>
          <p:nvPr/>
        </p:nvPicPr>
        <p:blipFill>
          <a:blip r:embed="rId2"/>
          <a:stretch>
            <a:fillRect/>
          </a:stretch>
        </p:blipFill>
        <p:spPr>
          <a:xfrm>
            <a:off x="2752078" y="506951"/>
            <a:ext cx="7781000" cy="4595702"/>
          </a:xfrm>
          <a:prstGeom prst="rect">
            <a:avLst/>
          </a:prstGeom>
        </p:spPr>
      </p:pic>
      <p:sp>
        <p:nvSpPr>
          <p:cNvPr id="6" name="CuadroTexto 5">
            <a:extLst>
              <a:ext uri="{FF2B5EF4-FFF2-40B4-BE49-F238E27FC236}">
                <a16:creationId xmlns:a16="http://schemas.microsoft.com/office/drawing/2014/main" id="{622A0D7D-9B74-4B74-88DE-0B69569B47CE}"/>
              </a:ext>
            </a:extLst>
          </p:cNvPr>
          <p:cNvSpPr txBox="1"/>
          <p:nvPr/>
        </p:nvSpPr>
        <p:spPr>
          <a:xfrm>
            <a:off x="2365621" y="5150720"/>
            <a:ext cx="8407154" cy="1200329"/>
          </a:xfrm>
          <a:prstGeom prst="rect">
            <a:avLst/>
          </a:prstGeom>
          <a:noFill/>
        </p:spPr>
        <p:txBody>
          <a:bodyPr wrap="square" rtlCol="0">
            <a:spAutoFit/>
          </a:bodyPr>
          <a:lstStyle/>
          <a:p>
            <a:r>
              <a:rPr lang="es-CO"/>
              <a:t>Se define el método CompararActividades_Región  que compara las actividades de las regiones con las preferencias ingresadas por el usuario para ver dependiendo con que región tiene mayor similitudes, arrojar una recomendación u otra según sea el caso. </a:t>
            </a:r>
          </a:p>
        </p:txBody>
      </p:sp>
    </p:spTree>
    <p:extLst>
      <p:ext uri="{BB962C8B-B14F-4D97-AF65-F5344CB8AC3E}">
        <p14:creationId xmlns:p14="http://schemas.microsoft.com/office/powerpoint/2010/main" val="481223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0C2DA2A-D4BC-4EEC-8A06-7352F3FCD49A}"/>
              </a:ext>
            </a:extLst>
          </p:cNvPr>
          <p:cNvPicPr>
            <a:picLocks noChangeAspect="1"/>
          </p:cNvPicPr>
          <p:nvPr/>
        </p:nvPicPr>
        <p:blipFill>
          <a:blip r:embed="rId2"/>
          <a:stretch>
            <a:fillRect/>
          </a:stretch>
        </p:blipFill>
        <p:spPr>
          <a:xfrm>
            <a:off x="1100831" y="1144839"/>
            <a:ext cx="10455154" cy="2654804"/>
          </a:xfrm>
          <a:prstGeom prst="rect">
            <a:avLst/>
          </a:prstGeom>
        </p:spPr>
      </p:pic>
      <p:sp>
        <p:nvSpPr>
          <p:cNvPr id="6" name="CuadroTexto 5">
            <a:extLst>
              <a:ext uri="{FF2B5EF4-FFF2-40B4-BE49-F238E27FC236}">
                <a16:creationId xmlns:a16="http://schemas.microsoft.com/office/drawing/2014/main" id="{E29AF4A4-891A-47EA-9A5F-92B6699A3EAB}"/>
              </a:ext>
            </a:extLst>
          </p:cNvPr>
          <p:cNvSpPr txBox="1"/>
          <p:nvPr/>
        </p:nvSpPr>
        <p:spPr>
          <a:xfrm>
            <a:off x="1100831" y="4041105"/>
            <a:ext cx="10455154" cy="646331"/>
          </a:xfrm>
          <a:prstGeom prst="rect">
            <a:avLst/>
          </a:prstGeom>
          <a:noFill/>
        </p:spPr>
        <p:txBody>
          <a:bodyPr wrap="square" rtlCol="0">
            <a:spAutoFit/>
          </a:bodyPr>
          <a:lstStyle/>
          <a:p>
            <a:r>
              <a:rPr lang="es-CO"/>
              <a:t>-Se crea un menú el cual llama a los métodos agregarRegiones, agregarRecomendacion, preferenciasUsuario y compararActividades_Region</a:t>
            </a:r>
          </a:p>
        </p:txBody>
      </p:sp>
      <p:sp>
        <p:nvSpPr>
          <p:cNvPr id="9" name="CuadroTexto 8">
            <a:extLst>
              <a:ext uri="{FF2B5EF4-FFF2-40B4-BE49-F238E27FC236}">
                <a16:creationId xmlns:a16="http://schemas.microsoft.com/office/drawing/2014/main" id="{6D874CC1-D707-44BD-B8C2-BA1EAD747A37}"/>
              </a:ext>
            </a:extLst>
          </p:cNvPr>
          <p:cNvSpPr txBox="1"/>
          <p:nvPr/>
        </p:nvSpPr>
        <p:spPr>
          <a:xfrm>
            <a:off x="1100831" y="4829452"/>
            <a:ext cx="9685538" cy="369332"/>
          </a:xfrm>
          <a:prstGeom prst="rect">
            <a:avLst/>
          </a:prstGeom>
          <a:noFill/>
        </p:spPr>
        <p:txBody>
          <a:bodyPr wrap="square" rtlCol="0">
            <a:spAutoFit/>
          </a:bodyPr>
          <a:lstStyle/>
          <a:p>
            <a:r>
              <a:rPr lang="es-CO"/>
              <a:t>-Se llama al main el cual crea las listas necesarias para el programa y llama al menú</a:t>
            </a:r>
          </a:p>
        </p:txBody>
      </p:sp>
    </p:spTree>
    <p:extLst>
      <p:ext uri="{BB962C8B-B14F-4D97-AF65-F5344CB8AC3E}">
        <p14:creationId xmlns:p14="http://schemas.microsoft.com/office/powerpoint/2010/main" val="53426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E666CDC-F0EB-4A43-B974-787C9CEDD419}"/>
              </a:ext>
            </a:extLst>
          </p:cNvPr>
          <p:cNvPicPr>
            <a:picLocks noChangeAspect="1"/>
          </p:cNvPicPr>
          <p:nvPr/>
        </p:nvPicPr>
        <p:blipFill>
          <a:blip r:embed="rId2"/>
          <a:stretch>
            <a:fillRect/>
          </a:stretch>
        </p:blipFill>
        <p:spPr>
          <a:xfrm>
            <a:off x="763479" y="2112540"/>
            <a:ext cx="10913616" cy="1316460"/>
          </a:xfrm>
          <a:prstGeom prst="rect">
            <a:avLst/>
          </a:prstGeom>
        </p:spPr>
      </p:pic>
      <p:sp>
        <p:nvSpPr>
          <p:cNvPr id="6" name="CuadroTexto 5">
            <a:extLst>
              <a:ext uri="{FF2B5EF4-FFF2-40B4-BE49-F238E27FC236}">
                <a16:creationId xmlns:a16="http://schemas.microsoft.com/office/drawing/2014/main" id="{2849BD19-D969-44A4-A0D3-8B0BE50A6037}"/>
              </a:ext>
            </a:extLst>
          </p:cNvPr>
          <p:cNvSpPr txBox="1"/>
          <p:nvPr/>
        </p:nvSpPr>
        <p:spPr>
          <a:xfrm>
            <a:off x="692457" y="3604334"/>
            <a:ext cx="9570129" cy="369332"/>
          </a:xfrm>
          <a:prstGeom prst="rect">
            <a:avLst/>
          </a:prstGeom>
          <a:noFill/>
        </p:spPr>
        <p:txBody>
          <a:bodyPr wrap="square" rtlCol="0">
            <a:spAutoFit/>
          </a:bodyPr>
          <a:lstStyle/>
          <a:p>
            <a:r>
              <a:rPr lang="es-CO"/>
              <a:t>-Prueba del Programa</a:t>
            </a:r>
          </a:p>
        </p:txBody>
      </p:sp>
    </p:spTree>
    <p:extLst>
      <p:ext uri="{BB962C8B-B14F-4D97-AF65-F5344CB8AC3E}">
        <p14:creationId xmlns:p14="http://schemas.microsoft.com/office/powerpoint/2010/main" val="146659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 name="Rectangle 29">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2" name="Picture 31">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E67CD65D-074E-4EF3-9411-446796DA4C62}"/>
              </a:ext>
            </a:extLst>
          </p:cNvPr>
          <p:cNvSpPr>
            <a:spLocks noGrp="1"/>
          </p:cNvSpPr>
          <p:nvPr>
            <p:ph type="title"/>
          </p:nvPr>
        </p:nvSpPr>
        <p:spPr>
          <a:xfrm>
            <a:off x="474296" y="2282088"/>
            <a:ext cx="3687417" cy="1920372"/>
          </a:xfrm>
        </p:spPr>
        <p:txBody>
          <a:bodyPr>
            <a:normAutofit/>
          </a:bodyPr>
          <a:lstStyle/>
          <a:p>
            <a:pPr algn="ctr"/>
            <a:r>
              <a:rPr lang="en-US" sz="3600">
                <a:solidFill>
                  <a:schemeClr val="bg1"/>
                </a:solidFill>
                <a:ea typeface="+mj-lt"/>
                <a:cs typeface="+mj-lt"/>
              </a:rPr>
              <a:t>SISTEMA</a:t>
            </a:r>
            <a:br>
              <a:rPr lang="en-US" sz="3600">
                <a:solidFill>
                  <a:schemeClr val="bg1"/>
                </a:solidFill>
                <a:ea typeface="+mj-lt"/>
                <a:cs typeface="+mj-lt"/>
              </a:rPr>
            </a:br>
            <a:r>
              <a:rPr lang="en-US" sz="3600">
                <a:solidFill>
                  <a:schemeClr val="bg1"/>
                </a:solidFill>
                <a:ea typeface="+mj-lt"/>
                <a:cs typeface="+mj-lt"/>
              </a:rPr>
              <a:t> EXPERTO</a:t>
            </a:r>
            <a:br>
              <a:rPr lang="en-US" sz="3600">
                <a:solidFill>
                  <a:schemeClr val="bg1"/>
                </a:solidFill>
                <a:ea typeface="+mj-lt"/>
                <a:cs typeface="+mj-lt"/>
              </a:rPr>
            </a:br>
            <a:r>
              <a:rPr lang="en-US" sz="3600">
                <a:solidFill>
                  <a:schemeClr val="bg1"/>
                </a:solidFill>
                <a:ea typeface="+mj-lt"/>
                <a:cs typeface="+mj-lt"/>
              </a:rPr>
              <a:t>DIFUSO</a:t>
            </a:r>
            <a:endParaRPr lang="en-US">
              <a:solidFill>
                <a:schemeClr val="bg1"/>
              </a:solidFill>
            </a:endParaRPr>
          </a:p>
        </p:txBody>
      </p:sp>
      <p:pic>
        <p:nvPicPr>
          <p:cNvPr id="34" name="Picture 33">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3" name="Picture 3" descr="Table&#10;&#10;Description automatically generated">
            <a:extLst>
              <a:ext uri="{FF2B5EF4-FFF2-40B4-BE49-F238E27FC236}">
                <a16:creationId xmlns:a16="http://schemas.microsoft.com/office/drawing/2014/main" id="{6EBDE347-9344-4382-9605-2C6316E9ED7E}"/>
              </a:ext>
            </a:extLst>
          </p:cNvPr>
          <p:cNvPicPr>
            <a:picLocks noChangeAspect="1"/>
          </p:cNvPicPr>
          <p:nvPr/>
        </p:nvPicPr>
        <p:blipFill>
          <a:blip r:embed="rId4"/>
          <a:stretch>
            <a:fillRect/>
          </a:stretch>
        </p:blipFill>
        <p:spPr>
          <a:xfrm>
            <a:off x="4706083" y="3096197"/>
            <a:ext cx="7415841" cy="1834411"/>
          </a:xfrm>
          <a:prstGeom prst="rect">
            <a:avLst/>
          </a:prstGeom>
        </p:spPr>
      </p:pic>
      <p:sp>
        <p:nvSpPr>
          <p:cNvPr id="4" name="CuadroTexto 3">
            <a:extLst>
              <a:ext uri="{FF2B5EF4-FFF2-40B4-BE49-F238E27FC236}">
                <a16:creationId xmlns:a16="http://schemas.microsoft.com/office/drawing/2014/main" id="{E3080958-CC8E-4FC6-B26B-4622D567915F}"/>
              </a:ext>
            </a:extLst>
          </p:cNvPr>
          <p:cNvSpPr txBox="1"/>
          <p:nvPr/>
        </p:nvSpPr>
        <p:spPr>
          <a:xfrm>
            <a:off x="6309901" y="2112406"/>
            <a:ext cx="4208203" cy="523220"/>
          </a:xfrm>
          <a:prstGeom prst="rect">
            <a:avLst/>
          </a:prstGeom>
          <a:noFill/>
        </p:spPr>
        <p:txBody>
          <a:bodyPr wrap="none" rtlCol="0">
            <a:spAutoFit/>
          </a:bodyPr>
          <a:lstStyle/>
          <a:p>
            <a:r>
              <a:rPr lang="es-CO" sz="2800"/>
              <a:t>Base del conocimiento</a:t>
            </a:r>
          </a:p>
        </p:txBody>
      </p:sp>
    </p:spTree>
    <p:extLst>
      <p:ext uri="{BB962C8B-B14F-4D97-AF65-F5344CB8AC3E}">
        <p14:creationId xmlns:p14="http://schemas.microsoft.com/office/powerpoint/2010/main" val="390594826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0" name="Rectangle 29">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2" name="Picture 31">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E67CD65D-074E-4EF3-9411-446796DA4C62}"/>
              </a:ext>
            </a:extLst>
          </p:cNvPr>
          <p:cNvSpPr>
            <a:spLocks noGrp="1"/>
          </p:cNvSpPr>
          <p:nvPr>
            <p:ph type="title"/>
          </p:nvPr>
        </p:nvSpPr>
        <p:spPr>
          <a:xfrm>
            <a:off x="474296" y="2282088"/>
            <a:ext cx="3687417" cy="1920372"/>
          </a:xfrm>
        </p:spPr>
        <p:txBody>
          <a:bodyPr>
            <a:normAutofit/>
          </a:bodyPr>
          <a:lstStyle/>
          <a:p>
            <a:pPr algn="ctr"/>
            <a:r>
              <a:rPr lang="en-US" sz="3600" dirty="0">
                <a:solidFill>
                  <a:schemeClr val="bg1"/>
                </a:solidFill>
                <a:ea typeface="+mj-lt"/>
                <a:cs typeface="+mj-lt"/>
              </a:rPr>
              <a:t>SISTEMA</a:t>
            </a:r>
            <a:br>
              <a:rPr lang="en-US" sz="3600" dirty="0">
                <a:solidFill>
                  <a:schemeClr val="bg1"/>
                </a:solidFill>
                <a:ea typeface="+mj-lt"/>
                <a:cs typeface="+mj-lt"/>
              </a:rPr>
            </a:br>
            <a:r>
              <a:rPr lang="en-US" sz="3600" dirty="0">
                <a:solidFill>
                  <a:schemeClr val="bg1"/>
                </a:solidFill>
                <a:ea typeface="+mj-lt"/>
                <a:cs typeface="+mj-lt"/>
              </a:rPr>
              <a:t> EXPERTO</a:t>
            </a:r>
            <a:br>
              <a:rPr lang="en-US" sz="3600" dirty="0">
                <a:solidFill>
                  <a:schemeClr val="bg1"/>
                </a:solidFill>
                <a:ea typeface="+mj-lt"/>
                <a:cs typeface="+mj-lt"/>
              </a:rPr>
            </a:br>
            <a:r>
              <a:rPr lang="en-US" sz="3600" dirty="0">
                <a:solidFill>
                  <a:schemeClr val="bg1"/>
                </a:solidFill>
                <a:ea typeface="+mj-lt"/>
                <a:cs typeface="+mj-lt"/>
              </a:rPr>
              <a:t>DIFUSO</a:t>
            </a:r>
            <a:endParaRPr lang="en-US" dirty="0">
              <a:solidFill>
                <a:schemeClr val="bg1"/>
              </a:solidFill>
            </a:endParaRPr>
          </a:p>
        </p:txBody>
      </p:sp>
      <p:pic>
        <p:nvPicPr>
          <p:cNvPr id="34" name="Picture 33">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5" name="Picture 5" descr="Text, application, email&#10;&#10;Description automatically generated">
            <a:extLst>
              <a:ext uri="{FF2B5EF4-FFF2-40B4-BE49-F238E27FC236}">
                <a16:creationId xmlns:a16="http://schemas.microsoft.com/office/drawing/2014/main" id="{EC6C0236-B036-4C0D-BF92-FEF6856595C3}"/>
              </a:ext>
            </a:extLst>
          </p:cNvPr>
          <p:cNvPicPr>
            <a:picLocks noChangeAspect="1"/>
          </p:cNvPicPr>
          <p:nvPr/>
        </p:nvPicPr>
        <p:blipFill>
          <a:blip r:embed="rId4"/>
          <a:stretch>
            <a:fillRect/>
          </a:stretch>
        </p:blipFill>
        <p:spPr>
          <a:xfrm>
            <a:off x="4574985" y="3624"/>
            <a:ext cx="7563020" cy="6692602"/>
          </a:xfrm>
          <a:prstGeom prst="rect">
            <a:avLst/>
          </a:prstGeom>
        </p:spPr>
      </p:pic>
    </p:spTree>
    <p:extLst>
      <p:ext uri="{BB962C8B-B14F-4D97-AF65-F5344CB8AC3E}">
        <p14:creationId xmlns:p14="http://schemas.microsoft.com/office/powerpoint/2010/main" val="226574713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4" name="Rectangle 3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6" name="Picture 3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6" name="Title 5">
            <a:extLst>
              <a:ext uri="{FF2B5EF4-FFF2-40B4-BE49-F238E27FC236}">
                <a16:creationId xmlns:a16="http://schemas.microsoft.com/office/drawing/2014/main" id="{2BBA050E-7B2F-488B-8451-17FF79986774}"/>
              </a:ext>
            </a:extLst>
          </p:cNvPr>
          <p:cNvSpPr>
            <a:spLocks noGrp="1"/>
          </p:cNvSpPr>
          <p:nvPr>
            <p:ph type="title"/>
          </p:nvPr>
        </p:nvSpPr>
        <p:spPr>
          <a:xfrm>
            <a:off x="1203385" y="1900184"/>
            <a:ext cx="3687417" cy="1920372"/>
          </a:xfrm>
        </p:spPr>
        <p:txBody>
          <a:bodyPr>
            <a:normAutofit/>
          </a:bodyPr>
          <a:lstStyle/>
          <a:p>
            <a:pPr algn="l"/>
            <a:r>
              <a:rPr lang="en-US" sz="3600">
                <a:solidFill>
                  <a:schemeClr val="bg1"/>
                </a:solidFill>
              </a:rPr>
              <a:t>Sistema</a:t>
            </a:r>
            <a:br>
              <a:rPr lang="en-US" sz="3600">
                <a:solidFill>
                  <a:schemeClr val="bg1"/>
                </a:solidFill>
              </a:rPr>
            </a:br>
            <a:r>
              <a:rPr lang="en-US" sz="3600">
                <a:solidFill>
                  <a:schemeClr val="bg1"/>
                </a:solidFill>
              </a:rPr>
              <a:t> </a:t>
            </a:r>
            <a:r>
              <a:rPr lang="es-CO" sz="3600">
                <a:solidFill>
                  <a:schemeClr val="bg1"/>
                </a:solidFill>
              </a:rPr>
              <a:t>experto</a:t>
            </a:r>
            <a:br>
              <a:rPr lang="en-US" sz="3600">
                <a:solidFill>
                  <a:schemeClr val="bg1"/>
                </a:solidFill>
              </a:rPr>
            </a:br>
            <a:r>
              <a:rPr lang="es-CO" sz="3600">
                <a:solidFill>
                  <a:schemeClr val="bg1"/>
                </a:solidFill>
              </a:rPr>
              <a:t>difuso</a:t>
            </a:r>
            <a:r>
              <a:rPr lang="en-US" sz="3600">
                <a:solidFill>
                  <a:schemeClr val="bg1"/>
                </a:solidFill>
              </a:rPr>
              <a:t> </a:t>
            </a:r>
          </a:p>
        </p:txBody>
      </p:sp>
      <p:pic>
        <p:nvPicPr>
          <p:cNvPr id="38" name="Picture 3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D47F4FB1-2744-48CB-9802-6E2092B8536B}"/>
              </a:ext>
            </a:extLst>
          </p:cNvPr>
          <p:cNvPicPr>
            <a:picLocks noChangeAspect="1"/>
          </p:cNvPicPr>
          <p:nvPr/>
        </p:nvPicPr>
        <p:blipFill>
          <a:blip r:embed="rId4"/>
          <a:stretch>
            <a:fillRect/>
          </a:stretch>
        </p:blipFill>
        <p:spPr>
          <a:xfrm>
            <a:off x="4690003" y="521144"/>
            <a:ext cx="7505510" cy="5801335"/>
          </a:xfrm>
          <a:prstGeom prst="rect">
            <a:avLst/>
          </a:prstGeom>
        </p:spPr>
      </p:pic>
    </p:spTree>
    <p:extLst>
      <p:ext uri="{BB962C8B-B14F-4D97-AF65-F5344CB8AC3E}">
        <p14:creationId xmlns:p14="http://schemas.microsoft.com/office/powerpoint/2010/main" val="81736104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F77B393D6797F43A7542DB9D01CA1E3" ma:contentTypeVersion="7" ma:contentTypeDescription="Create a new document." ma:contentTypeScope="" ma:versionID="951e7f5b308bd1246256b87544767687">
  <xsd:schema xmlns:xsd="http://www.w3.org/2001/XMLSchema" xmlns:xs="http://www.w3.org/2001/XMLSchema" xmlns:p="http://schemas.microsoft.com/office/2006/metadata/properties" xmlns:ns3="3b59594a-4630-4ad2-8ea9-c5696046f1a0" xmlns:ns4="955f5041-9e38-4c3a-ad34-1d14e64dc1c0" targetNamespace="http://schemas.microsoft.com/office/2006/metadata/properties" ma:root="true" ma:fieldsID="5d84207a0054724e38c48a012d2a6182" ns3:_="" ns4:_="">
    <xsd:import namespace="3b59594a-4630-4ad2-8ea9-c5696046f1a0"/>
    <xsd:import namespace="955f5041-9e38-4c3a-ad34-1d14e64dc1c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9594a-4630-4ad2-8ea9-c5696046f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5f5041-9e38-4c3a-ad34-1d14e64dc1c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0FF90-B15C-4BAC-8915-80488768DD02}">
  <ds:schemaRefs>
    <ds:schemaRef ds:uri="3b59594a-4630-4ad2-8ea9-c5696046f1a0"/>
    <ds:schemaRef ds:uri="955f5041-9e38-4c3a-ad34-1d14e64dc1c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4AB4CF4-E667-4874-92E7-9FAAB143F670}">
  <ds:schemaRefs>
    <ds:schemaRef ds:uri="3b59594a-4630-4ad2-8ea9-c5696046f1a0"/>
    <ds:schemaRef ds:uri="955f5041-9e38-4c3a-ad34-1d14e64dc1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E86A54F-4360-421B-9F92-CA78BC7104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TM04033937[[fn=Estela de condensación]]</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Estela de condensación</vt:lpstr>
      <vt:lpstr>Primera previa</vt:lpstr>
      <vt:lpstr>Sistema experto</vt:lpstr>
      <vt:lpstr>PowerPoint Presentation</vt:lpstr>
      <vt:lpstr>PowerPoint Presentation</vt:lpstr>
      <vt:lpstr>PowerPoint Presentation</vt:lpstr>
      <vt:lpstr>PowerPoint Presentation</vt:lpstr>
      <vt:lpstr>SISTEMA  EXPERTO DIFUSO</vt:lpstr>
      <vt:lpstr>SISTEMA  EXPERTO DIFUSO</vt:lpstr>
      <vt:lpstr>Sistema  experto difuso </vt:lpstr>
      <vt:lpstr>Sistema experto predictivo</vt:lpstr>
      <vt:lpstr>SISTEMA  EXPERTO  PREDICTIVO </vt:lpstr>
      <vt:lpstr>SISTEMA  EXPERTO  PREDICTIVO </vt:lpstr>
      <vt:lpstr>SISTEMA  EXPERTO  PREDICTIVO  </vt:lpstr>
      <vt:lpstr>El perceptrón</vt:lpstr>
      <vt:lpstr>Introducción</vt:lpstr>
      <vt:lpstr>Perceptron</vt:lpstr>
      <vt:lpstr>PowerPoint Presentation</vt:lpstr>
      <vt:lpstr>PowerPoint Presentation</vt:lpstr>
      <vt:lpstr>PowerPoint Presentation</vt:lpstr>
      <vt:lpstr>Aprendizaje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Guillermo Tellez Cardenas</dc:creator>
  <cp:revision>78</cp:revision>
  <dcterms:created xsi:type="dcterms:W3CDTF">2021-10-16T14:58:32Z</dcterms:created>
  <dcterms:modified xsi:type="dcterms:W3CDTF">2021-10-19T17:21:31Z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0x010100DF77B393D6797F43A7542DB9D01CA1E3</vt:lpwstr>
  </property>
</Properties>
</file>