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9972" autoAdjust="0"/>
    <p:restoredTop sz="94660"/>
  </p:normalViewPr>
  <p:slideViewPr>
    <p:cSldViewPr snapToGrid="0">
      <p:cViewPr varScale="1">
        <p:scale>
          <a:sx n="73" d="100"/>
          <a:sy n="73" d="100"/>
        </p:scale>
        <p:origin x="-420"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pPr/>
              <a:t>7/10/2022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7/10/2022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7/10/2022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7/10/2022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7/10/2022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7/10/2022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7/10/2022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7/10/2022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7/10/2022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7/10/2022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7/10/2022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7/10/2022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7/10/2022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7/10/2022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7/10/2022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7/10/2022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7/10/2022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xmlns=""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7/10/2022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lgerian" pitchFamily="82" charset="0"/>
              </a:rPr>
              <a:t>Malignant Comments Classifier Project</a:t>
            </a:r>
            <a:endParaRPr lang="en-US" dirty="0">
              <a:latin typeface="Algerian" pitchFamily="82" charset="0"/>
            </a:endParaRPr>
          </a:p>
        </p:txBody>
      </p:sp>
      <p:sp>
        <p:nvSpPr>
          <p:cNvPr id="3" name="Subtitle 2"/>
          <p:cNvSpPr>
            <a:spLocks noGrp="1"/>
          </p:cNvSpPr>
          <p:nvPr>
            <p:ph type="subTitle" idx="1"/>
          </p:nvPr>
        </p:nvSpPr>
        <p:spPr>
          <a:xfrm>
            <a:off x="1371600" y="3632201"/>
            <a:ext cx="9448800" cy="1619068"/>
          </a:xfrm>
        </p:spPr>
        <p:txBody>
          <a:bodyPr>
            <a:normAutofit/>
          </a:bodyPr>
          <a:lstStyle/>
          <a:p>
            <a:r>
              <a:rPr lang="en-IN" dirty="0" smtClean="0"/>
              <a:t>Submitted By :-</a:t>
            </a:r>
          </a:p>
          <a:p>
            <a:r>
              <a:rPr lang="en-IN" dirty="0" smtClean="0"/>
              <a:t>Chamlin Najir Rahman</a:t>
            </a:r>
          </a:p>
          <a:p>
            <a:r>
              <a:rPr lang="en-IN" dirty="0" smtClean="0"/>
              <a:t>Internship 25</a:t>
            </a:r>
          </a:p>
          <a:p>
            <a:r>
              <a:rPr lang="en-IN" dirty="0" smtClean="0"/>
              <a:t>Batch 1838</a:t>
            </a:r>
            <a:endParaRPr lang="en-IN" dirty="0" smtClean="0"/>
          </a:p>
        </p:txBody>
      </p:sp>
    </p:spTree>
    <p:extLst>
      <p:ext uri="{BB962C8B-B14F-4D97-AF65-F5344CB8AC3E}">
        <p14:creationId xmlns:p14="http://schemas.microsoft.com/office/powerpoint/2010/main" xmlns="" val="3402371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15727"/>
            <a:ext cx="8610600" cy="1293028"/>
          </a:xfrm>
        </p:spPr>
        <p:txBody>
          <a:bodyPr/>
          <a:lstStyle/>
          <a:p>
            <a:r>
              <a:rPr lang="en-IN" dirty="0" smtClean="0">
                <a:latin typeface="Algerian" pitchFamily="82" charset="0"/>
              </a:rPr>
              <a:t>wordclouds</a:t>
            </a:r>
            <a:endParaRPr lang="en-US" dirty="0">
              <a:latin typeface="Algerian" pitchFamily="82" charset="0"/>
            </a:endParaRPr>
          </a:p>
        </p:txBody>
      </p:sp>
      <p:pic>
        <p:nvPicPr>
          <p:cNvPr id="4" name="Content Placeholder 3" descr="DL.png"/>
          <p:cNvPicPr>
            <a:picLocks noGrp="1" noChangeAspect="1"/>
          </p:cNvPicPr>
          <p:nvPr>
            <p:ph idx="1"/>
          </p:nvPr>
        </p:nvPicPr>
        <p:blipFill>
          <a:blip r:embed="rId2"/>
          <a:stretch>
            <a:fillRect/>
          </a:stretch>
        </p:blipFill>
        <p:spPr>
          <a:xfrm>
            <a:off x="979714" y="1382513"/>
            <a:ext cx="9405257" cy="512319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L.png"/>
          <p:cNvPicPr>
            <a:picLocks noGrp="1" noChangeAspect="1"/>
          </p:cNvPicPr>
          <p:nvPr>
            <p:ph idx="1"/>
          </p:nvPr>
        </p:nvPicPr>
        <p:blipFill>
          <a:blip r:embed="rId2"/>
          <a:stretch>
            <a:fillRect/>
          </a:stretch>
        </p:blipFill>
        <p:spPr>
          <a:xfrm>
            <a:off x="264532" y="1056020"/>
            <a:ext cx="5706272" cy="4325877"/>
          </a:xfrm>
        </p:spPr>
      </p:pic>
      <p:pic>
        <p:nvPicPr>
          <p:cNvPr id="5" name="Picture 4" descr="DL.png"/>
          <p:cNvPicPr>
            <a:picLocks noChangeAspect="1"/>
          </p:cNvPicPr>
          <p:nvPr/>
        </p:nvPicPr>
        <p:blipFill>
          <a:blip r:embed="rId3"/>
          <a:stretch>
            <a:fillRect/>
          </a:stretch>
        </p:blipFill>
        <p:spPr>
          <a:xfrm>
            <a:off x="6142818" y="1031966"/>
            <a:ext cx="5706272" cy="433686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L.png"/>
          <p:cNvPicPr>
            <a:picLocks noGrp="1" noChangeAspect="1"/>
          </p:cNvPicPr>
          <p:nvPr>
            <p:ph idx="1"/>
          </p:nvPr>
        </p:nvPicPr>
        <p:blipFill>
          <a:blip r:embed="rId2"/>
          <a:stretch>
            <a:fillRect/>
          </a:stretch>
        </p:blipFill>
        <p:spPr>
          <a:xfrm>
            <a:off x="294196" y="1203249"/>
            <a:ext cx="5725324" cy="4296214"/>
          </a:xfrm>
        </p:spPr>
      </p:pic>
      <p:pic>
        <p:nvPicPr>
          <p:cNvPr id="5" name="Picture 4" descr="DL.png"/>
          <p:cNvPicPr>
            <a:picLocks noChangeAspect="1"/>
          </p:cNvPicPr>
          <p:nvPr/>
        </p:nvPicPr>
        <p:blipFill>
          <a:blip r:embed="rId3"/>
          <a:stretch>
            <a:fillRect/>
          </a:stretch>
        </p:blipFill>
        <p:spPr>
          <a:xfrm>
            <a:off x="6133293" y="1209939"/>
            <a:ext cx="5725324" cy="428952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L.png"/>
          <p:cNvPicPr>
            <a:picLocks noGrp="1" noChangeAspect="1"/>
          </p:cNvPicPr>
          <p:nvPr>
            <p:ph idx="1"/>
          </p:nvPr>
        </p:nvPicPr>
        <p:blipFill>
          <a:blip r:embed="rId2"/>
          <a:stretch>
            <a:fillRect/>
          </a:stretch>
        </p:blipFill>
        <p:spPr>
          <a:xfrm>
            <a:off x="328860" y="1292588"/>
            <a:ext cx="5708245" cy="4363629"/>
          </a:xfrm>
        </p:spPr>
      </p:pic>
      <p:pic>
        <p:nvPicPr>
          <p:cNvPr id="5" name="Picture 4" descr="DL.png"/>
          <p:cNvPicPr>
            <a:picLocks noChangeAspect="1"/>
          </p:cNvPicPr>
          <p:nvPr/>
        </p:nvPicPr>
        <p:blipFill>
          <a:blip r:embed="rId3"/>
          <a:stretch>
            <a:fillRect/>
          </a:stretch>
        </p:blipFill>
        <p:spPr>
          <a:xfrm>
            <a:off x="6142818" y="1293078"/>
            <a:ext cx="5706272" cy="436313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76538"/>
            <a:ext cx="8610600" cy="1293028"/>
          </a:xfrm>
        </p:spPr>
        <p:txBody>
          <a:bodyPr/>
          <a:lstStyle/>
          <a:p>
            <a:r>
              <a:rPr lang="en-IN" dirty="0" smtClean="0">
                <a:latin typeface="Algerian" pitchFamily="82" charset="0"/>
              </a:rPr>
              <a:t>Feature scaling</a:t>
            </a:r>
            <a:endParaRPr lang="en-US" dirty="0">
              <a:latin typeface="Algerian" pitchFamily="82" charset="0"/>
            </a:endParaRPr>
          </a:p>
        </p:txBody>
      </p:sp>
      <p:pic>
        <p:nvPicPr>
          <p:cNvPr id="4" name="Content Placeholder 3" descr="DL.png"/>
          <p:cNvPicPr>
            <a:picLocks noGrp="1" noChangeAspect="1"/>
          </p:cNvPicPr>
          <p:nvPr>
            <p:ph idx="1"/>
          </p:nvPr>
        </p:nvPicPr>
        <p:blipFill>
          <a:blip r:embed="rId2"/>
          <a:stretch>
            <a:fillRect/>
          </a:stretch>
        </p:blipFill>
        <p:spPr>
          <a:xfrm>
            <a:off x="627018" y="1907177"/>
            <a:ext cx="11051176" cy="4311061"/>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98160"/>
            <a:ext cx="8610600" cy="1293028"/>
          </a:xfrm>
        </p:spPr>
        <p:txBody>
          <a:bodyPr/>
          <a:lstStyle/>
          <a:p>
            <a:r>
              <a:rPr lang="en-IN" dirty="0" smtClean="0">
                <a:latin typeface="Algerian" pitchFamily="82" charset="0"/>
              </a:rPr>
              <a:t>Best model</a:t>
            </a:r>
            <a:endParaRPr lang="en-US" dirty="0">
              <a:latin typeface="Algerian" pitchFamily="82" charset="0"/>
            </a:endParaRPr>
          </a:p>
        </p:txBody>
      </p:sp>
      <p:pic>
        <p:nvPicPr>
          <p:cNvPr id="4" name="Content Placeholder 3" descr="DL.png"/>
          <p:cNvPicPr>
            <a:picLocks noGrp="1" noChangeAspect="1"/>
          </p:cNvPicPr>
          <p:nvPr>
            <p:ph idx="1"/>
          </p:nvPr>
        </p:nvPicPr>
        <p:blipFill>
          <a:blip r:embed="rId2"/>
          <a:stretch>
            <a:fillRect/>
          </a:stretch>
        </p:blipFill>
        <p:spPr>
          <a:xfrm>
            <a:off x="2442754" y="961384"/>
            <a:ext cx="5424900" cy="5335232"/>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9407"/>
            <a:ext cx="8610600" cy="1293028"/>
          </a:xfrm>
        </p:spPr>
        <p:txBody>
          <a:bodyPr/>
          <a:lstStyle/>
          <a:p>
            <a:r>
              <a:rPr lang="en-IN" dirty="0" smtClean="0">
                <a:latin typeface="Algerian" pitchFamily="82" charset="0"/>
              </a:rPr>
              <a:t>predictions</a:t>
            </a:r>
            <a:endParaRPr lang="en-US" dirty="0">
              <a:latin typeface="Algerian" pitchFamily="82" charset="0"/>
            </a:endParaRPr>
          </a:p>
        </p:txBody>
      </p:sp>
      <p:pic>
        <p:nvPicPr>
          <p:cNvPr id="4" name="Content Placeholder 3" descr="DL.png"/>
          <p:cNvPicPr>
            <a:picLocks noGrp="1" noChangeAspect="1"/>
          </p:cNvPicPr>
          <p:nvPr>
            <p:ph idx="1"/>
          </p:nvPr>
        </p:nvPicPr>
        <p:blipFill>
          <a:blip r:embed="rId2"/>
          <a:stretch>
            <a:fillRect/>
          </a:stretch>
        </p:blipFill>
        <p:spPr>
          <a:xfrm>
            <a:off x="2521132" y="992777"/>
            <a:ext cx="5542056" cy="5434149"/>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lgerian" pitchFamily="82" charset="0"/>
              </a:rPr>
              <a:t>Problem Statement</a:t>
            </a:r>
            <a:endParaRPr lang="en-US" dirty="0">
              <a:latin typeface="Algerian" pitchFamily="82" charset="0"/>
            </a:endParaRPr>
          </a:p>
        </p:txBody>
      </p:sp>
      <p:sp>
        <p:nvSpPr>
          <p:cNvPr id="3" name="Content Placeholder 2"/>
          <p:cNvSpPr>
            <a:spLocks noGrp="1"/>
          </p:cNvSpPr>
          <p:nvPr>
            <p:ph idx="1"/>
          </p:nvPr>
        </p:nvSpPr>
        <p:spPr/>
        <p:txBody>
          <a:bodyPr>
            <a:normAutofit fontScale="92500" lnSpcReduction="20000"/>
          </a:bodyPr>
          <a:lstStyle/>
          <a:p>
            <a:pPr algn="just"/>
            <a:r>
              <a:rPr lang="en-US" dirty="0" smtClean="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algn="just"/>
            <a:r>
              <a:rPr lang="en-US" dirty="0" smtClean="0"/>
              <a:t>There has been a remarkable increase in the cases of cyber 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a:t>
            </a:r>
          </a:p>
          <a:p>
            <a:pPr algn="just"/>
            <a:r>
              <a:rPr lang="en-US" dirty="0" smtClean="0"/>
              <a:t>The problem we sought to solve was the tagging of internet comments that are aggressive towards other users. This means that insults to third parties such as celebrities will be tagged as </a:t>
            </a:r>
            <a:r>
              <a:rPr lang="en-US" dirty="0" smtClean="0"/>
              <a:t>inoffensive, </a:t>
            </a:r>
            <a:r>
              <a:rPr lang="en-US" dirty="0" smtClean="0"/>
              <a:t>but “u are an idiot” is clearly offensive.</a:t>
            </a:r>
          </a:p>
          <a:p>
            <a:pPr algn="just"/>
            <a:r>
              <a:rPr lang="en-US" dirty="0" smtClean="0"/>
              <a:t>Our goal is to build a prototype of online hate and abuse comment classifier which can used to classify hate and offensive comments so that it can be controlled and restricted from spreading hatred and cyber bullying.</a:t>
            </a:r>
          </a:p>
          <a:p>
            <a:pPr algn="just">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lgerian" pitchFamily="82" charset="0"/>
              </a:rPr>
              <a:t>Dataset description</a:t>
            </a:r>
            <a:endParaRPr lang="en-US" dirty="0">
              <a:latin typeface="Algerian" pitchFamily="82" charset="0"/>
            </a:endParaRPr>
          </a:p>
        </p:txBody>
      </p:sp>
      <p:sp>
        <p:nvSpPr>
          <p:cNvPr id="3" name="Content Placeholder 2"/>
          <p:cNvSpPr>
            <a:spLocks noGrp="1"/>
          </p:cNvSpPr>
          <p:nvPr>
            <p:ph idx="1"/>
          </p:nvPr>
        </p:nvSpPr>
        <p:spPr>
          <a:xfrm>
            <a:off x="372287" y="1828796"/>
            <a:ext cx="11567163" cy="4846324"/>
          </a:xfrm>
        </p:spPr>
        <p:txBody>
          <a:bodyPr>
            <a:noAutofit/>
          </a:bodyPr>
          <a:lstStyle/>
          <a:p>
            <a:pPr algn="just">
              <a:buNone/>
            </a:pPr>
            <a:r>
              <a:rPr lang="en-US" sz="1700" dirty="0" smtClean="0"/>
              <a:t>The data set contains the training set, which has approximately 1,59,000 samples.</a:t>
            </a:r>
          </a:p>
          <a:p>
            <a:pPr algn="just">
              <a:buNone/>
            </a:pPr>
            <a:r>
              <a:rPr lang="en-US" sz="1700" dirty="0" smtClean="0"/>
              <a:t>All the data samples contain 8 fields which includes ‘Id’, ‘Comments’, ‘Malignant’, ‘Highly malignant’, ‘Rude’, ‘Threat’, ‘Abuse’ and ‘Loathe’. The label can be either 0 or 1, where 0denotes a NO while 1 denotes a YES. There are various comments which have multiple labels. The first attribute is a unique ID associated with each comment.</a:t>
            </a:r>
          </a:p>
          <a:p>
            <a:pPr algn="just">
              <a:buNone/>
            </a:pPr>
            <a:r>
              <a:rPr lang="en-US" sz="1700" dirty="0" smtClean="0"/>
              <a:t>The data set includes:</a:t>
            </a:r>
          </a:p>
          <a:p>
            <a:pPr algn="just">
              <a:buFont typeface="Wingdings" pitchFamily="2" charset="2"/>
              <a:buChar char="v"/>
            </a:pPr>
            <a:r>
              <a:rPr lang="en-US" sz="1700" b="1" dirty="0" smtClean="0"/>
              <a:t>Malignant</a:t>
            </a:r>
            <a:r>
              <a:rPr lang="en-US" sz="1700" dirty="0" smtClean="0"/>
              <a:t>: It is the Label column, which includes values 0 and 1, denoting if the comment is malignant or not.</a:t>
            </a:r>
          </a:p>
          <a:p>
            <a:pPr algn="just">
              <a:buFont typeface="Wingdings" pitchFamily="2" charset="2"/>
              <a:buChar char="v"/>
            </a:pPr>
            <a:r>
              <a:rPr lang="en-US" sz="1700" b="1" dirty="0" smtClean="0"/>
              <a:t>Highly Malignant</a:t>
            </a:r>
            <a:r>
              <a:rPr lang="en-US" sz="1700" dirty="0" smtClean="0"/>
              <a:t>: It denotes comments that are highly malignant and hurtful.</a:t>
            </a:r>
          </a:p>
          <a:p>
            <a:pPr algn="just">
              <a:buFont typeface="Wingdings" pitchFamily="2" charset="2"/>
              <a:buChar char="v"/>
            </a:pPr>
            <a:r>
              <a:rPr lang="en-US" sz="1700" b="1" dirty="0" smtClean="0"/>
              <a:t>Rude</a:t>
            </a:r>
            <a:r>
              <a:rPr lang="en-US" sz="1700" dirty="0" smtClean="0"/>
              <a:t>: It denotes comments that are very rude and offensive.</a:t>
            </a:r>
          </a:p>
          <a:p>
            <a:pPr algn="just">
              <a:buFont typeface="Wingdings" pitchFamily="2" charset="2"/>
              <a:buChar char="v"/>
            </a:pPr>
            <a:r>
              <a:rPr lang="en-US" sz="1700" b="1" dirty="0" smtClean="0"/>
              <a:t>Threat</a:t>
            </a:r>
            <a:r>
              <a:rPr lang="en-US" sz="1700" dirty="0" smtClean="0"/>
              <a:t>: It contains indication of the comments that are giving any threat to someone.</a:t>
            </a:r>
          </a:p>
          <a:p>
            <a:pPr algn="just">
              <a:buFont typeface="Wingdings" pitchFamily="2" charset="2"/>
              <a:buChar char="v"/>
            </a:pPr>
            <a:r>
              <a:rPr lang="en-US" sz="1700" b="1" dirty="0" smtClean="0"/>
              <a:t>Abuse</a:t>
            </a:r>
            <a:r>
              <a:rPr lang="en-US" sz="1700" dirty="0" smtClean="0"/>
              <a:t>: It is for comments that are abusive in nature.</a:t>
            </a:r>
          </a:p>
          <a:p>
            <a:pPr algn="just">
              <a:buFont typeface="Wingdings" pitchFamily="2" charset="2"/>
              <a:buChar char="v"/>
            </a:pPr>
            <a:r>
              <a:rPr lang="en-US" sz="1700" b="1" dirty="0" smtClean="0"/>
              <a:t>Loathe</a:t>
            </a:r>
            <a:r>
              <a:rPr lang="en-US" sz="1700" dirty="0" smtClean="0"/>
              <a:t>: It describes the comments which are hateful and loathing in nature.</a:t>
            </a:r>
          </a:p>
          <a:p>
            <a:pPr algn="just">
              <a:buFont typeface="Wingdings" pitchFamily="2" charset="2"/>
              <a:buChar char="v"/>
            </a:pPr>
            <a:r>
              <a:rPr lang="en-US" sz="1700" b="1" dirty="0" smtClean="0"/>
              <a:t>ID</a:t>
            </a:r>
            <a:r>
              <a:rPr lang="en-US" sz="1700" dirty="0" smtClean="0"/>
              <a:t>: It includes unique Ids associated with each comment text given.</a:t>
            </a:r>
          </a:p>
          <a:p>
            <a:pPr algn="just">
              <a:buFont typeface="Wingdings" pitchFamily="2" charset="2"/>
              <a:buChar char="v"/>
            </a:pPr>
            <a:r>
              <a:rPr lang="en-US" sz="1700" b="1" dirty="0" smtClean="0"/>
              <a:t>Comment text</a:t>
            </a:r>
            <a:r>
              <a:rPr lang="en-US" sz="1700" dirty="0" smtClean="0"/>
              <a:t>: This column contains the comments extracted from various social media platforms</a:t>
            </a:r>
            <a:r>
              <a:rPr lang="en-US" sz="1700" dirty="0" smtClean="0"/>
              <a:t>.</a:t>
            </a:r>
            <a:endParaRPr lang="en-US" sz="17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latin typeface="Algerian" pitchFamily="82" charset="0"/>
              </a:rPr>
              <a:t>Eda</a:t>
            </a:r>
            <a:r>
              <a:rPr lang="en-IN" dirty="0" smtClean="0">
                <a:latin typeface="Algerian" pitchFamily="82" charset="0"/>
              </a:rPr>
              <a:t> steps</a:t>
            </a:r>
            <a:endParaRPr lang="en-US" dirty="0">
              <a:latin typeface="Algerian" pitchFamily="82" charset="0"/>
            </a:endParaRPr>
          </a:p>
        </p:txBody>
      </p:sp>
      <p:sp>
        <p:nvSpPr>
          <p:cNvPr id="3" name="Content Placeholder 2"/>
          <p:cNvSpPr>
            <a:spLocks noGrp="1"/>
          </p:cNvSpPr>
          <p:nvPr>
            <p:ph idx="1"/>
          </p:nvPr>
        </p:nvSpPr>
        <p:spPr/>
        <p:txBody>
          <a:bodyPr/>
          <a:lstStyle/>
          <a:p>
            <a:pPr algn="just"/>
            <a:r>
              <a:rPr lang="en-IN" sz="1700" dirty="0" smtClean="0"/>
              <a:t>Firstly, </a:t>
            </a:r>
            <a:r>
              <a:rPr lang="en-US" sz="1700" dirty="0" smtClean="0"/>
              <a:t>gather </a:t>
            </a:r>
            <a:r>
              <a:rPr lang="en-US" sz="1700" dirty="0" smtClean="0"/>
              <a:t>information about the dataset, like, columns, shape, datatype, null values, skewness, unique value count for each feature, statistical information using describe(), etc</a:t>
            </a:r>
            <a:r>
              <a:rPr lang="en-US" sz="1700" dirty="0" smtClean="0"/>
              <a:t>.</a:t>
            </a:r>
          </a:p>
          <a:p>
            <a:pPr algn="just"/>
            <a:r>
              <a:rPr lang="en-IN" sz="1700" dirty="0" smtClean="0"/>
              <a:t>Creating a new column</a:t>
            </a:r>
          </a:p>
          <a:p>
            <a:pPr>
              <a:buNone/>
            </a:pPr>
            <a:endParaRPr lang="en-US" dirty="0"/>
          </a:p>
        </p:txBody>
      </p:sp>
      <p:pic>
        <p:nvPicPr>
          <p:cNvPr id="5" name="Picture 4" descr="DL.png"/>
          <p:cNvPicPr>
            <a:picLocks noChangeAspect="1"/>
          </p:cNvPicPr>
          <p:nvPr/>
        </p:nvPicPr>
        <p:blipFill>
          <a:blip r:embed="rId2"/>
          <a:stretch>
            <a:fillRect/>
          </a:stretch>
        </p:blipFill>
        <p:spPr>
          <a:xfrm>
            <a:off x="1005840" y="3311443"/>
            <a:ext cx="8621486" cy="21880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Another new column</a:t>
            </a:r>
          </a:p>
          <a:p>
            <a:pPr>
              <a:buNone/>
            </a:pPr>
            <a:endParaRPr lang="en-US" dirty="0"/>
          </a:p>
        </p:txBody>
      </p:sp>
      <p:pic>
        <p:nvPicPr>
          <p:cNvPr id="4" name="Picture 3" descr="DL.png"/>
          <p:cNvPicPr>
            <a:picLocks noChangeAspect="1"/>
          </p:cNvPicPr>
          <p:nvPr/>
        </p:nvPicPr>
        <p:blipFill>
          <a:blip r:embed="rId2"/>
          <a:stretch>
            <a:fillRect/>
          </a:stretch>
        </p:blipFill>
        <p:spPr>
          <a:xfrm>
            <a:off x="1005839" y="2613355"/>
            <a:ext cx="8512757" cy="392831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7623" y="333294"/>
            <a:ext cx="9298577" cy="1293028"/>
          </a:xfrm>
        </p:spPr>
        <p:txBody>
          <a:bodyPr/>
          <a:lstStyle/>
          <a:p>
            <a:r>
              <a:rPr lang="en-IN" dirty="0" smtClean="0">
                <a:latin typeface="Algerian" pitchFamily="82" charset="0"/>
              </a:rPr>
              <a:t>Univariate analysis of categorical data</a:t>
            </a:r>
            <a:endParaRPr lang="en-US" dirty="0">
              <a:latin typeface="Algerian" pitchFamily="82" charset="0"/>
            </a:endParaRPr>
          </a:p>
        </p:txBody>
      </p:sp>
      <p:pic>
        <p:nvPicPr>
          <p:cNvPr id="4" name="Picture 3" descr="DL.png"/>
          <p:cNvPicPr>
            <a:picLocks noChangeAspect="1"/>
          </p:cNvPicPr>
          <p:nvPr/>
        </p:nvPicPr>
        <p:blipFill>
          <a:blip r:embed="rId2"/>
          <a:stretch>
            <a:fillRect/>
          </a:stretch>
        </p:blipFill>
        <p:spPr>
          <a:xfrm>
            <a:off x="326326" y="1828671"/>
            <a:ext cx="7411485" cy="4820323"/>
          </a:xfrm>
          <a:prstGeom prst="rect">
            <a:avLst/>
          </a:prstGeom>
        </p:spPr>
      </p:pic>
      <p:pic>
        <p:nvPicPr>
          <p:cNvPr id="5" name="Picture 4" descr="DL.png"/>
          <p:cNvPicPr>
            <a:picLocks noChangeAspect="1"/>
          </p:cNvPicPr>
          <p:nvPr/>
        </p:nvPicPr>
        <p:blipFill>
          <a:blip r:embed="rId3"/>
          <a:stretch>
            <a:fillRect/>
          </a:stretch>
        </p:blipFill>
        <p:spPr>
          <a:xfrm>
            <a:off x="7949443" y="1809444"/>
            <a:ext cx="3686690" cy="2429214"/>
          </a:xfrm>
          <a:prstGeom prst="rect">
            <a:avLst/>
          </a:prstGeom>
        </p:spPr>
      </p:pic>
      <p:pic>
        <p:nvPicPr>
          <p:cNvPr id="6" name="Picture 5" descr="DL.png"/>
          <p:cNvPicPr>
            <a:picLocks noChangeAspect="1"/>
          </p:cNvPicPr>
          <p:nvPr/>
        </p:nvPicPr>
        <p:blipFill>
          <a:blip r:embed="rId4"/>
          <a:stretch>
            <a:fillRect/>
          </a:stretch>
        </p:blipFill>
        <p:spPr>
          <a:xfrm>
            <a:off x="7944681" y="4297074"/>
            <a:ext cx="3696216" cy="239110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41853"/>
            <a:ext cx="8610600" cy="1293028"/>
          </a:xfrm>
        </p:spPr>
        <p:txBody>
          <a:bodyPr/>
          <a:lstStyle/>
          <a:p>
            <a:r>
              <a:rPr lang="en-IN" dirty="0" smtClean="0">
                <a:latin typeface="Algerian" pitchFamily="82" charset="0"/>
              </a:rPr>
              <a:t>Pie chart</a:t>
            </a:r>
            <a:endParaRPr lang="en-US" dirty="0">
              <a:latin typeface="Algerian" pitchFamily="82" charset="0"/>
            </a:endParaRPr>
          </a:p>
        </p:txBody>
      </p:sp>
      <p:pic>
        <p:nvPicPr>
          <p:cNvPr id="4" name="Content Placeholder 3" descr="DL.png"/>
          <p:cNvPicPr>
            <a:picLocks noGrp="1" noChangeAspect="1"/>
          </p:cNvPicPr>
          <p:nvPr>
            <p:ph idx="1"/>
          </p:nvPr>
        </p:nvPicPr>
        <p:blipFill>
          <a:blip r:embed="rId2"/>
          <a:stretch>
            <a:fillRect/>
          </a:stretch>
        </p:blipFill>
        <p:spPr>
          <a:xfrm>
            <a:off x="1232153" y="1084215"/>
            <a:ext cx="8853199" cy="5490096"/>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81042"/>
            <a:ext cx="8610600" cy="1293028"/>
          </a:xfrm>
        </p:spPr>
        <p:txBody>
          <a:bodyPr/>
          <a:lstStyle/>
          <a:p>
            <a:r>
              <a:rPr lang="en-IN" dirty="0" smtClean="0">
                <a:latin typeface="Algerian" pitchFamily="82" charset="0"/>
              </a:rPr>
              <a:t>Bar plot</a:t>
            </a:r>
            <a:endParaRPr lang="en-US" dirty="0">
              <a:latin typeface="Algerian" pitchFamily="82" charset="0"/>
            </a:endParaRPr>
          </a:p>
        </p:txBody>
      </p:sp>
      <p:pic>
        <p:nvPicPr>
          <p:cNvPr id="4" name="Content Placeholder 3" descr="DL.png"/>
          <p:cNvPicPr>
            <a:picLocks noGrp="1" noChangeAspect="1"/>
          </p:cNvPicPr>
          <p:nvPr>
            <p:ph idx="1"/>
          </p:nvPr>
        </p:nvPicPr>
        <p:blipFill>
          <a:blip r:embed="rId2"/>
          <a:stretch>
            <a:fillRect/>
          </a:stretch>
        </p:blipFill>
        <p:spPr>
          <a:xfrm>
            <a:off x="1058091" y="1254036"/>
            <a:ext cx="8242663" cy="535577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2034"/>
            <a:ext cx="8610600" cy="1293028"/>
          </a:xfrm>
        </p:spPr>
        <p:txBody>
          <a:bodyPr/>
          <a:lstStyle/>
          <a:p>
            <a:r>
              <a:rPr lang="en-IN" dirty="0" smtClean="0">
                <a:latin typeface="Algerian" pitchFamily="82" charset="0"/>
              </a:rPr>
              <a:t>Distribution plot</a:t>
            </a:r>
            <a:endParaRPr lang="en-US" dirty="0">
              <a:latin typeface="Algerian" pitchFamily="82" charset="0"/>
            </a:endParaRPr>
          </a:p>
        </p:txBody>
      </p:sp>
      <p:pic>
        <p:nvPicPr>
          <p:cNvPr id="4" name="Content Placeholder 3" descr="DL.png"/>
          <p:cNvPicPr>
            <a:picLocks noGrp="1" noChangeAspect="1"/>
          </p:cNvPicPr>
          <p:nvPr>
            <p:ph idx="1"/>
          </p:nvPr>
        </p:nvPicPr>
        <p:blipFill>
          <a:blip r:embed="rId2"/>
          <a:stretch>
            <a:fillRect/>
          </a:stretch>
        </p:blipFill>
        <p:spPr>
          <a:xfrm>
            <a:off x="809897" y="1222906"/>
            <a:ext cx="7837715" cy="5217083"/>
          </a:xfrm>
        </p:spPr>
      </p:pic>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TC104033937[[fn=Vapor Trail]]</Template>
  <TotalTime>107</TotalTime>
  <Words>501</Words>
  <Application>Microsoft Office PowerPoint</Application>
  <PresentationFormat>Custom</PresentationFormat>
  <Paragraphs>34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Vapor Trail</vt:lpstr>
      <vt:lpstr>Malignant Comments Classifier Project</vt:lpstr>
      <vt:lpstr>Problem Statement</vt:lpstr>
      <vt:lpstr>Dataset description</vt:lpstr>
      <vt:lpstr>Eda steps</vt:lpstr>
      <vt:lpstr>Slide 5</vt:lpstr>
      <vt:lpstr>Univariate analysis of categorical data</vt:lpstr>
      <vt:lpstr>Pie chart</vt:lpstr>
      <vt:lpstr>Bar plot</vt:lpstr>
      <vt:lpstr>Distribution plot</vt:lpstr>
      <vt:lpstr>wordclouds</vt:lpstr>
      <vt:lpstr>Slide 11</vt:lpstr>
      <vt:lpstr>Slide 12</vt:lpstr>
      <vt:lpstr>Slide 13</vt:lpstr>
      <vt:lpstr>Feature scaling</vt:lpstr>
      <vt:lpstr>Best model</vt:lpstr>
      <vt:lpstr>predictions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13</cp:revision>
  <dcterms:created xsi:type="dcterms:W3CDTF">2013-07-15T20:26:09Z</dcterms:created>
  <dcterms:modified xsi:type="dcterms:W3CDTF">2022-07-10T15:51:32Z</dcterms:modified>
</cp:coreProperties>
</file>