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8"/>
  </p:notesMasterIdLst>
  <p:sldIdLst>
    <p:sldId id="256" r:id="rId2"/>
    <p:sldId id="257" r:id="rId3"/>
    <p:sldId id="260" r:id="rId4"/>
    <p:sldId id="286" r:id="rId5"/>
    <p:sldId id="292" r:id="rId6"/>
    <p:sldId id="294" r:id="rId7"/>
    <p:sldId id="263" r:id="rId8"/>
    <p:sldId id="287" r:id="rId9"/>
    <p:sldId id="288" r:id="rId10"/>
    <p:sldId id="291" r:id="rId11"/>
    <p:sldId id="293" r:id="rId12"/>
    <p:sldId id="304" r:id="rId13"/>
    <p:sldId id="305" r:id="rId14"/>
    <p:sldId id="264" r:id="rId15"/>
    <p:sldId id="289" r:id="rId16"/>
    <p:sldId id="290" r:id="rId17"/>
    <p:sldId id="295" r:id="rId18"/>
    <p:sldId id="285" r:id="rId19"/>
    <p:sldId id="297" r:id="rId20"/>
    <p:sldId id="298" r:id="rId21"/>
    <p:sldId id="299" r:id="rId22"/>
    <p:sldId id="300" r:id="rId23"/>
    <p:sldId id="301" r:id="rId24"/>
    <p:sldId id="302" r:id="rId25"/>
    <p:sldId id="280" r:id="rId26"/>
    <p:sldId id="303" r:id="rId27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29"/>
    </p:embeddedFont>
    <p:embeddedFont>
      <p:font typeface="Helvetica Neue" panose="020B0604020202020204" charset="0"/>
      <p:regular r:id="rId30"/>
      <p:bold r:id="rId31"/>
      <p:italic r:id="rId32"/>
      <p:boldItalic r:id="rId33"/>
    </p:embeddedFont>
    <p:embeddedFont>
      <p:font typeface="Muli" panose="020B0604020202020204" charset="0"/>
      <p:regular r:id="rId34"/>
      <p:bold r:id="rId35"/>
      <p:italic r:id="rId36"/>
      <p:boldItalic r:id="rId37"/>
    </p:embeddedFont>
    <p:embeddedFont>
      <p:font typeface="Nixie One" panose="020B0604020202020204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D9C0E0-4551-47D7-AA23-F1287AFFCC13}" v="2577" dt="2019-06-11T03:35:27.659"/>
    <p1510:client id="{820ED041-0FB7-4CD1-BBA2-FF818C94CC50}" v="2536" dt="2019-06-11T03:39:58.463"/>
    <p1510:client id="{97FA0CA4-4CBF-7149-B614-241115421737}" v="1" dt="2019-06-10T06:54:08.667"/>
  </p1510:revLst>
</p1510:revInfo>
</file>

<file path=ppt/tableStyles.xml><?xml version="1.0" encoding="utf-8"?>
<a:tblStyleLst xmlns:a="http://schemas.openxmlformats.org/drawingml/2006/main" def="{7BCED56A-A96D-4AEC-BAE7-BE1D4AF2975D}">
  <a:tblStyle styleId="{7BCED56A-A96D-4AEC-BAE7-BE1D4AF297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2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124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919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616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737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704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823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017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16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4640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1489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9577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3022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2430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485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508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465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432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3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828800"/>
            <a:ext cx="6343500" cy="16185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Elephant Learn</a:t>
            </a: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A sentimental analysis system for </a:t>
            </a:r>
            <a:br>
              <a:rPr lang="en-US" sz="2400" dirty="0"/>
            </a:br>
            <a:r>
              <a:rPr lang="en-US" sz="2400" dirty="0"/>
              <a:t>Thai stock market</a:t>
            </a:r>
            <a:endParaRPr sz="2400" dirty="0"/>
          </a:p>
        </p:txBody>
      </p:sp>
      <p:sp>
        <p:nvSpPr>
          <p:cNvPr id="3" name="Google Shape;337;p11">
            <a:extLst>
              <a:ext uri="{FF2B5EF4-FFF2-40B4-BE49-F238E27FC236}">
                <a16:creationId xmlns:a16="http://schemas.microsoft.com/office/drawing/2014/main" id="{357F7E10-69B6-44A0-B764-10AF3DDEE06E}"/>
              </a:ext>
            </a:extLst>
          </p:cNvPr>
          <p:cNvSpPr txBox="1">
            <a:spLocks/>
          </p:cNvSpPr>
          <p:nvPr/>
        </p:nvSpPr>
        <p:spPr>
          <a:xfrm>
            <a:off x="6737131" y="4545725"/>
            <a:ext cx="2659118" cy="39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1200"/>
              <a:t>953499 SE Senior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2251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Solutions</a:t>
            </a:r>
            <a:endParaRPr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grpSp>
        <p:nvGrpSpPr>
          <p:cNvPr id="5" name="Google Shape;732;p38">
            <a:extLst>
              <a:ext uri="{FF2B5EF4-FFF2-40B4-BE49-F238E27FC236}">
                <a16:creationId xmlns:a16="http://schemas.microsoft.com/office/drawing/2014/main" id="{F87053F8-1ABD-4273-A249-645A9DDA04EA}"/>
              </a:ext>
            </a:extLst>
          </p:cNvPr>
          <p:cNvGrpSpPr/>
          <p:nvPr/>
        </p:nvGrpSpPr>
        <p:grpSpPr>
          <a:xfrm>
            <a:off x="1027605" y="2146850"/>
            <a:ext cx="843209" cy="849872"/>
            <a:chOff x="6730350" y="2315900"/>
            <a:chExt cx="257700" cy="420100"/>
          </a:xfrm>
        </p:grpSpPr>
        <p:sp>
          <p:nvSpPr>
            <p:cNvPr id="6" name="Google Shape;733;p38">
              <a:extLst>
                <a:ext uri="{FF2B5EF4-FFF2-40B4-BE49-F238E27FC236}">
                  <a16:creationId xmlns:a16="http://schemas.microsoft.com/office/drawing/2014/main" id="{56F21D34-B6DB-49D0-9BDA-EE8C03FDD1CB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34;p38">
              <a:extLst>
                <a:ext uri="{FF2B5EF4-FFF2-40B4-BE49-F238E27FC236}">
                  <a16:creationId xmlns:a16="http://schemas.microsoft.com/office/drawing/2014/main" id="{AD99B93C-C86B-4253-8F1B-A834A709ABB5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35;p38">
              <a:extLst>
                <a:ext uri="{FF2B5EF4-FFF2-40B4-BE49-F238E27FC236}">
                  <a16:creationId xmlns:a16="http://schemas.microsoft.com/office/drawing/2014/main" id="{456A5445-2B30-4FAA-8F7D-B4F1BB9780E5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36;p38">
              <a:extLst>
                <a:ext uri="{FF2B5EF4-FFF2-40B4-BE49-F238E27FC236}">
                  <a16:creationId xmlns:a16="http://schemas.microsoft.com/office/drawing/2014/main" id="{164A85E0-1411-4BEB-8367-F45D7387E4BC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37;p38">
              <a:extLst>
                <a:ext uri="{FF2B5EF4-FFF2-40B4-BE49-F238E27FC236}">
                  <a16:creationId xmlns:a16="http://schemas.microsoft.com/office/drawing/2014/main" id="{5102AF51-A6F4-4461-9B1D-6CA1EC57EC3B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0281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99" name="Google Shape;399;p18"/>
          <p:cNvSpPr txBox="1">
            <a:spLocks noGrp="1"/>
          </p:cNvSpPr>
          <p:nvPr>
            <p:ph type="title" idx="4294967295"/>
          </p:nvPr>
        </p:nvSpPr>
        <p:spPr>
          <a:xfrm>
            <a:off x="2100262" y="414338"/>
            <a:ext cx="4943475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4C2F9C7-F3FE-4774-BAB4-156DAAC58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026" y="1395635"/>
            <a:ext cx="6689835" cy="317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9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98" name="Google Shape;398;p18"/>
          <p:cNvSpPr txBox="1">
            <a:spLocks noGrp="1"/>
          </p:cNvSpPr>
          <p:nvPr>
            <p:ph type="body" idx="4294967295"/>
          </p:nvPr>
        </p:nvSpPr>
        <p:spPr>
          <a:xfrm>
            <a:off x="1797269" y="1462255"/>
            <a:ext cx="4193628" cy="644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</a:rPr>
              <a:t>A text sentimental analysis system</a:t>
            </a:r>
            <a:endParaRPr lang="th-TH" sz="1600" dirty="0">
              <a:solidFill>
                <a:schemeClr val="bg1"/>
              </a:solidFill>
            </a:endParaRPr>
          </a:p>
        </p:txBody>
      </p:sp>
      <p:sp>
        <p:nvSpPr>
          <p:cNvPr id="399" name="Google Shape;399;p18"/>
          <p:cNvSpPr txBox="1">
            <a:spLocks noGrp="1"/>
          </p:cNvSpPr>
          <p:nvPr>
            <p:ph type="title" idx="4294967295"/>
          </p:nvPr>
        </p:nvSpPr>
        <p:spPr>
          <a:xfrm>
            <a:off x="2100262" y="414338"/>
            <a:ext cx="4943475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Google Shape;398;p18">
            <a:extLst>
              <a:ext uri="{FF2B5EF4-FFF2-40B4-BE49-F238E27FC236}">
                <a16:creationId xmlns:a16="http://schemas.microsoft.com/office/drawing/2014/main" id="{D11CEF11-67A3-466B-8C54-44BED277C65E}"/>
              </a:ext>
            </a:extLst>
          </p:cNvPr>
          <p:cNvSpPr txBox="1">
            <a:spLocks/>
          </p:cNvSpPr>
          <p:nvPr/>
        </p:nvSpPr>
        <p:spPr>
          <a:xfrm>
            <a:off x="1943961" y="1835161"/>
            <a:ext cx="5250819" cy="679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Automatedly retrieving web textual data of comments</a:t>
            </a:r>
            <a:endParaRPr lang="th-TH" sz="1600" dirty="0">
              <a:solidFill>
                <a:schemeClr val="bg1"/>
              </a:solidFill>
            </a:endParaRPr>
          </a:p>
          <a:p>
            <a:pPr marL="0" indent="0">
              <a:buFont typeface="Muli"/>
              <a:buNone/>
            </a:pP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1" name="Google Shape;398;p18">
            <a:extLst>
              <a:ext uri="{FF2B5EF4-FFF2-40B4-BE49-F238E27FC236}">
                <a16:creationId xmlns:a16="http://schemas.microsoft.com/office/drawing/2014/main" id="{69759AC5-2537-41FD-9D44-8E241BFB8ACC}"/>
              </a:ext>
            </a:extLst>
          </p:cNvPr>
          <p:cNvSpPr txBox="1">
            <a:spLocks/>
          </p:cNvSpPr>
          <p:nvPr/>
        </p:nvSpPr>
        <p:spPr>
          <a:xfrm>
            <a:off x="1943961" y="2450029"/>
            <a:ext cx="5256076" cy="644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preprocessing</a:t>
            </a:r>
            <a:endParaRPr lang="th-TH" dirty="0">
              <a:solidFill>
                <a:schemeClr val="bg1"/>
              </a:solidFill>
            </a:endParaRPr>
          </a:p>
          <a:p>
            <a:pPr marL="0" indent="0">
              <a:buFont typeface="Muli"/>
              <a:buNone/>
            </a:pP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2" name="Google Shape;398;p18">
            <a:extLst>
              <a:ext uri="{FF2B5EF4-FFF2-40B4-BE49-F238E27FC236}">
                <a16:creationId xmlns:a16="http://schemas.microsoft.com/office/drawing/2014/main" id="{88CDD4FE-FB45-45E7-9BDA-0BD8A708B97F}"/>
              </a:ext>
            </a:extLst>
          </p:cNvPr>
          <p:cNvSpPr txBox="1">
            <a:spLocks/>
          </p:cNvSpPr>
          <p:nvPr/>
        </p:nvSpPr>
        <p:spPr>
          <a:xfrm>
            <a:off x="1943961" y="3692187"/>
            <a:ext cx="5271391" cy="448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Data analysis</a:t>
            </a:r>
            <a:endParaRPr lang="th-TH">
              <a:solidFill>
                <a:schemeClr val="bg1"/>
              </a:solidFill>
            </a:endParaRPr>
          </a:p>
          <a:p>
            <a:pPr marL="0" indent="0">
              <a:buFont typeface="Muli"/>
              <a:buNone/>
            </a:pPr>
            <a:endParaRPr lang="th-TH">
              <a:solidFill>
                <a:schemeClr val="bg1"/>
              </a:solidFill>
            </a:endParaRPr>
          </a:p>
        </p:txBody>
      </p:sp>
      <p:sp>
        <p:nvSpPr>
          <p:cNvPr id="13" name="Google Shape;398;p18">
            <a:extLst>
              <a:ext uri="{FF2B5EF4-FFF2-40B4-BE49-F238E27FC236}">
                <a16:creationId xmlns:a16="http://schemas.microsoft.com/office/drawing/2014/main" id="{6C471D92-0791-458A-BC60-A87AC86FC0EA}"/>
              </a:ext>
            </a:extLst>
          </p:cNvPr>
          <p:cNvSpPr txBox="1">
            <a:spLocks/>
          </p:cNvSpPr>
          <p:nvPr/>
        </p:nvSpPr>
        <p:spPr>
          <a:xfrm>
            <a:off x="2222938" y="2811824"/>
            <a:ext cx="5250819" cy="45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Tokenization</a:t>
            </a:r>
            <a:endParaRPr lang="th-TH" dirty="0">
              <a:solidFill>
                <a:schemeClr val="bg1"/>
              </a:solidFill>
            </a:endParaRPr>
          </a:p>
          <a:p>
            <a:pPr marL="0" indent="0">
              <a:buFont typeface="Muli"/>
              <a:buNone/>
            </a:pP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4" name="Google Shape;398;p18">
            <a:extLst>
              <a:ext uri="{FF2B5EF4-FFF2-40B4-BE49-F238E27FC236}">
                <a16:creationId xmlns:a16="http://schemas.microsoft.com/office/drawing/2014/main" id="{BBFE046F-EBC6-4C0F-99E9-19658BB4B33A}"/>
              </a:ext>
            </a:extLst>
          </p:cNvPr>
          <p:cNvSpPr txBox="1">
            <a:spLocks/>
          </p:cNvSpPr>
          <p:nvPr/>
        </p:nvSpPr>
        <p:spPr>
          <a:xfrm>
            <a:off x="2222937" y="3094180"/>
            <a:ext cx="5250819" cy="45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POS tagging</a:t>
            </a:r>
            <a:endParaRPr lang="th-TH" dirty="0">
              <a:solidFill>
                <a:schemeClr val="bg1"/>
              </a:solidFill>
            </a:endParaRPr>
          </a:p>
          <a:p>
            <a:pPr marL="0" indent="0">
              <a:buFont typeface="Muli"/>
              <a:buNone/>
            </a:pP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5" name="Google Shape;398;p18">
            <a:extLst>
              <a:ext uri="{FF2B5EF4-FFF2-40B4-BE49-F238E27FC236}">
                <a16:creationId xmlns:a16="http://schemas.microsoft.com/office/drawing/2014/main" id="{4507ADB1-0A0C-4F4D-A26C-4742FB7FA2AD}"/>
              </a:ext>
            </a:extLst>
          </p:cNvPr>
          <p:cNvSpPr txBox="1">
            <a:spLocks/>
          </p:cNvSpPr>
          <p:nvPr/>
        </p:nvSpPr>
        <p:spPr>
          <a:xfrm>
            <a:off x="2222937" y="3384047"/>
            <a:ext cx="5250819" cy="45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Bag of words</a:t>
            </a:r>
            <a:endParaRPr lang="th-TH" dirty="0">
              <a:solidFill>
                <a:schemeClr val="bg1"/>
              </a:solidFill>
            </a:endParaRPr>
          </a:p>
          <a:p>
            <a:pPr marL="0" indent="0">
              <a:buFont typeface="Muli"/>
              <a:buNone/>
            </a:pP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7" name="Google Shape;398;p18">
            <a:extLst>
              <a:ext uri="{FF2B5EF4-FFF2-40B4-BE49-F238E27FC236}">
                <a16:creationId xmlns:a16="http://schemas.microsoft.com/office/drawing/2014/main" id="{76FC9061-05AF-46C6-9BD3-54A09BDA3231}"/>
              </a:ext>
            </a:extLst>
          </p:cNvPr>
          <p:cNvSpPr txBox="1">
            <a:spLocks/>
          </p:cNvSpPr>
          <p:nvPr/>
        </p:nvSpPr>
        <p:spPr>
          <a:xfrm>
            <a:off x="1797269" y="4056519"/>
            <a:ext cx="5271391" cy="448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Fix Thai language problems</a:t>
            </a:r>
            <a:endParaRPr lang="th-TH" dirty="0">
              <a:solidFill>
                <a:schemeClr val="bg1"/>
              </a:solidFill>
            </a:endParaRPr>
          </a:p>
          <a:p>
            <a:pPr marL="0" indent="0">
              <a:buFont typeface="Muli"/>
              <a:buNone/>
            </a:pP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" grpId="0" build="p"/>
      <p:bldP spid="8" grpId="0"/>
      <p:bldP spid="11" grpId="0"/>
      <p:bldP spid="12" grpId="0"/>
      <p:bldP spid="13" grpId="0"/>
      <p:bldP spid="14" grpId="0"/>
      <p:bldP spid="15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199" y="1735750"/>
            <a:ext cx="5991225" cy="12251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 Review</a:t>
            </a:r>
            <a:endParaRPr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grpSp>
        <p:nvGrpSpPr>
          <p:cNvPr id="5" name="Google Shape;732;p38">
            <a:extLst>
              <a:ext uri="{FF2B5EF4-FFF2-40B4-BE49-F238E27FC236}">
                <a16:creationId xmlns:a16="http://schemas.microsoft.com/office/drawing/2014/main" id="{F87053F8-1ABD-4273-A249-645A9DDA04EA}"/>
              </a:ext>
            </a:extLst>
          </p:cNvPr>
          <p:cNvGrpSpPr/>
          <p:nvPr/>
        </p:nvGrpSpPr>
        <p:grpSpPr>
          <a:xfrm>
            <a:off x="1027605" y="2146850"/>
            <a:ext cx="843209" cy="849872"/>
            <a:chOff x="6730350" y="2315900"/>
            <a:chExt cx="257700" cy="420100"/>
          </a:xfrm>
        </p:grpSpPr>
        <p:sp>
          <p:nvSpPr>
            <p:cNvPr id="6" name="Google Shape;733;p38">
              <a:extLst>
                <a:ext uri="{FF2B5EF4-FFF2-40B4-BE49-F238E27FC236}">
                  <a16:creationId xmlns:a16="http://schemas.microsoft.com/office/drawing/2014/main" id="{56F21D34-B6DB-49D0-9BDA-EE8C03FDD1CB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34;p38">
              <a:extLst>
                <a:ext uri="{FF2B5EF4-FFF2-40B4-BE49-F238E27FC236}">
                  <a16:creationId xmlns:a16="http://schemas.microsoft.com/office/drawing/2014/main" id="{AD99B93C-C86B-4253-8F1B-A834A709ABB5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35;p38">
              <a:extLst>
                <a:ext uri="{FF2B5EF4-FFF2-40B4-BE49-F238E27FC236}">
                  <a16:creationId xmlns:a16="http://schemas.microsoft.com/office/drawing/2014/main" id="{456A5445-2B30-4FAA-8F7D-B4F1BB9780E5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36;p38">
              <a:extLst>
                <a:ext uri="{FF2B5EF4-FFF2-40B4-BE49-F238E27FC236}">
                  <a16:creationId xmlns:a16="http://schemas.microsoft.com/office/drawing/2014/main" id="{164A85E0-1411-4BEB-8367-F45D7387E4BC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37;p38">
              <a:extLst>
                <a:ext uri="{FF2B5EF4-FFF2-40B4-BE49-F238E27FC236}">
                  <a16:creationId xmlns:a16="http://schemas.microsoft.com/office/drawing/2014/main" id="{5102AF51-A6F4-4461-9B1D-6CA1EC57EC3B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2287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3393E2"/>
            </a:gs>
            <a:gs pos="100000">
              <a:srgbClr val="00E2C7"/>
            </a:gs>
          </a:gsLst>
          <a:lin ang="6982063" scaled="0"/>
        </a:gra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2432788" y="356856"/>
            <a:ext cx="56786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 review</a:t>
            </a:r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D02322-B052-42E9-A335-D8349F175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490" y="1002156"/>
            <a:ext cx="4771020" cy="131012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8B4515D-ADB8-46AE-9EF6-648F8F4F4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691" y="2279330"/>
            <a:ext cx="1103790" cy="1103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162473-4916-46C3-A6F0-04EAC4646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6481" y="1764260"/>
            <a:ext cx="3179533" cy="2386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2432788" y="356856"/>
            <a:ext cx="56786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 review</a:t>
            </a:r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F91A5B-E35A-44CF-BE8D-E2112150D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830" y="1425603"/>
            <a:ext cx="2584928" cy="11461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D0C5F5-1B96-4F79-8615-04089EE16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501" y="1260996"/>
            <a:ext cx="3529890" cy="131075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E6A165D-1512-4EBE-9B7F-A10184C4B1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79348" y="2860780"/>
            <a:ext cx="1319892" cy="1319892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ECBB79D-3378-4D4F-8FAB-9F0049BA34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12244" y="2534773"/>
            <a:ext cx="2245179" cy="2245179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FAD82F41-85E4-4494-8882-5F444270F8E4}"/>
              </a:ext>
            </a:extLst>
          </p:cNvPr>
          <p:cNvSpPr/>
          <p:nvPr/>
        </p:nvSpPr>
        <p:spPr>
          <a:xfrm>
            <a:off x="3676585" y="3416257"/>
            <a:ext cx="1110343" cy="229962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2432788" y="356856"/>
            <a:ext cx="56786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 review</a:t>
            </a:r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5C895E-9CD3-4B38-BDF7-6F155F7D7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893" y="1419506"/>
            <a:ext cx="1420491" cy="1152244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DBE19ED-AF6A-4C55-9A99-28A202EA4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522" y="1429453"/>
            <a:ext cx="1162191" cy="116219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935D75C2-F632-430F-946E-3A2352C535D3}"/>
              </a:ext>
            </a:extLst>
          </p:cNvPr>
          <p:cNvSpPr/>
          <p:nvPr/>
        </p:nvSpPr>
        <p:spPr>
          <a:xfrm>
            <a:off x="3390384" y="1880647"/>
            <a:ext cx="1559988" cy="21091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101D05-D6D4-40A0-BFAF-2BF959803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2445" y="2989100"/>
            <a:ext cx="2810500" cy="969348"/>
          </a:xfrm>
          <a:prstGeom prst="rect">
            <a:avLst/>
          </a:prstGeom>
        </p:spPr>
      </p:pic>
      <p:pic>
        <p:nvPicPr>
          <p:cNvPr id="11" name="Picture 10" descr="A picture containing object&#10;&#10;Description automatically generated">
            <a:extLst>
              <a:ext uri="{FF2B5EF4-FFF2-40B4-BE49-F238E27FC236}">
                <a16:creationId xmlns:a16="http://schemas.microsoft.com/office/drawing/2014/main" id="{5B026142-6B4E-44F3-9B50-75784CED3B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3617" y="2768846"/>
            <a:ext cx="2237598" cy="1409856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E4D9E869-3D19-4A4A-A774-12CBD1E38B25}"/>
              </a:ext>
            </a:extLst>
          </p:cNvPr>
          <p:cNvSpPr/>
          <p:nvPr/>
        </p:nvSpPr>
        <p:spPr>
          <a:xfrm>
            <a:off x="4944356" y="3339440"/>
            <a:ext cx="655464" cy="26139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4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6"/>
          <p:cNvSpPr txBox="1">
            <a:spLocks noGrp="1"/>
          </p:cNvSpPr>
          <p:nvPr>
            <p:ph type="title"/>
          </p:nvPr>
        </p:nvSpPr>
        <p:spPr>
          <a:xfrm>
            <a:off x="2132749" y="735475"/>
            <a:ext cx="5439625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 and objectives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2" name="Google Shape;582;p36"/>
          <p:cNvSpPr txBox="1">
            <a:spLocks noGrp="1"/>
          </p:cNvSpPr>
          <p:nvPr>
            <p:ph type="body" idx="1"/>
          </p:nvPr>
        </p:nvSpPr>
        <p:spPr>
          <a:xfrm>
            <a:off x="1233347" y="2883072"/>
            <a:ext cx="6677306" cy="498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Automatedly scraping text data website</a:t>
            </a:r>
          </a:p>
        </p:txBody>
      </p:sp>
      <p:sp>
        <p:nvSpPr>
          <p:cNvPr id="583" name="Google Shape;583;p3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" name="Google Shape;582;p36">
            <a:extLst>
              <a:ext uri="{FF2B5EF4-FFF2-40B4-BE49-F238E27FC236}">
                <a16:creationId xmlns:a16="http://schemas.microsoft.com/office/drawing/2014/main" id="{869193F0-2A61-45D8-8033-207CBE811437}"/>
              </a:ext>
            </a:extLst>
          </p:cNvPr>
          <p:cNvSpPr txBox="1">
            <a:spLocks/>
          </p:cNvSpPr>
          <p:nvPr/>
        </p:nvSpPr>
        <p:spPr>
          <a:xfrm>
            <a:off x="1233347" y="3720342"/>
            <a:ext cx="5799469" cy="714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Responsive interface showing the result of descriptive and predictive analysis in percentage of the comments</a:t>
            </a:r>
            <a:endParaRPr lang="th-TH" sz="1600" dirty="0">
              <a:solidFill>
                <a:schemeClr val="bg1"/>
              </a:solidFill>
            </a:endParaRPr>
          </a:p>
        </p:txBody>
      </p:sp>
      <p:sp>
        <p:nvSpPr>
          <p:cNvPr id="6" name="Google Shape;582;p36">
            <a:extLst>
              <a:ext uri="{FF2B5EF4-FFF2-40B4-BE49-F238E27FC236}">
                <a16:creationId xmlns:a16="http://schemas.microsoft.com/office/drawing/2014/main" id="{06BA3C72-8F0C-4975-BE59-ECC25E61B1B5}"/>
              </a:ext>
            </a:extLst>
          </p:cNvPr>
          <p:cNvSpPr txBox="1">
            <a:spLocks/>
          </p:cNvSpPr>
          <p:nvPr/>
        </p:nvSpPr>
        <p:spPr>
          <a:xfrm>
            <a:off x="1233347" y="3374593"/>
            <a:ext cx="4131609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Sentimental analysis processing</a:t>
            </a:r>
          </a:p>
        </p:txBody>
      </p:sp>
      <p:sp>
        <p:nvSpPr>
          <p:cNvPr id="8" name="Google Shape;582;p36">
            <a:extLst>
              <a:ext uri="{FF2B5EF4-FFF2-40B4-BE49-F238E27FC236}">
                <a16:creationId xmlns:a16="http://schemas.microsoft.com/office/drawing/2014/main" id="{786D8544-E800-4662-81E4-DF336903F49C}"/>
              </a:ext>
            </a:extLst>
          </p:cNvPr>
          <p:cNvSpPr txBox="1">
            <a:spLocks/>
          </p:cNvSpPr>
          <p:nvPr/>
        </p:nvSpPr>
        <p:spPr>
          <a:xfrm>
            <a:off x="1233347" y="1896341"/>
            <a:ext cx="4538803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Detecting negative comment problem</a:t>
            </a:r>
          </a:p>
        </p:txBody>
      </p:sp>
      <p:sp>
        <p:nvSpPr>
          <p:cNvPr id="9" name="Google Shape;582;p36">
            <a:extLst>
              <a:ext uri="{FF2B5EF4-FFF2-40B4-BE49-F238E27FC236}">
                <a16:creationId xmlns:a16="http://schemas.microsoft.com/office/drawing/2014/main" id="{AA8BF9EE-22DE-4AF6-BE7D-D5A44A2C6CA2}"/>
              </a:ext>
            </a:extLst>
          </p:cNvPr>
          <p:cNvSpPr txBox="1">
            <a:spLocks/>
          </p:cNvSpPr>
          <p:nvPr/>
        </p:nvSpPr>
        <p:spPr>
          <a:xfrm>
            <a:off x="1233347" y="1559982"/>
            <a:ext cx="4538803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Aim</a:t>
            </a:r>
          </a:p>
        </p:txBody>
      </p:sp>
      <p:sp>
        <p:nvSpPr>
          <p:cNvPr id="10" name="Google Shape;582;p36">
            <a:extLst>
              <a:ext uri="{FF2B5EF4-FFF2-40B4-BE49-F238E27FC236}">
                <a16:creationId xmlns:a16="http://schemas.microsoft.com/office/drawing/2014/main" id="{365117FA-C672-4FFA-9023-BAE34B15CAD9}"/>
              </a:ext>
            </a:extLst>
          </p:cNvPr>
          <p:cNvSpPr txBox="1">
            <a:spLocks/>
          </p:cNvSpPr>
          <p:nvPr/>
        </p:nvSpPr>
        <p:spPr>
          <a:xfrm>
            <a:off x="1233347" y="2447384"/>
            <a:ext cx="4538803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19832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" grpId="0" build="p"/>
      <p:bldP spid="5" grpId="0"/>
      <p:bldP spid="6" grpId="0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3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18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F382CBC6-F0C8-46EA-8E35-009232ACF32E}"/>
              </a:ext>
            </a:extLst>
          </p:cNvPr>
          <p:cNvSpPr txBox="1"/>
          <p:nvPr/>
        </p:nvSpPr>
        <p:spPr>
          <a:xfrm>
            <a:off x="1785937" y="565039"/>
            <a:ext cx="6743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xie One" panose="020B0604020202020204" charset="0"/>
              </a:rPr>
              <a:t>System Architecture</a:t>
            </a:r>
            <a:endParaRPr lang="th-TH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xie One" panose="020B0604020202020204" charset="0"/>
            </a:endParaRPr>
          </a:p>
        </p:txBody>
      </p:sp>
      <p:pic>
        <p:nvPicPr>
          <p:cNvPr id="16" name="รูปภาพ 15" descr="รูปภาพประกอบด้วย ภาพหน้าจอ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CE19081B-3927-4E45-9D2E-9E241ECDB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68" y="1829513"/>
            <a:ext cx="8219244" cy="223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3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2251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endParaRPr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3194CB-B2D3-4A5B-A9D9-5BF491BC3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373" y="2111882"/>
            <a:ext cx="919736" cy="91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8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352;p13">
            <a:extLst>
              <a:ext uri="{FF2B5EF4-FFF2-40B4-BE49-F238E27FC236}">
                <a16:creationId xmlns:a16="http://schemas.microsoft.com/office/drawing/2014/main" id="{16D0C84B-27A1-40F0-B494-0B595EEA79AC}"/>
              </a:ext>
            </a:extLst>
          </p:cNvPr>
          <p:cNvSpPr txBox="1">
            <a:spLocks/>
          </p:cNvSpPr>
          <p:nvPr/>
        </p:nvSpPr>
        <p:spPr>
          <a:xfrm>
            <a:off x="1732700" y="1618899"/>
            <a:ext cx="6307714" cy="328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Background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Solutions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Technology Review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Aim and Objectives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System Architecture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Limitations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6"/>
          <p:cNvSpPr txBox="1">
            <a:spLocks noGrp="1"/>
          </p:cNvSpPr>
          <p:nvPr>
            <p:ph type="title"/>
          </p:nvPr>
        </p:nvSpPr>
        <p:spPr>
          <a:xfrm>
            <a:off x="2132749" y="735475"/>
            <a:ext cx="5439625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2" name="Google Shape;582;p36"/>
          <p:cNvSpPr txBox="1">
            <a:spLocks noGrp="1"/>
          </p:cNvSpPr>
          <p:nvPr>
            <p:ph type="body" idx="1"/>
          </p:nvPr>
        </p:nvSpPr>
        <p:spPr>
          <a:xfrm>
            <a:off x="1247634" y="1643694"/>
            <a:ext cx="6677306" cy="498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Automatedly scraping text data from </a:t>
            </a:r>
            <a:r>
              <a:rPr lang="en-US" sz="1600" dirty="0" err="1">
                <a:solidFill>
                  <a:schemeClr val="bg1"/>
                </a:solidFill>
              </a:rPr>
              <a:t>Pantip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83" name="Google Shape;583;p3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8" name="Google Shape;582;p36">
            <a:extLst>
              <a:ext uri="{FF2B5EF4-FFF2-40B4-BE49-F238E27FC236}">
                <a16:creationId xmlns:a16="http://schemas.microsoft.com/office/drawing/2014/main" id="{786D8544-E800-4662-81E4-DF336903F49C}"/>
              </a:ext>
            </a:extLst>
          </p:cNvPr>
          <p:cNvSpPr txBox="1">
            <a:spLocks/>
          </p:cNvSpPr>
          <p:nvPr/>
        </p:nvSpPr>
        <p:spPr>
          <a:xfrm>
            <a:off x="1304784" y="1345056"/>
            <a:ext cx="3969274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chemeClr val="bg1"/>
                </a:solidFill>
              </a:rPr>
              <a:t>Feature #01: Retrieve comments</a:t>
            </a:r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AC908962-40A0-454A-96D6-1DA4E2F92B9C}"/>
              </a:ext>
            </a:extLst>
          </p:cNvPr>
          <p:cNvSpPr txBox="1"/>
          <p:nvPr/>
        </p:nvSpPr>
        <p:spPr>
          <a:xfrm>
            <a:off x="1250596" y="2405537"/>
            <a:ext cx="6114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uli" panose="020B0604020202020204" charset="0"/>
              </a:rPr>
              <a:t>Feature #02: Data cleaning, Data preprocessing, Data analysis</a:t>
            </a:r>
          </a:p>
          <a:p>
            <a:endParaRPr lang="en-US" sz="1600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sp>
        <p:nvSpPr>
          <p:cNvPr id="9" name="Google Shape;582;p36">
            <a:extLst>
              <a:ext uri="{FF2B5EF4-FFF2-40B4-BE49-F238E27FC236}">
                <a16:creationId xmlns:a16="http://schemas.microsoft.com/office/drawing/2014/main" id="{ABF25723-CBA4-4598-B9E5-72EC6ED7CBDF}"/>
              </a:ext>
            </a:extLst>
          </p:cNvPr>
          <p:cNvSpPr txBox="1">
            <a:spLocks/>
          </p:cNvSpPr>
          <p:nvPr/>
        </p:nvSpPr>
        <p:spPr>
          <a:xfrm>
            <a:off x="1250595" y="2627632"/>
            <a:ext cx="4381641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textual data cleaning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0" name="Google Shape;582;p36">
            <a:extLst>
              <a:ext uri="{FF2B5EF4-FFF2-40B4-BE49-F238E27FC236}">
                <a16:creationId xmlns:a16="http://schemas.microsoft.com/office/drawing/2014/main" id="{7899B3D4-5393-4230-896B-37F683D2DB2E}"/>
              </a:ext>
            </a:extLst>
          </p:cNvPr>
          <p:cNvSpPr txBox="1">
            <a:spLocks/>
          </p:cNvSpPr>
          <p:nvPr/>
        </p:nvSpPr>
        <p:spPr>
          <a:xfrm>
            <a:off x="1247634" y="2965282"/>
            <a:ext cx="4381641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Making model from data preprocessing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Google Shape;582;p36">
            <a:extLst>
              <a:ext uri="{FF2B5EF4-FFF2-40B4-BE49-F238E27FC236}">
                <a16:creationId xmlns:a16="http://schemas.microsoft.com/office/drawing/2014/main" id="{70FEDA8F-A4B1-4278-885D-EA3E9AA575EA}"/>
              </a:ext>
            </a:extLst>
          </p:cNvPr>
          <p:cNvSpPr txBox="1">
            <a:spLocks/>
          </p:cNvSpPr>
          <p:nvPr/>
        </p:nvSpPr>
        <p:spPr>
          <a:xfrm>
            <a:off x="1244673" y="3298357"/>
            <a:ext cx="4381641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Analysis data from model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3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" grpId="0" build="p"/>
      <p:bldP spid="8" grpId="0"/>
      <p:bldP spid="2" grpId="0"/>
      <p:bldP spid="9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6"/>
          <p:cNvSpPr txBox="1">
            <a:spLocks noGrp="1"/>
          </p:cNvSpPr>
          <p:nvPr>
            <p:ph type="title"/>
          </p:nvPr>
        </p:nvSpPr>
        <p:spPr>
          <a:xfrm>
            <a:off x="2132749" y="735475"/>
            <a:ext cx="5439625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2" name="Google Shape;582;p36"/>
          <p:cNvSpPr txBox="1">
            <a:spLocks noGrp="1"/>
          </p:cNvSpPr>
          <p:nvPr>
            <p:ph type="body" idx="1"/>
          </p:nvPr>
        </p:nvSpPr>
        <p:spPr>
          <a:xfrm>
            <a:off x="1176197" y="2044551"/>
            <a:ext cx="6677306" cy="498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Show the number of percentages in scale of 0% - 100%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83" name="Google Shape;583;p3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8" name="Google Shape;582;p36">
            <a:extLst>
              <a:ext uri="{FF2B5EF4-FFF2-40B4-BE49-F238E27FC236}">
                <a16:creationId xmlns:a16="http://schemas.microsoft.com/office/drawing/2014/main" id="{786D8544-E800-4662-81E4-DF336903F49C}"/>
              </a:ext>
            </a:extLst>
          </p:cNvPr>
          <p:cNvSpPr txBox="1">
            <a:spLocks/>
          </p:cNvSpPr>
          <p:nvPr/>
        </p:nvSpPr>
        <p:spPr>
          <a:xfrm>
            <a:off x="1061897" y="1367490"/>
            <a:ext cx="3969274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3970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Feature #03: View percentage</a:t>
            </a:r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AC908962-40A0-454A-96D6-1DA4E2F92B9C}"/>
              </a:ext>
            </a:extLst>
          </p:cNvPr>
          <p:cNvSpPr txBox="1"/>
          <p:nvPr/>
        </p:nvSpPr>
        <p:spPr>
          <a:xfrm>
            <a:off x="1176197" y="2726985"/>
            <a:ext cx="2794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uli" panose="020B0604020202020204" charset="0"/>
              </a:rPr>
              <a:t>Feature #04: View statistic</a:t>
            </a:r>
          </a:p>
          <a:p>
            <a:endParaRPr lang="en-US" sz="1600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sp>
        <p:nvSpPr>
          <p:cNvPr id="10" name="Google Shape;582;p36">
            <a:extLst>
              <a:ext uri="{FF2B5EF4-FFF2-40B4-BE49-F238E27FC236}">
                <a16:creationId xmlns:a16="http://schemas.microsoft.com/office/drawing/2014/main" id="{56B0BE05-D741-48D6-BA19-BAA3EFB99EE2}"/>
              </a:ext>
            </a:extLst>
          </p:cNvPr>
          <p:cNvSpPr txBox="1">
            <a:spLocks/>
          </p:cNvSpPr>
          <p:nvPr/>
        </p:nvSpPr>
        <p:spPr>
          <a:xfrm>
            <a:off x="1176195" y="3630853"/>
            <a:ext cx="6677306" cy="49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Show the result of statistic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2" name="Google Shape;582;p36">
            <a:extLst>
              <a:ext uri="{FF2B5EF4-FFF2-40B4-BE49-F238E27FC236}">
                <a16:creationId xmlns:a16="http://schemas.microsoft.com/office/drawing/2014/main" id="{2F3CF9E5-AF04-4DBE-BE3E-5E76808DBB11}"/>
              </a:ext>
            </a:extLst>
          </p:cNvPr>
          <p:cNvSpPr txBox="1">
            <a:spLocks/>
          </p:cNvSpPr>
          <p:nvPr/>
        </p:nvSpPr>
        <p:spPr>
          <a:xfrm>
            <a:off x="1176196" y="2965965"/>
            <a:ext cx="4381641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Receive the information from </a:t>
            </a:r>
            <a:r>
              <a:rPr lang="en-US" sz="1600" dirty="0" err="1">
                <a:solidFill>
                  <a:schemeClr val="bg1"/>
                </a:solidFill>
              </a:rPr>
              <a:t>Pantip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Google Shape;582;p36">
            <a:extLst>
              <a:ext uri="{FF2B5EF4-FFF2-40B4-BE49-F238E27FC236}">
                <a16:creationId xmlns:a16="http://schemas.microsoft.com/office/drawing/2014/main" id="{69E7056C-D480-4FCC-AF6E-09D20E3AA4EC}"/>
              </a:ext>
            </a:extLst>
          </p:cNvPr>
          <p:cNvSpPr txBox="1">
            <a:spLocks/>
          </p:cNvSpPr>
          <p:nvPr/>
        </p:nvSpPr>
        <p:spPr>
          <a:xfrm>
            <a:off x="1176196" y="3298711"/>
            <a:ext cx="4381641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Analyze the information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Google Shape;582;p36">
            <a:extLst>
              <a:ext uri="{FF2B5EF4-FFF2-40B4-BE49-F238E27FC236}">
                <a16:creationId xmlns:a16="http://schemas.microsoft.com/office/drawing/2014/main" id="{CE8224B9-2ABA-4482-B026-B4D71AAA3500}"/>
              </a:ext>
            </a:extLst>
          </p:cNvPr>
          <p:cNvSpPr txBox="1">
            <a:spLocks/>
          </p:cNvSpPr>
          <p:nvPr/>
        </p:nvSpPr>
        <p:spPr>
          <a:xfrm>
            <a:off x="1176196" y="1706357"/>
            <a:ext cx="4381641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Analyze the comment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85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6"/>
          <p:cNvSpPr txBox="1">
            <a:spLocks noGrp="1"/>
          </p:cNvSpPr>
          <p:nvPr>
            <p:ph type="title"/>
          </p:nvPr>
        </p:nvSpPr>
        <p:spPr>
          <a:xfrm>
            <a:off x="2132749" y="735475"/>
            <a:ext cx="5439625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2" name="Google Shape;582;p36"/>
          <p:cNvSpPr txBox="1">
            <a:spLocks noGrp="1"/>
          </p:cNvSpPr>
          <p:nvPr>
            <p:ph type="body" idx="1"/>
          </p:nvPr>
        </p:nvSpPr>
        <p:spPr>
          <a:xfrm>
            <a:off x="1176197" y="1698596"/>
            <a:ext cx="6677306" cy="498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Receive the new comments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83" name="Google Shape;583;p3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6" name="Google Shape;582;p36">
            <a:extLst>
              <a:ext uri="{FF2B5EF4-FFF2-40B4-BE49-F238E27FC236}">
                <a16:creationId xmlns:a16="http://schemas.microsoft.com/office/drawing/2014/main" id="{06BA3C72-8F0C-4975-BE59-ECC25E61B1B5}"/>
              </a:ext>
            </a:extLst>
          </p:cNvPr>
          <p:cNvSpPr txBox="1">
            <a:spLocks/>
          </p:cNvSpPr>
          <p:nvPr/>
        </p:nvSpPr>
        <p:spPr>
          <a:xfrm>
            <a:off x="1176197" y="2009852"/>
            <a:ext cx="4381641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Show the new comment</a:t>
            </a:r>
          </a:p>
        </p:txBody>
      </p:sp>
      <p:sp>
        <p:nvSpPr>
          <p:cNvPr id="8" name="Google Shape;582;p36">
            <a:extLst>
              <a:ext uri="{FF2B5EF4-FFF2-40B4-BE49-F238E27FC236}">
                <a16:creationId xmlns:a16="http://schemas.microsoft.com/office/drawing/2014/main" id="{786D8544-E800-4662-81E4-DF336903F49C}"/>
              </a:ext>
            </a:extLst>
          </p:cNvPr>
          <p:cNvSpPr txBox="1">
            <a:spLocks/>
          </p:cNvSpPr>
          <p:nvPr/>
        </p:nvSpPr>
        <p:spPr>
          <a:xfrm>
            <a:off x="1061897" y="1367490"/>
            <a:ext cx="3969274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3970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Feature #05: Pending new comments</a:t>
            </a:r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AC908962-40A0-454A-96D6-1DA4E2F92B9C}"/>
              </a:ext>
            </a:extLst>
          </p:cNvPr>
          <p:cNvSpPr txBox="1"/>
          <p:nvPr/>
        </p:nvSpPr>
        <p:spPr>
          <a:xfrm>
            <a:off x="1176197" y="290464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uli" panose="020B0604020202020204" charset="0"/>
              </a:rPr>
              <a:t>Feature #06: Delete comment</a:t>
            </a:r>
          </a:p>
          <a:p>
            <a:endParaRPr lang="en-US" sz="1600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sp>
        <p:nvSpPr>
          <p:cNvPr id="10" name="Google Shape;582;p36">
            <a:extLst>
              <a:ext uri="{FF2B5EF4-FFF2-40B4-BE49-F238E27FC236}">
                <a16:creationId xmlns:a16="http://schemas.microsoft.com/office/drawing/2014/main" id="{56B0BE05-D741-48D6-BA19-BAA3EFB99EE2}"/>
              </a:ext>
            </a:extLst>
          </p:cNvPr>
          <p:cNvSpPr txBox="1">
            <a:spLocks/>
          </p:cNvSpPr>
          <p:nvPr/>
        </p:nvSpPr>
        <p:spPr>
          <a:xfrm>
            <a:off x="1176197" y="3489417"/>
            <a:ext cx="6677306" cy="49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Admin can delete the comment</a:t>
            </a:r>
          </a:p>
        </p:txBody>
      </p:sp>
      <p:sp>
        <p:nvSpPr>
          <p:cNvPr id="9" name="Google Shape;582;p36">
            <a:extLst>
              <a:ext uri="{FF2B5EF4-FFF2-40B4-BE49-F238E27FC236}">
                <a16:creationId xmlns:a16="http://schemas.microsoft.com/office/drawing/2014/main" id="{2FB9D397-D3A2-48C3-B949-D91DEDE2577A}"/>
              </a:ext>
            </a:extLst>
          </p:cNvPr>
          <p:cNvSpPr txBox="1">
            <a:spLocks/>
          </p:cNvSpPr>
          <p:nvPr/>
        </p:nvSpPr>
        <p:spPr>
          <a:xfrm>
            <a:off x="1176197" y="3136687"/>
            <a:ext cx="6677306" cy="49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Show the number of percentage of comment  </a:t>
            </a:r>
          </a:p>
        </p:txBody>
      </p:sp>
    </p:spTree>
    <p:extLst>
      <p:ext uri="{BB962C8B-B14F-4D97-AF65-F5344CB8AC3E}">
        <p14:creationId xmlns:p14="http://schemas.microsoft.com/office/powerpoint/2010/main" val="19965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" grpId="0" build="p"/>
      <p:bldP spid="6" grpId="0"/>
      <p:bldP spid="8" grpId="0"/>
      <p:bldP spid="2" grpId="0"/>
      <p:bldP spid="10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6"/>
          <p:cNvSpPr txBox="1">
            <a:spLocks noGrp="1"/>
          </p:cNvSpPr>
          <p:nvPr>
            <p:ph type="title"/>
          </p:nvPr>
        </p:nvSpPr>
        <p:spPr>
          <a:xfrm>
            <a:off x="2132749" y="735475"/>
            <a:ext cx="5439625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2" name="Google Shape;582;p36"/>
          <p:cNvSpPr txBox="1">
            <a:spLocks noGrp="1"/>
          </p:cNvSpPr>
          <p:nvPr>
            <p:ph type="body" idx="1"/>
          </p:nvPr>
        </p:nvSpPr>
        <p:spPr>
          <a:xfrm>
            <a:off x="1176197" y="1750213"/>
            <a:ext cx="6677306" cy="498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Admin can log in to the system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83" name="Google Shape;583;p3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8" name="Google Shape;582;p36">
            <a:extLst>
              <a:ext uri="{FF2B5EF4-FFF2-40B4-BE49-F238E27FC236}">
                <a16:creationId xmlns:a16="http://schemas.microsoft.com/office/drawing/2014/main" id="{786D8544-E800-4662-81E4-DF336903F49C}"/>
              </a:ext>
            </a:extLst>
          </p:cNvPr>
          <p:cNvSpPr txBox="1">
            <a:spLocks/>
          </p:cNvSpPr>
          <p:nvPr/>
        </p:nvSpPr>
        <p:spPr>
          <a:xfrm>
            <a:off x="1061897" y="1367490"/>
            <a:ext cx="3969274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3970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Feature #07: Authentication</a:t>
            </a:r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AC908962-40A0-454A-96D6-1DA4E2F92B9C}"/>
              </a:ext>
            </a:extLst>
          </p:cNvPr>
          <p:cNvSpPr txBox="1"/>
          <p:nvPr/>
        </p:nvSpPr>
        <p:spPr>
          <a:xfrm>
            <a:off x="1176197" y="3014583"/>
            <a:ext cx="2408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uli" panose="020B0604020202020204" charset="0"/>
              </a:rPr>
              <a:t>Feature #08: Save data</a:t>
            </a:r>
          </a:p>
          <a:p>
            <a:endParaRPr lang="en-US" sz="1600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sp>
        <p:nvSpPr>
          <p:cNvPr id="9" name="Google Shape;582;p36">
            <a:extLst>
              <a:ext uri="{FF2B5EF4-FFF2-40B4-BE49-F238E27FC236}">
                <a16:creationId xmlns:a16="http://schemas.microsoft.com/office/drawing/2014/main" id="{D301C2C7-7E2F-4B71-A2B8-EDF0D58B9FCE}"/>
              </a:ext>
            </a:extLst>
          </p:cNvPr>
          <p:cNvSpPr txBox="1">
            <a:spLocks/>
          </p:cNvSpPr>
          <p:nvPr/>
        </p:nvSpPr>
        <p:spPr>
          <a:xfrm>
            <a:off x="1126190" y="2132936"/>
            <a:ext cx="6677306" cy="49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Admin can log out from the system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4" name="Google Shape;582;p36">
            <a:extLst>
              <a:ext uri="{FF2B5EF4-FFF2-40B4-BE49-F238E27FC236}">
                <a16:creationId xmlns:a16="http://schemas.microsoft.com/office/drawing/2014/main" id="{D876785B-D289-4278-B9DF-33C752BCCA23}"/>
              </a:ext>
            </a:extLst>
          </p:cNvPr>
          <p:cNvSpPr txBox="1">
            <a:spLocks/>
          </p:cNvSpPr>
          <p:nvPr/>
        </p:nvSpPr>
        <p:spPr>
          <a:xfrm>
            <a:off x="1176197" y="3235533"/>
            <a:ext cx="6677306" cy="49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Save the analyzed result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7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" grpId="0" build="p"/>
      <p:bldP spid="8" grpId="0"/>
      <p:bldP spid="2" grpId="0"/>
      <p:bldP spid="9" grpId="0" build="p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6"/>
          <p:cNvSpPr txBox="1">
            <a:spLocks noGrp="1"/>
          </p:cNvSpPr>
          <p:nvPr>
            <p:ph type="title"/>
          </p:nvPr>
        </p:nvSpPr>
        <p:spPr>
          <a:xfrm>
            <a:off x="2132749" y="735475"/>
            <a:ext cx="5439625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Limitations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2" name="Google Shape;582;p36"/>
          <p:cNvSpPr txBox="1">
            <a:spLocks noGrp="1"/>
          </p:cNvSpPr>
          <p:nvPr>
            <p:ph type="body" idx="1"/>
          </p:nvPr>
        </p:nvSpPr>
        <p:spPr>
          <a:xfrm>
            <a:off x="1233347" y="2080280"/>
            <a:ext cx="6677306" cy="498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Internet connection is always required</a:t>
            </a:r>
          </a:p>
        </p:txBody>
      </p:sp>
      <p:sp>
        <p:nvSpPr>
          <p:cNvPr id="583" name="Google Shape;583;p3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5" name="Google Shape;582;p36">
            <a:extLst>
              <a:ext uri="{FF2B5EF4-FFF2-40B4-BE49-F238E27FC236}">
                <a16:creationId xmlns:a16="http://schemas.microsoft.com/office/drawing/2014/main" id="{869193F0-2A61-45D8-8033-207CBE811437}"/>
              </a:ext>
            </a:extLst>
          </p:cNvPr>
          <p:cNvSpPr txBox="1">
            <a:spLocks/>
          </p:cNvSpPr>
          <p:nvPr/>
        </p:nvSpPr>
        <p:spPr>
          <a:xfrm>
            <a:off x="1222837" y="3049050"/>
            <a:ext cx="4988777" cy="714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Can not guarantee 100% accuracy</a:t>
            </a:r>
            <a:endParaRPr lang="th-TH" sz="1600" dirty="0">
              <a:solidFill>
                <a:schemeClr val="bg1"/>
              </a:solidFill>
            </a:endParaRPr>
          </a:p>
        </p:txBody>
      </p:sp>
      <p:sp>
        <p:nvSpPr>
          <p:cNvPr id="6" name="Google Shape;582;p36">
            <a:extLst>
              <a:ext uri="{FF2B5EF4-FFF2-40B4-BE49-F238E27FC236}">
                <a16:creationId xmlns:a16="http://schemas.microsoft.com/office/drawing/2014/main" id="{06BA3C72-8F0C-4975-BE59-ECC25E61B1B5}"/>
              </a:ext>
            </a:extLst>
          </p:cNvPr>
          <p:cNvSpPr txBox="1">
            <a:spLocks/>
          </p:cNvSpPr>
          <p:nvPr/>
        </p:nvSpPr>
        <p:spPr>
          <a:xfrm>
            <a:off x="1222837" y="2571750"/>
            <a:ext cx="3286101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Support only Thai Language</a:t>
            </a:r>
          </a:p>
        </p:txBody>
      </p:sp>
      <p:sp>
        <p:nvSpPr>
          <p:cNvPr id="9" name="Google Shape;398;p18">
            <a:extLst>
              <a:ext uri="{FF2B5EF4-FFF2-40B4-BE49-F238E27FC236}">
                <a16:creationId xmlns:a16="http://schemas.microsoft.com/office/drawing/2014/main" id="{83CFBACE-61A5-4595-AA15-B779461C5D7D}"/>
              </a:ext>
            </a:extLst>
          </p:cNvPr>
          <p:cNvSpPr txBox="1">
            <a:spLocks/>
          </p:cNvSpPr>
          <p:nvPr/>
        </p:nvSpPr>
        <p:spPr>
          <a:xfrm>
            <a:off x="1544568" y="3406130"/>
            <a:ext cx="5271391" cy="448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>
                <a:solidFill>
                  <a:schemeClr val="bg1"/>
                </a:solidFill>
              </a:rPr>
              <a:t>Time limited</a:t>
            </a:r>
            <a:endParaRPr lang="th-TH" sz="1600">
              <a:solidFill>
                <a:schemeClr val="bg1"/>
              </a:solidFill>
            </a:endParaRPr>
          </a:p>
          <a:p>
            <a:pPr marL="0" indent="0">
              <a:buFont typeface="Muli"/>
              <a:buNone/>
            </a:pPr>
            <a:endParaRPr lang="th-TH" sz="1600">
              <a:solidFill>
                <a:schemeClr val="bg1"/>
              </a:solidFill>
            </a:endParaRPr>
          </a:p>
        </p:txBody>
      </p:sp>
      <p:sp>
        <p:nvSpPr>
          <p:cNvPr id="10" name="Google Shape;398;p18">
            <a:extLst>
              <a:ext uri="{FF2B5EF4-FFF2-40B4-BE49-F238E27FC236}">
                <a16:creationId xmlns:a16="http://schemas.microsoft.com/office/drawing/2014/main" id="{6BC71F35-45E5-4DAC-9F68-A356DA49DE4A}"/>
              </a:ext>
            </a:extLst>
          </p:cNvPr>
          <p:cNvSpPr txBox="1">
            <a:spLocks/>
          </p:cNvSpPr>
          <p:nvPr/>
        </p:nvSpPr>
        <p:spPr>
          <a:xfrm>
            <a:off x="1544568" y="3763210"/>
            <a:ext cx="5271391" cy="448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>
                <a:solidFill>
                  <a:schemeClr val="bg1"/>
                </a:solidFill>
              </a:rPr>
              <a:t>Resources limited</a:t>
            </a:r>
            <a:endParaRPr lang="th-TH" sz="1600">
              <a:solidFill>
                <a:schemeClr val="bg1"/>
              </a:solidFill>
            </a:endParaRPr>
          </a:p>
          <a:p>
            <a:pPr marL="0" indent="0">
              <a:buFont typeface="Muli"/>
              <a:buNone/>
            </a:pPr>
            <a:endParaRPr lang="th-TH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53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" grpId="0" build="p"/>
      <p:bldP spid="5" grpId="0"/>
      <p:bldP spid="6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Thanks!</a:t>
            </a:r>
            <a:endParaRPr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4" name="Google Shape;574;p35"/>
          <p:cNvSpPr txBox="1">
            <a:spLocks noGrp="1"/>
          </p:cNvSpPr>
          <p:nvPr>
            <p:ph type="body" idx="4294967295"/>
          </p:nvPr>
        </p:nvSpPr>
        <p:spPr>
          <a:xfrm>
            <a:off x="287907" y="3268717"/>
            <a:ext cx="5398190" cy="1516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</a:rPr>
              <a:t>Members: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</a:rPr>
              <a:t>	</a:t>
            </a:r>
            <a:r>
              <a:rPr lang="en-US" sz="2000" b="1" dirty="0" err="1">
                <a:solidFill>
                  <a:schemeClr val="bg1"/>
                </a:solidFill>
              </a:rPr>
              <a:t>Pakarat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Matmarurat</a:t>
            </a:r>
            <a:r>
              <a:rPr lang="en-US" sz="2000" b="1" dirty="0">
                <a:solidFill>
                  <a:schemeClr val="bg1"/>
                </a:solidFill>
              </a:rPr>
              <a:t>	592115022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</a:rPr>
              <a:t>	</a:t>
            </a:r>
            <a:r>
              <a:rPr lang="en-US" sz="2000" b="1" dirty="0" err="1">
                <a:solidFill>
                  <a:schemeClr val="bg1"/>
                </a:solidFill>
              </a:rPr>
              <a:t>Chamnol</a:t>
            </a:r>
            <a:r>
              <a:rPr lang="en-US" sz="2000" b="1" dirty="0">
                <a:solidFill>
                  <a:schemeClr val="bg1"/>
                </a:solidFill>
              </a:rPr>
              <a:t> Yin		592115519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9E4517-D982-42C9-919B-9C404D9623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Q&amp;A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2540BF-B677-45BD-8AEF-59E41C769B9E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414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14388292-2E0B-4FD5-8DF8-2DA3690E6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774" y="947192"/>
            <a:ext cx="4787972" cy="2405608"/>
          </a:xfrm>
          <a:prstGeom prst="rect">
            <a:avLst/>
          </a:prstGeom>
        </p:spPr>
      </p:pic>
      <p:sp>
        <p:nvSpPr>
          <p:cNvPr id="10" name="Google Shape;372;p16">
            <a:extLst>
              <a:ext uri="{FF2B5EF4-FFF2-40B4-BE49-F238E27FC236}">
                <a16:creationId xmlns:a16="http://schemas.microsoft.com/office/drawing/2014/main" id="{F9C37E9F-7E77-4033-A88E-A5E725E5C149}"/>
              </a:ext>
            </a:extLst>
          </p:cNvPr>
          <p:cNvSpPr txBox="1">
            <a:spLocks/>
          </p:cNvSpPr>
          <p:nvPr/>
        </p:nvSpPr>
        <p:spPr>
          <a:xfrm>
            <a:off x="2099850" y="206838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Background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09BDBE-87C0-403F-880F-67BC1640C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5314" y="762000"/>
            <a:ext cx="5105400" cy="32221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BA4566-5ABC-4FBD-87EB-47874D699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9429" y="947192"/>
            <a:ext cx="1719237" cy="3570379"/>
          </a:xfrm>
          <a:prstGeom prst="rect">
            <a:avLst/>
          </a:prstGeom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BA2851E3-2BEE-D34B-8654-0C79BBD55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9850" y="1454150"/>
            <a:ext cx="1423137" cy="25300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2251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</a:t>
            </a:r>
            <a:endParaRPr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D39683-D5FE-42CD-A8B3-B918C007D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91" y="2191816"/>
            <a:ext cx="744967" cy="75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5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2404212" y="414007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46872F-C6E2-49C8-A66B-B6399113E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49" y="1787240"/>
            <a:ext cx="1218720" cy="1218720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C606BEA-90A4-4AE1-BE24-3DBE1AF14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893" y="1678414"/>
            <a:ext cx="1567242" cy="156724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53FC58-CB8B-4F22-B1C7-B86994AC5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074" y="1367908"/>
            <a:ext cx="3998107" cy="3649468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187A40BE-4F9E-4A12-AC51-B457006A6D2E}"/>
              </a:ext>
            </a:extLst>
          </p:cNvPr>
          <p:cNvSpPr/>
          <p:nvPr/>
        </p:nvSpPr>
        <p:spPr>
          <a:xfrm>
            <a:off x="4443242" y="2396600"/>
            <a:ext cx="414625" cy="230833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79E8638-0550-490F-81A3-44100194C4A9}"/>
              </a:ext>
            </a:extLst>
          </p:cNvPr>
          <p:cNvSpPr/>
          <p:nvPr/>
        </p:nvSpPr>
        <p:spPr>
          <a:xfrm>
            <a:off x="2208876" y="2393316"/>
            <a:ext cx="352910" cy="178434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2404212" y="414007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26" name="Picture 2" descr="à¸à¸¥à¸à¸²à¸£à¸à¹à¸à¸«à¸²à¸£à¸¹à¸à¸ à¸²à¸à¸ªà¸³à¸«à¸£à¸±à¸ à¸­à¹à¸²à¸à¸ à¸²à¸©à¸²à¹à¸à¸¢à¸¢à¸²à¸à¹">
            <a:extLst>
              <a:ext uri="{FF2B5EF4-FFF2-40B4-BE49-F238E27FC236}">
                <a16:creationId xmlns:a16="http://schemas.microsoft.com/office/drawing/2014/main" id="{91EC92D4-8F98-4EFB-8BFF-2B955582E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799" y="1288257"/>
            <a:ext cx="4334307" cy="331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70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562257" y="2414450"/>
            <a:ext cx="330555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Thai language </a:t>
            </a:r>
            <a:r>
              <a:rPr lang="en-US" sz="1600">
                <a:sym typeface="Wingdings" panose="05000000000000000000" pitchFamily="2" charset="2"/>
              </a:rPr>
              <a:t></a:t>
            </a:r>
            <a:r>
              <a:rPr lang="en-US" sz="1600"/>
              <a:t> </a:t>
            </a:r>
            <a:r>
              <a:rPr lang="th-TH" sz="1600"/>
              <a:t>คุณเป็นอย่างไรบ้าง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th-TH"/>
          </a:p>
        </p:txBody>
      </p:sp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2404212" y="414007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</a:t>
            </a:r>
            <a:endParaRPr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0" name="Google Shape;400;p18"/>
          <p:cNvSpPr txBox="1">
            <a:spLocks noGrp="1"/>
          </p:cNvSpPr>
          <p:nvPr>
            <p:ph type="body" idx="2"/>
          </p:nvPr>
        </p:nvSpPr>
        <p:spPr>
          <a:xfrm>
            <a:off x="4507706" y="2342218"/>
            <a:ext cx="3064582" cy="26012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/>
              <a:t>The 18 vowels, diphthongs and triphthongs</a:t>
            </a:r>
          </a:p>
          <a:p>
            <a:pPr marL="0" indent="0">
              <a:buNone/>
            </a:pPr>
            <a:r>
              <a:rPr lang="th-TH" sz="1600"/>
              <a:t>- ก </a:t>
            </a:r>
            <a:r>
              <a:rPr lang="en-US" sz="1600"/>
              <a:t>+ </a:t>
            </a:r>
            <a:r>
              <a:rPr lang="th-TH" sz="1600"/>
              <a:t>ะ + น </a:t>
            </a:r>
            <a:r>
              <a:rPr lang="en-US" sz="1600"/>
              <a:t>= </a:t>
            </a:r>
            <a:r>
              <a:rPr lang="th-TH" sz="1600"/>
              <a:t>กัน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change from </a:t>
            </a:r>
            <a:r>
              <a:rPr lang="th-TH" sz="1600"/>
              <a:t>ะ</a:t>
            </a:r>
            <a:r>
              <a:rPr lang="en-US" sz="1600"/>
              <a:t>  to</a:t>
            </a:r>
            <a:r>
              <a:rPr lang="th-TH" sz="1600"/>
              <a:t> ั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Uppercase and lowercase</a:t>
            </a:r>
          </a:p>
          <a:p>
            <a:pPr marL="0" indent="0">
              <a:buNone/>
            </a:pPr>
            <a:r>
              <a:rPr lang="th-TH" sz="1600"/>
              <a:t>- ก + ◌ิ + น </a:t>
            </a:r>
            <a:r>
              <a:rPr lang="en-US" sz="1600"/>
              <a:t>= </a:t>
            </a:r>
            <a:r>
              <a:rPr lang="th-TH" sz="1600"/>
              <a:t>กิน</a:t>
            </a:r>
          </a:p>
          <a:p>
            <a:pPr marL="0" indent="0">
              <a:buNone/>
            </a:pPr>
            <a:r>
              <a:rPr lang="th-TH" sz="1600"/>
              <a:t>- ง </a:t>
            </a:r>
            <a:r>
              <a:rPr lang="en-US" sz="1600"/>
              <a:t>+ </a:t>
            </a:r>
            <a:r>
              <a:rPr lang="th-TH" sz="1600"/>
              <a:t>◌ ู </a:t>
            </a:r>
            <a:r>
              <a:rPr lang="en-US" sz="1600"/>
              <a:t>= </a:t>
            </a:r>
            <a:r>
              <a:rPr lang="th-TH" sz="1600"/>
              <a:t>งู </a:t>
            </a:r>
            <a:endParaRPr lang="en-US" sz="1600"/>
          </a:p>
          <a:p>
            <a:pPr marL="0" lvl="0" indent="0">
              <a:buNone/>
            </a:pPr>
            <a:endParaRPr lang="th-TH" sz="1600"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" name="Google Shape;399;p18">
            <a:extLst>
              <a:ext uri="{FF2B5EF4-FFF2-40B4-BE49-F238E27FC236}">
                <a16:creationId xmlns:a16="http://schemas.microsoft.com/office/drawing/2014/main" id="{C6C42E75-884A-42EE-B843-40977C9870FA}"/>
              </a:ext>
            </a:extLst>
          </p:cNvPr>
          <p:cNvSpPr txBox="1">
            <a:spLocks/>
          </p:cNvSpPr>
          <p:nvPr/>
        </p:nvSpPr>
        <p:spPr>
          <a:xfrm>
            <a:off x="1913675" y="1764056"/>
            <a:ext cx="679506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200" b="1"/>
              <a:t>1</a:t>
            </a:r>
          </a:p>
        </p:txBody>
      </p:sp>
      <p:sp>
        <p:nvSpPr>
          <p:cNvPr id="7" name="Google Shape;399;p18">
            <a:extLst>
              <a:ext uri="{FF2B5EF4-FFF2-40B4-BE49-F238E27FC236}">
                <a16:creationId xmlns:a16="http://schemas.microsoft.com/office/drawing/2014/main" id="{B05DC5AE-0D35-4274-8F8F-2A98F5E10DB6}"/>
              </a:ext>
            </a:extLst>
          </p:cNvPr>
          <p:cNvSpPr txBox="1">
            <a:spLocks/>
          </p:cNvSpPr>
          <p:nvPr/>
        </p:nvSpPr>
        <p:spPr>
          <a:xfrm>
            <a:off x="5616518" y="1764056"/>
            <a:ext cx="679506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200" b="1"/>
              <a:t>2</a:t>
            </a:r>
          </a:p>
        </p:txBody>
      </p:sp>
      <p:sp>
        <p:nvSpPr>
          <p:cNvPr id="8" name="Google Shape;398;p18">
            <a:extLst>
              <a:ext uri="{FF2B5EF4-FFF2-40B4-BE49-F238E27FC236}">
                <a16:creationId xmlns:a16="http://schemas.microsoft.com/office/drawing/2014/main" id="{D11CEF11-67A3-466B-8C54-44BED277C65E}"/>
              </a:ext>
            </a:extLst>
          </p:cNvPr>
          <p:cNvSpPr txBox="1">
            <a:spLocks/>
          </p:cNvSpPr>
          <p:nvPr/>
        </p:nvSpPr>
        <p:spPr>
          <a:xfrm>
            <a:off x="707231" y="2876605"/>
            <a:ext cx="3160576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/>
              <a:t>English </a:t>
            </a:r>
            <a:r>
              <a:rPr lang="en-US" sz="1600">
                <a:sym typeface="Wingdings" panose="05000000000000000000" pitchFamily="2" charset="2"/>
              </a:rPr>
              <a:t> How are you?</a:t>
            </a:r>
            <a:endParaRPr lang="th-TH" sz="1600"/>
          </a:p>
          <a:p>
            <a:pPr marL="0" indent="0">
              <a:buFont typeface="Muli"/>
              <a:buNone/>
            </a:pPr>
            <a:endParaRPr lang="th-TH"/>
          </a:p>
        </p:txBody>
      </p:sp>
      <p:sp>
        <p:nvSpPr>
          <p:cNvPr id="9" name="Google Shape;398;p18">
            <a:extLst>
              <a:ext uri="{FF2B5EF4-FFF2-40B4-BE49-F238E27FC236}">
                <a16:creationId xmlns:a16="http://schemas.microsoft.com/office/drawing/2014/main" id="{16BC7479-D9C1-46D9-846E-41151F282386}"/>
              </a:ext>
            </a:extLst>
          </p:cNvPr>
          <p:cNvSpPr txBox="1">
            <a:spLocks/>
          </p:cNvSpPr>
          <p:nvPr/>
        </p:nvSpPr>
        <p:spPr>
          <a:xfrm>
            <a:off x="700357" y="3351419"/>
            <a:ext cx="3160576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/>
              <a:t>No space between words</a:t>
            </a:r>
            <a:endParaRPr lang="th-TH" sz="1600"/>
          </a:p>
          <a:p>
            <a:pPr marL="0" indent="0">
              <a:buFont typeface="Muli"/>
              <a:buNone/>
            </a:pPr>
            <a:endParaRPr lang="th-TH"/>
          </a:p>
        </p:txBody>
      </p:sp>
      <p:sp>
        <p:nvSpPr>
          <p:cNvPr id="10" name="Google Shape;398;p18">
            <a:extLst>
              <a:ext uri="{FF2B5EF4-FFF2-40B4-BE49-F238E27FC236}">
                <a16:creationId xmlns:a16="http://schemas.microsoft.com/office/drawing/2014/main" id="{AB930B7E-6341-4BE8-A650-710DB91864A1}"/>
              </a:ext>
            </a:extLst>
          </p:cNvPr>
          <p:cNvSpPr txBox="1">
            <a:spLocks/>
          </p:cNvSpPr>
          <p:nvPr/>
        </p:nvSpPr>
        <p:spPr>
          <a:xfrm>
            <a:off x="700357" y="3858812"/>
            <a:ext cx="3160576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/>
              <a:t>Space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 sz="1600">
                <a:sym typeface="Wingdings" panose="05000000000000000000" pitchFamily="2" charset="2"/>
              </a:rPr>
              <a:t>end of sentence</a:t>
            </a:r>
            <a:endParaRPr lang="th-TH" sz="1600"/>
          </a:p>
          <a:p>
            <a:pPr marL="0" indent="0">
              <a:buFont typeface="Muli"/>
              <a:buNone/>
            </a:pP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" grpId="0" build="p"/>
      <p:bldP spid="6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1289461" y="2145037"/>
            <a:ext cx="2886825" cy="2257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/>
              <a:t>The compound words</a:t>
            </a:r>
            <a:endParaRPr lang="th-TH"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h-TH" sz="1600" dirty="0"/>
              <a:t>- ไฟ + ฟ้า </a:t>
            </a:r>
            <a:r>
              <a:rPr lang="en-US" sz="1600" dirty="0"/>
              <a:t>= </a:t>
            </a:r>
            <a:r>
              <a:rPr lang="th-TH" sz="1600" dirty="0"/>
              <a:t>ไฟฟ้า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h-TH" sz="1600" dirty="0"/>
              <a:t>- น้ำ + แข็ง </a:t>
            </a:r>
            <a:r>
              <a:rPr lang="en-US" sz="1600" dirty="0"/>
              <a:t>= </a:t>
            </a:r>
            <a:r>
              <a:rPr lang="th-TH" sz="1600" dirty="0"/>
              <a:t>น้ำแข็ง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th-TH" sz="1600" dirty="0"/>
          </a:p>
          <a:p>
            <a:pPr marL="0" lvl="0" indent="0">
              <a:buNone/>
            </a:pPr>
            <a:r>
              <a:rPr lang="en-US" sz="1600" dirty="0"/>
              <a:t>The compound vowels</a:t>
            </a:r>
            <a:endParaRPr lang="th-TH"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h-TH" sz="1600" dirty="0"/>
              <a:t>- อี </a:t>
            </a:r>
            <a:r>
              <a:rPr lang="en-US" sz="1600" dirty="0"/>
              <a:t>+ </a:t>
            </a:r>
            <a:r>
              <a:rPr lang="th-TH" sz="1600" dirty="0"/>
              <a:t>อา </a:t>
            </a:r>
            <a:r>
              <a:rPr lang="en-US" sz="1600" dirty="0"/>
              <a:t>= </a:t>
            </a:r>
            <a:r>
              <a:rPr lang="th-TH" sz="1600" dirty="0"/>
              <a:t>เอีย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h-TH" sz="1600" dirty="0"/>
              <a:t>- อิ + </a:t>
            </a:r>
            <a:r>
              <a:rPr lang="th-TH" sz="1600" dirty="0" err="1"/>
              <a:t>อะ</a:t>
            </a:r>
            <a:r>
              <a:rPr lang="th-TH" sz="1600" dirty="0"/>
              <a:t> </a:t>
            </a:r>
            <a:r>
              <a:rPr lang="en-US" sz="1600" dirty="0"/>
              <a:t>= </a:t>
            </a:r>
            <a:r>
              <a:rPr lang="th-TH" sz="1600" dirty="0"/>
              <a:t>เอียะ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th-TH" dirty="0"/>
          </a:p>
        </p:txBody>
      </p:sp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2404212" y="414007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0" name="Google Shape;400;p18"/>
          <p:cNvSpPr txBox="1">
            <a:spLocks noGrp="1"/>
          </p:cNvSpPr>
          <p:nvPr>
            <p:ph type="body" idx="2"/>
          </p:nvPr>
        </p:nvSpPr>
        <p:spPr>
          <a:xfrm>
            <a:off x="4814787" y="2202187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/>
              <a:t>The special letters </a:t>
            </a:r>
            <a:r>
              <a:rPr lang="th-TH" sz="1600" dirty="0"/>
              <a:t>อ </a:t>
            </a:r>
            <a:r>
              <a:rPr lang="en-US" sz="1600" dirty="0"/>
              <a:t>and </a:t>
            </a:r>
            <a:r>
              <a:rPr lang="th-TH" sz="1600" dirty="0"/>
              <a:t>ห</a:t>
            </a:r>
          </a:p>
          <a:p>
            <a:pPr marL="0" lvl="0" indent="0">
              <a:buNone/>
            </a:pPr>
            <a:r>
              <a:rPr lang="th-TH" sz="1600" dirty="0"/>
              <a:t>- อย่าง</a:t>
            </a:r>
            <a:r>
              <a:rPr lang="en-US" sz="1600" dirty="0"/>
              <a:t>,</a:t>
            </a:r>
            <a:r>
              <a:rPr lang="th-TH" sz="1600" dirty="0"/>
              <a:t> อยาก</a:t>
            </a:r>
            <a:r>
              <a:rPr lang="en-US" sz="1600" dirty="0"/>
              <a:t>,</a:t>
            </a:r>
            <a:r>
              <a:rPr lang="th-TH" sz="1600" dirty="0"/>
              <a:t> อยู่ </a:t>
            </a:r>
          </a:p>
          <a:p>
            <a:pPr marL="0" lvl="0" indent="0">
              <a:buNone/>
            </a:pPr>
            <a:r>
              <a:rPr lang="th-TH" sz="1600" dirty="0"/>
              <a:t>- อร่อย</a:t>
            </a:r>
            <a:r>
              <a:rPr lang="en-US" sz="1600" dirty="0"/>
              <a:t>, </a:t>
            </a:r>
            <a:r>
              <a:rPr lang="th-TH" sz="1600" dirty="0"/>
              <a:t>อนาคต</a:t>
            </a:r>
          </a:p>
          <a:p>
            <a:pPr marL="0" lvl="0" indent="0">
              <a:buNone/>
            </a:pPr>
            <a:endParaRPr lang="th-TH" sz="1600" dirty="0"/>
          </a:p>
          <a:p>
            <a:pPr marL="0" lvl="0" indent="0">
              <a:buNone/>
            </a:pPr>
            <a:r>
              <a:rPr lang="th-TH" sz="1600" dirty="0"/>
              <a:t>- เหมือน</a:t>
            </a:r>
            <a:r>
              <a:rPr lang="en-US" sz="1600" dirty="0"/>
              <a:t>,</a:t>
            </a:r>
            <a:r>
              <a:rPr lang="th-TH" sz="1600" dirty="0"/>
              <a:t> หญิง</a:t>
            </a:r>
            <a:r>
              <a:rPr lang="en-US" sz="1600" dirty="0"/>
              <a:t>,</a:t>
            </a:r>
            <a:r>
              <a:rPr lang="th-TH" sz="1600" dirty="0"/>
              <a:t> หมอ</a:t>
            </a:r>
          </a:p>
          <a:p>
            <a:pPr marL="0" lvl="0" indent="0">
              <a:buNone/>
            </a:pPr>
            <a:r>
              <a:rPr lang="th-TH" sz="1600" dirty="0"/>
              <a:t>- หอม</a:t>
            </a:r>
            <a:r>
              <a:rPr lang="en-US" sz="1600" dirty="0"/>
              <a:t>, </a:t>
            </a:r>
            <a:r>
              <a:rPr lang="th-TH" sz="1600" dirty="0"/>
              <a:t>หอ</a:t>
            </a:r>
            <a:r>
              <a:rPr lang="en-US" sz="1600" dirty="0"/>
              <a:t>, </a:t>
            </a:r>
            <a:r>
              <a:rPr lang="th-TH" sz="1600" dirty="0"/>
              <a:t>หิน</a:t>
            </a:r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Google Shape;399;p18">
            <a:extLst>
              <a:ext uri="{FF2B5EF4-FFF2-40B4-BE49-F238E27FC236}">
                <a16:creationId xmlns:a16="http://schemas.microsoft.com/office/drawing/2014/main" id="{C6C42E75-884A-42EE-B843-40977C9870FA}"/>
              </a:ext>
            </a:extLst>
          </p:cNvPr>
          <p:cNvSpPr txBox="1">
            <a:spLocks/>
          </p:cNvSpPr>
          <p:nvPr/>
        </p:nvSpPr>
        <p:spPr>
          <a:xfrm>
            <a:off x="1927962" y="1556887"/>
            <a:ext cx="679506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 lang="en-US" sz="3200" b="1" dirty="0"/>
          </a:p>
          <a:p>
            <a:r>
              <a:rPr lang="en-US" sz="3200" b="1" dirty="0"/>
              <a:t>3</a:t>
            </a:r>
          </a:p>
        </p:txBody>
      </p:sp>
      <p:sp>
        <p:nvSpPr>
          <p:cNvPr id="7" name="Google Shape;399;p18">
            <a:extLst>
              <a:ext uri="{FF2B5EF4-FFF2-40B4-BE49-F238E27FC236}">
                <a16:creationId xmlns:a16="http://schemas.microsoft.com/office/drawing/2014/main" id="{B05DC5AE-0D35-4274-8F8F-2A98F5E10DB6}"/>
              </a:ext>
            </a:extLst>
          </p:cNvPr>
          <p:cNvSpPr txBox="1">
            <a:spLocks/>
          </p:cNvSpPr>
          <p:nvPr/>
        </p:nvSpPr>
        <p:spPr>
          <a:xfrm>
            <a:off x="5609374" y="1556887"/>
            <a:ext cx="679506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2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1404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1042139" y="1576046"/>
            <a:ext cx="3293268" cy="2458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/>
              <a:t>The special letter and word such as letter </a:t>
            </a:r>
            <a:r>
              <a:rPr lang="th-TH" sz="1600" dirty="0" err="1"/>
              <a:t>ทร</a:t>
            </a:r>
            <a:r>
              <a:rPr lang="th-TH" sz="1600" dirty="0"/>
              <a:t> </a:t>
            </a:r>
            <a:r>
              <a:rPr lang="en-US" sz="1600" dirty="0"/>
              <a:t>are pronounce like </a:t>
            </a:r>
            <a:r>
              <a:rPr lang="th-TH" sz="1600" dirty="0"/>
              <a:t>ซ</a:t>
            </a:r>
          </a:p>
          <a:p>
            <a:pPr marL="0" lvl="0" indent="0">
              <a:buNone/>
            </a:pPr>
            <a:r>
              <a:rPr lang="th-TH" sz="1600" dirty="0"/>
              <a:t>- ทราบ</a:t>
            </a:r>
          </a:p>
          <a:p>
            <a:pPr marL="0" lvl="0" indent="0">
              <a:buNone/>
            </a:pPr>
            <a:r>
              <a:rPr lang="th-TH" sz="1600" dirty="0"/>
              <a:t>- ทราย</a:t>
            </a:r>
          </a:p>
          <a:p>
            <a:pPr marL="0" lvl="0" indent="0">
              <a:buNone/>
            </a:pPr>
            <a:endParaRPr lang="th-TH" sz="1600" dirty="0"/>
          </a:p>
          <a:p>
            <a:pPr marL="0" lvl="0" indent="0">
              <a:buNone/>
            </a:pPr>
            <a:r>
              <a:rPr lang="en-US" sz="1600" dirty="0"/>
              <a:t>The royal words </a:t>
            </a:r>
            <a:endParaRPr lang="th-TH"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h-TH" sz="1600" dirty="0"/>
              <a:t>- พระพักตร์ </a:t>
            </a:r>
            <a:r>
              <a:rPr lang="en-US" sz="1600" dirty="0"/>
              <a:t>= </a:t>
            </a:r>
            <a:r>
              <a:rPr lang="th-TH" sz="1600" dirty="0"/>
              <a:t>หน้า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h-TH" sz="1600" dirty="0"/>
              <a:t>- พระหัตถ์ </a:t>
            </a:r>
            <a:r>
              <a:rPr lang="en-US" sz="1600" dirty="0"/>
              <a:t>= </a:t>
            </a:r>
            <a:r>
              <a:rPr lang="th-TH" sz="1600" dirty="0"/>
              <a:t>มือ</a:t>
            </a:r>
          </a:p>
        </p:txBody>
      </p:sp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2404212" y="414007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0" name="Google Shape;398;p18">
            <a:extLst>
              <a:ext uri="{FF2B5EF4-FFF2-40B4-BE49-F238E27FC236}">
                <a16:creationId xmlns:a16="http://schemas.microsoft.com/office/drawing/2014/main" id="{E6B772F7-4FF9-422C-812F-88ABA438290A}"/>
              </a:ext>
            </a:extLst>
          </p:cNvPr>
          <p:cNvSpPr txBox="1">
            <a:spLocks/>
          </p:cNvSpPr>
          <p:nvPr/>
        </p:nvSpPr>
        <p:spPr>
          <a:xfrm>
            <a:off x="4403698" y="1576046"/>
            <a:ext cx="4154515" cy="356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en-US" sz="1600" dirty="0"/>
              <a:t>The region language </a:t>
            </a:r>
            <a:endParaRPr lang="th-TH" sz="1600" dirty="0"/>
          </a:p>
          <a:p>
            <a:pPr marL="0" indent="0">
              <a:buNone/>
            </a:pPr>
            <a:r>
              <a:rPr lang="th-TH" sz="1600" dirty="0"/>
              <a:t>- สวัสดี</a:t>
            </a:r>
          </a:p>
          <a:p>
            <a:pPr marL="0" indent="0">
              <a:buNone/>
            </a:pPr>
            <a:r>
              <a:rPr lang="en-US" sz="1600" dirty="0"/>
              <a:t>Northern Thailand = </a:t>
            </a:r>
            <a:r>
              <a:rPr lang="th-TH" sz="1600" dirty="0"/>
              <a:t>สวัสดีเจ้า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Central Thailand = </a:t>
            </a:r>
            <a:r>
              <a:rPr lang="th-TH" sz="1600" dirty="0"/>
              <a:t>สวัสดี</a:t>
            </a:r>
          </a:p>
          <a:p>
            <a:pPr marL="0" indent="0">
              <a:buNone/>
            </a:pPr>
            <a:r>
              <a:rPr lang="en-US" sz="1600" dirty="0"/>
              <a:t>Isan (Northeastern Thailand) = </a:t>
            </a:r>
            <a:r>
              <a:rPr lang="th-TH" sz="1600" dirty="0"/>
              <a:t>ไปไส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Southern Thailand = </a:t>
            </a:r>
            <a:r>
              <a:rPr lang="th-TH" sz="1600" dirty="0"/>
              <a:t>พร</a:t>
            </a:r>
            <a:r>
              <a:rPr lang="th-TH" sz="1600" dirty="0" err="1"/>
              <a:t>ือ</a:t>
            </a:r>
            <a:endParaRPr lang="th-TH" sz="1600" dirty="0"/>
          </a:p>
          <a:p>
            <a:pPr marL="0" indent="0">
              <a:buNone/>
            </a:pPr>
            <a:endParaRPr lang="th-TH" sz="1600" dirty="0"/>
          </a:p>
          <a:p>
            <a:pPr marL="0" lvl="0" indent="0">
              <a:buNone/>
            </a:pPr>
            <a:r>
              <a:rPr lang="en-US" sz="1600" dirty="0"/>
              <a:t>The slang words</a:t>
            </a:r>
          </a:p>
          <a:p>
            <a:pPr marL="0" lvl="0" indent="0">
              <a:buNone/>
            </a:pPr>
            <a:r>
              <a:rPr lang="th-TH" sz="1600" dirty="0"/>
              <a:t>- แอ</a:t>
            </a:r>
            <a:r>
              <a:rPr lang="th-TH" sz="1600" dirty="0" err="1"/>
              <a:t>๊บ</a:t>
            </a:r>
            <a:r>
              <a:rPr lang="th-TH" sz="1600" dirty="0"/>
              <a:t>แบ้ว </a:t>
            </a:r>
            <a:r>
              <a:rPr lang="en-US" sz="1600" dirty="0"/>
              <a:t>= </a:t>
            </a:r>
            <a:r>
              <a:rPr lang="th-TH" sz="1600" dirty="0"/>
              <a:t>น่ารัก</a:t>
            </a:r>
          </a:p>
          <a:p>
            <a:pPr marL="0" lvl="0" indent="0">
              <a:buNone/>
            </a:pPr>
            <a:r>
              <a:rPr lang="th-TH" sz="1600" dirty="0"/>
              <a:t>- แห้ว </a:t>
            </a:r>
            <a:r>
              <a:rPr lang="en-US" sz="1600" dirty="0"/>
              <a:t>= </a:t>
            </a:r>
            <a:r>
              <a:rPr lang="th-TH" sz="1600" dirty="0"/>
              <a:t>ไม่สมหวัง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6459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482</Words>
  <Application>Microsoft Office PowerPoint</Application>
  <PresentationFormat>On-screen Show (16:9)</PresentationFormat>
  <Paragraphs>147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Nixie One</vt:lpstr>
      <vt:lpstr>Arial</vt:lpstr>
      <vt:lpstr>Arial Black</vt:lpstr>
      <vt:lpstr>Wingdings</vt:lpstr>
      <vt:lpstr>Helvetica Neue</vt:lpstr>
      <vt:lpstr>Muli</vt:lpstr>
      <vt:lpstr>Imogen template</vt:lpstr>
      <vt:lpstr>Elephant Learn  A sentimental analysis system for  Thai stock market</vt:lpstr>
      <vt:lpstr>Agenda</vt:lpstr>
      <vt:lpstr>PowerPoint Presentation</vt:lpstr>
      <vt:lpstr>Problems</vt:lpstr>
      <vt:lpstr>Problems</vt:lpstr>
      <vt:lpstr>Problems</vt:lpstr>
      <vt:lpstr>Problems</vt:lpstr>
      <vt:lpstr>Problems</vt:lpstr>
      <vt:lpstr>Problems</vt:lpstr>
      <vt:lpstr>Solutions</vt:lpstr>
      <vt:lpstr>Solutions</vt:lpstr>
      <vt:lpstr>Solutions</vt:lpstr>
      <vt:lpstr>Technology Review</vt:lpstr>
      <vt:lpstr>Technology review</vt:lpstr>
      <vt:lpstr>Technology review</vt:lpstr>
      <vt:lpstr>Technology review</vt:lpstr>
      <vt:lpstr>Aim and objectives</vt:lpstr>
      <vt:lpstr>PowerPoint Presentation</vt:lpstr>
      <vt:lpstr>Features</vt:lpstr>
      <vt:lpstr>Features</vt:lpstr>
      <vt:lpstr>Features</vt:lpstr>
      <vt:lpstr>Features</vt:lpstr>
      <vt:lpstr>Features</vt:lpstr>
      <vt:lpstr>Limitations</vt:lpstr>
      <vt:lpstr>Thanks!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Elephant Learn  A sentimental analysis system for  Thai stock market</dc:title>
  <dc:creator>PAKARAT MATMARURAT</dc:creator>
  <cp:lastModifiedBy>CHAMNOL YIN</cp:lastModifiedBy>
  <cp:revision>2</cp:revision>
  <dcterms:created xsi:type="dcterms:W3CDTF">2019-06-10T06:39:11Z</dcterms:created>
  <dcterms:modified xsi:type="dcterms:W3CDTF">2019-06-19T05:03:05Z</dcterms:modified>
</cp:coreProperties>
</file>