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122"/>
  </p:notesMasterIdLst>
  <p:handoutMasterIdLst>
    <p:handoutMasterId r:id="rId123"/>
  </p:handoutMasterIdLst>
  <p:sldIdLst>
    <p:sldId id="370" r:id="rId3"/>
    <p:sldId id="399" r:id="rId4"/>
    <p:sldId id="371" r:id="rId5"/>
    <p:sldId id="361" r:id="rId6"/>
    <p:sldId id="372" r:id="rId7"/>
    <p:sldId id="374" r:id="rId8"/>
    <p:sldId id="400" r:id="rId9"/>
    <p:sldId id="401" r:id="rId10"/>
    <p:sldId id="402" r:id="rId11"/>
    <p:sldId id="403" r:id="rId12"/>
    <p:sldId id="404" r:id="rId13"/>
    <p:sldId id="405" r:id="rId14"/>
    <p:sldId id="383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384" r:id="rId25"/>
    <p:sldId id="385" r:id="rId26"/>
    <p:sldId id="386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5" r:id="rId37"/>
    <p:sldId id="426" r:id="rId38"/>
    <p:sldId id="427" r:id="rId39"/>
    <p:sldId id="428" r:id="rId40"/>
    <p:sldId id="429" r:id="rId41"/>
    <p:sldId id="430" r:id="rId42"/>
    <p:sldId id="424" r:id="rId43"/>
    <p:sldId id="387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375" r:id="rId53"/>
    <p:sldId id="376" r:id="rId54"/>
    <p:sldId id="377" r:id="rId55"/>
    <p:sldId id="378" r:id="rId56"/>
    <p:sldId id="389" r:id="rId57"/>
    <p:sldId id="390" r:id="rId58"/>
    <p:sldId id="439" r:id="rId59"/>
    <p:sldId id="440" r:id="rId60"/>
    <p:sldId id="441" r:id="rId61"/>
    <p:sldId id="442" r:id="rId62"/>
    <p:sldId id="391" r:id="rId63"/>
    <p:sldId id="443" r:id="rId64"/>
    <p:sldId id="444" r:id="rId65"/>
    <p:sldId id="445" r:id="rId66"/>
    <p:sldId id="446" r:id="rId67"/>
    <p:sldId id="393" r:id="rId68"/>
    <p:sldId id="447" r:id="rId69"/>
    <p:sldId id="448" r:id="rId70"/>
    <p:sldId id="392" r:id="rId71"/>
    <p:sldId id="394" r:id="rId72"/>
    <p:sldId id="395" r:id="rId73"/>
    <p:sldId id="396" r:id="rId74"/>
    <p:sldId id="449" r:id="rId75"/>
    <p:sldId id="450" r:id="rId76"/>
    <p:sldId id="451" r:id="rId77"/>
    <p:sldId id="452" r:id="rId78"/>
    <p:sldId id="397" r:id="rId79"/>
    <p:sldId id="453" r:id="rId80"/>
    <p:sldId id="454" r:id="rId81"/>
    <p:sldId id="457" r:id="rId82"/>
    <p:sldId id="458" r:id="rId83"/>
    <p:sldId id="459" r:id="rId84"/>
    <p:sldId id="460" r:id="rId85"/>
    <p:sldId id="461" r:id="rId86"/>
    <p:sldId id="455" r:id="rId87"/>
    <p:sldId id="456" r:id="rId88"/>
    <p:sldId id="398" r:id="rId89"/>
    <p:sldId id="462" r:id="rId90"/>
    <p:sldId id="463" r:id="rId91"/>
    <p:sldId id="464" r:id="rId92"/>
    <p:sldId id="465" r:id="rId93"/>
    <p:sldId id="466" r:id="rId94"/>
    <p:sldId id="467" r:id="rId95"/>
    <p:sldId id="379" r:id="rId96"/>
    <p:sldId id="380" r:id="rId97"/>
    <p:sldId id="468" r:id="rId98"/>
    <p:sldId id="469" r:id="rId99"/>
    <p:sldId id="470" r:id="rId100"/>
    <p:sldId id="471" r:id="rId101"/>
    <p:sldId id="472" r:id="rId102"/>
    <p:sldId id="473" r:id="rId103"/>
    <p:sldId id="474" r:id="rId104"/>
    <p:sldId id="475" r:id="rId105"/>
    <p:sldId id="382" r:id="rId106"/>
    <p:sldId id="476" r:id="rId107"/>
    <p:sldId id="477" r:id="rId108"/>
    <p:sldId id="478" r:id="rId109"/>
    <p:sldId id="479" r:id="rId110"/>
    <p:sldId id="480" r:id="rId111"/>
    <p:sldId id="481" r:id="rId112"/>
    <p:sldId id="482" r:id="rId113"/>
    <p:sldId id="483" r:id="rId114"/>
    <p:sldId id="484" r:id="rId115"/>
    <p:sldId id="485" r:id="rId116"/>
    <p:sldId id="486" r:id="rId117"/>
    <p:sldId id="487" r:id="rId118"/>
    <p:sldId id="488" r:id="rId119"/>
    <p:sldId id="489" r:id="rId120"/>
    <p:sldId id="490" r:id="rId121"/>
  </p:sldIdLst>
  <p:sldSz cx="12190413" cy="6859588"/>
  <p:notesSz cx="6858000" cy="9144000"/>
  <p:custDataLst>
    <p:tags r:id="rId124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19095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>
      <p:cViewPr varScale="1">
        <p:scale>
          <a:sx n="74" d="100"/>
          <a:sy n="74" d="100"/>
        </p:scale>
        <p:origin x="69" y="514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handoutMaster" Target="handoutMasters/handoutMaster1.xml"/><Relationship Id="rId128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tags" Target="tags/tag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67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408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8369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6117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2753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190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257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265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269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1529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21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0384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5127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5514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176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3503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3673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6034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1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5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14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1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67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95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4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5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1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37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67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51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83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09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66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9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1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96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19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8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91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20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22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01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30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02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73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35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41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05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029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90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31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529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59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57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219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745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850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0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533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94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356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928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27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84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074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6137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712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9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369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843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34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407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206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560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567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40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141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568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571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932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207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55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046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872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28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081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4388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554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8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846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615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338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212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637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144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24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26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4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7001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794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6279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4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5917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2060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5895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786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261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3891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8364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01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4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8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68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1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6" descr="00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" y="2"/>
            <a:ext cx="12190413" cy="66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3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6.docx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7.docx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1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8.docx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2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9.docx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3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0.docx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4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1.docx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5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2.docx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6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3.docx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7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4.docx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8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5.docx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6.docx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7.docx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1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8.docx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2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9.docx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3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0.docx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4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1.docx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5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2.docx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6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3.docx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7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4.docx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8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5.docx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emf"/><Relationship Id="rId5" Type="http://schemas.openxmlformats.org/officeDocument/2006/relationships/package" Target="../embeddings/Microsoft_Word_Document77.docx"/><Relationship Id="rId4" Type="http://schemas.openxmlformats.org/officeDocument/2006/relationships/image" Target="../media/image80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8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9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7.docx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1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3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4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2.docx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6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3.docx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7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5.docx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3262397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第九章</a:t>
            </a:r>
          </a:p>
        </p:txBody>
      </p:sp>
      <p:sp>
        <p:nvSpPr>
          <p:cNvPr id="42" name="矩形 41"/>
          <p:cNvSpPr/>
          <p:nvPr/>
        </p:nvSpPr>
        <p:spPr>
          <a:xfrm>
            <a:off x="2884466" y="2682045"/>
            <a:ext cx="6955716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综合评价方法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03849"/>
              </p:ext>
            </p:extLst>
          </p:nvPr>
        </p:nvGraphicFramePr>
        <p:xfrm>
          <a:off x="361950" y="1333500"/>
          <a:ext cx="1125855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991059" progId="Word.Document.12">
                  <p:embed/>
                </p:oleObj>
              </mc:Choice>
              <mc:Fallback>
                <p:oleObj name="Document" r:id="rId3" imgW="11537474" imgH="499105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5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26188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15448"/>
              </p:ext>
            </p:extLst>
          </p:nvPr>
        </p:nvGraphicFramePr>
        <p:xfrm>
          <a:off x="225710" y="1065887"/>
          <a:ext cx="112585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6159401" progId="Word.Document.12">
                  <p:embed/>
                </p:oleObj>
              </mc:Choice>
              <mc:Fallback>
                <p:oleObj name="Document" r:id="rId3" imgW="11537474" imgH="61594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710" y="1065887"/>
                        <a:ext cx="112585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231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99435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351004" progId="Word.Document.12">
                  <p:embed/>
                </p:oleObj>
              </mc:Choice>
              <mc:Fallback>
                <p:oleObj name="Document" r:id="rId3" imgW="11537474" imgH="435100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5668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8595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10247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77749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6035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35714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0057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13559"/>
              </p:ext>
            </p:extLst>
          </p:nvPr>
        </p:nvGraphicFramePr>
        <p:xfrm>
          <a:off x="361950" y="1333500"/>
          <a:ext cx="11258550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910917" progId="Word.Document.12">
                  <p:embed/>
                </p:oleObj>
              </mc:Choice>
              <mc:Fallback>
                <p:oleObj name="Document" r:id="rId3" imgW="11537474" imgH="491091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8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0619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310983"/>
              </p:ext>
            </p:extLst>
          </p:nvPr>
        </p:nvGraphicFramePr>
        <p:xfrm>
          <a:off x="361950" y="1333500"/>
          <a:ext cx="1125855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492240" progId="Word.Document.12">
                  <p:embed/>
                </p:oleObj>
              </mc:Choice>
              <mc:Fallback>
                <p:oleObj name="Document" r:id="rId3" imgW="11537474" imgH="44922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89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91849"/>
              </p:ext>
            </p:extLst>
          </p:nvPr>
        </p:nvGraphicFramePr>
        <p:xfrm>
          <a:off x="361950" y="1333500"/>
          <a:ext cx="112585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689899" progId="Word.Document.12">
                  <p:embed/>
                </p:oleObj>
              </mc:Choice>
              <mc:Fallback>
                <p:oleObj name="Document" r:id="rId3" imgW="11537474" imgH="468989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21875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07053"/>
              </p:ext>
            </p:extLst>
          </p:nvPr>
        </p:nvGraphicFramePr>
        <p:xfrm>
          <a:off x="361950" y="1333500"/>
          <a:ext cx="112585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933199" progId="Word.Document.12">
                  <p:embed/>
                </p:oleObj>
              </mc:Choice>
              <mc:Fallback>
                <p:oleObj name="Document" r:id="rId3" imgW="11537474" imgH="493319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4732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1410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4505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72123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06321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691246"/>
              </p:ext>
            </p:extLst>
          </p:nvPr>
        </p:nvGraphicFramePr>
        <p:xfrm>
          <a:off x="361950" y="1333500"/>
          <a:ext cx="1125855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054517" progId="Word.Document.12">
                  <p:embed/>
                </p:oleObj>
              </mc:Choice>
              <mc:Fallback>
                <p:oleObj name="Document" r:id="rId3" imgW="11537474" imgH="405451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89773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1926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1940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59315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37243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3778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9877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2548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74872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89637"/>
              </p:ext>
            </p:extLst>
          </p:nvPr>
        </p:nvGraphicFramePr>
        <p:xfrm>
          <a:off x="465138" y="1257317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342172" progId="Word.Document.12">
                  <p:embed/>
                </p:oleObj>
              </mc:Choice>
              <mc:Fallback>
                <p:oleObj name="Document" r:id="rId3" imgW="11537474" imgH="534217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8" y="1257317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24569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536259"/>
              </p:ext>
            </p:extLst>
          </p:nvPr>
        </p:nvGraphicFramePr>
        <p:xfrm>
          <a:off x="361950" y="1333500"/>
          <a:ext cx="1125855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388532" progId="Word.Document.12">
                  <p:embed/>
                </p:oleObj>
              </mc:Choice>
              <mc:Fallback>
                <p:oleObj name="Document" r:id="rId3" imgW="11537474" imgH="538853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3203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19311"/>
              </p:ext>
            </p:extLst>
          </p:nvPr>
        </p:nvGraphicFramePr>
        <p:xfrm>
          <a:off x="361950" y="1333500"/>
          <a:ext cx="11258550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898698" progId="Word.Document.12">
                  <p:embed/>
                </p:oleObj>
              </mc:Choice>
              <mc:Fallback>
                <p:oleObj name="Document" r:id="rId3" imgW="11537474" imgH="489869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8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3920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2949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7591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层次分析法案例</a:t>
            </a:r>
          </a:p>
          <a:p>
            <a:endParaRPr lang="zh-CN" altLang="en-US" sz="28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3166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86308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27010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34507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综合评价体系的构建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3378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25526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997770"/>
              </p:ext>
            </p:extLst>
          </p:nvPr>
        </p:nvGraphicFramePr>
        <p:xfrm>
          <a:off x="361950" y="1333500"/>
          <a:ext cx="112585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859526" progId="Word.Document.12">
                  <p:embed/>
                </p:oleObj>
              </mc:Choice>
              <mc:Fallback>
                <p:oleObj name="Document" r:id="rId3" imgW="11537474" imgH="485952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508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8021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4058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245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94375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9757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7552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52649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2478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5356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98078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综合评价方法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4541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1606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026433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150471" progId="Word.Document.12">
                  <p:embed/>
                </p:oleObj>
              </mc:Choice>
              <mc:Fallback>
                <p:oleObj name="Document" r:id="rId3" imgW="11537474" imgH="415047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7067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20219"/>
              </p:ext>
            </p:extLst>
          </p:nvPr>
        </p:nvGraphicFramePr>
        <p:xfrm>
          <a:off x="209499" y="1106375"/>
          <a:ext cx="112395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5558159" progId="Word.Document.12">
                  <p:embed/>
                </p:oleObj>
              </mc:Choice>
              <mc:Fallback>
                <p:oleObj name="Document" r:id="rId3" imgW="11514849" imgH="555815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499" y="1106375"/>
                        <a:ext cx="1123950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4987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32953"/>
              </p:ext>
            </p:extLst>
          </p:nvPr>
        </p:nvGraphicFramePr>
        <p:xfrm>
          <a:off x="361950" y="1333500"/>
          <a:ext cx="1125855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586191" progId="Word.Document.12">
                  <p:embed/>
                </p:oleObj>
              </mc:Choice>
              <mc:Fallback>
                <p:oleObj name="Document" r:id="rId3" imgW="11537474" imgH="558619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722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61058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18937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9.1.3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综合指标的预处理方法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11197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20286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941716"/>
              </p:ext>
            </p:extLst>
          </p:nvPr>
        </p:nvGraphicFramePr>
        <p:xfrm>
          <a:off x="361950" y="1333500"/>
          <a:ext cx="11258550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476064" imgH="5090248" progId="Word.Document.12">
                  <p:embed/>
                </p:oleObj>
              </mc:Choice>
              <mc:Fallback>
                <p:oleObj name="Document" r:id="rId3" imgW="11476064" imgH="509024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7674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964538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362864" progId="Word.Document.12">
                  <p:embed/>
                </p:oleObj>
              </mc:Choice>
              <mc:Fallback>
                <p:oleObj name="Document" r:id="rId3" imgW="11537474" imgH="436286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5475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905955"/>
              </p:ext>
            </p:extLst>
          </p:nvPr>
        </p:nvGraphicFramePr>
        <p:xfrm>
          <a:off x="361950" y="1333500"/>
          <a:ext cx="112585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229175" progId="Word.Document.12">
                  <p:embed/>
                </p:oleObj>
              </mc:Choice>
              <mc:Fallback>
                <p:oleObj name="Document" r:id="rId3" imgW="11537474" imgH="42291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34175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153190"/>
              </p:ext>
            </p:extLst>
          </p:nvPr>
        </p:nvGraphicFramePr>
        <p:xfrm>
          <a:off x="474663" y="1030796"/>
          <a:ext cx="112395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6332622" progId="Word.Document.12">
                  <p:embed/>
                </p:oleObj>
              </mc:Choice>
              <mc:Fallback>
                <p:oleObj name="Document" r:id="rId3" imgW="11514849" imgH="63326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663" y="1030796"/>
                        <a:ext cx="11239500" cy="61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5062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25374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8860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130821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201422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6" y="2130821"/>
            <a:ext cx="8123335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综合评价的基本理论和数据预处理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45208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52268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452086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常用的综合评价数学模型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标题层">
            <a:extLst>
              <a:ext uri="{FF2B5EF4-FFF2-40B4-BE49-F238E27FC236}">
                <a16:creationId xmlns:a16="http://schemas.microsoft.com/office/drawing/2014/main" id="{9DDDCAFC-D3EE-469B-A8DC-343F73D2FECE}"/>
              </a:ext>
            </a:extLst>
          </p:cNvPr>
          <p:cNvSpPr txBox="1"/>
          <p:nvPr/>
        </p:nvSpPr>
        <p:spPr bwMode="auto">
          <a:xfrm>
            <a:off x="2909401" y="474823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DC7053A-F011-4E87-A993-3BD8ED804BEE}"/>
              </a:ext>
            </a:extLst>
          </p:cNvPr>
          <p:cNvCxnSpPr/>
          <p:nvPr/>
        </p:nvCxnSpPr>
        <p:spPr>
          <a:xfrm>
            <a:off x="3788373" y="481883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30" name="标题层">
            <a:extLst>
              <a:ext uri="{FF2B5EF4-FFF2-40B4-BE49-F238E27FC236}">
                <a16:creationId xmlns:a16="http://schemas.microsoft.com/office/drawing/2014/main" id="{04A076F7-B3BA-4768-B95D-00DD8632D62D}"/>
              </a:ext>
            </a:extLst>
          </p:cNvPr>
          <p:cNvSpPr txBox="1"/>
          <p:nvPr/>
        </p:nvSpPr>
        <p:spPr bwMode="auto">
          <a:xfrm>
            <a:off x="3879639" y="4748230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层次分析法案例</a:t>
            </a:r>
          </a:p>
        </p:txBody>
      </p:sp>
    </p:spTree>
    <p:extLst>
      <p:ext uri="{BB962C8B-B14F-4D97-AF65-F5344CB8AC3E}">
        <p14:creationId xmlns:p14="http://schemas.microsoft.com/office/powerpoint/2010/main" val="26974459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"/>
                            </p:stCondLst>
                            <p:childTnLst>
                              <p:par>
                                <p:cTn id="4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  <p:bldP spid="28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4963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5186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73553"/>
              </p:ext>
            </p:extLst>
          </p:nvPr>
        </p:nvGraphicFramePr>
        <p:xfrm>
          <a:off x="361950" y="1333500"/>
          <a:ext cx="11258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4941465" progId="Word.Document.12">
                  <p:embed/>
                </p:oleObj>
              </mc:Choice>
              <mc:Fallback>
                <p:oleObj name="Document" r:id="rId3" imgW="11514849" imgH="494146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69811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0518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7296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789059"/>
              </p:ext>
            </p:extLst>
          </p:nvPr>
        </p:nvGraphicFramePr>
        <p:xfrm>
          <a:off x="465138" y="1106375"/>
          <a:ext cx="112585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541628" progId="Word.Document.12">
                  <p:embed/>
                </p:oleObj>
              </mc:Choice>
              <mc:Fallback>
                <p:oleObj name="Document" r:id="rId3" imgW="11537474" imgH="554162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8" y="1106375"/>
                        <a:ext cx="1125855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0630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7394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52963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328561"/>
              </p:ext>
            </p:extLst>
          </p:nvPr>
        </p:nvGraphicFramePr>
        <p:xfrm>
          <a:off x="361950" y="1333500"/>
          <a:ext cx="1125855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215312" progId="Word.Document.12">
                  <p:embed/>
                </p:oleObj>
              </mc:Choice>
              <mc:Fallback>
                <p:oleObj name="Document" r:id="rId3" imgW="11537474" imgH="521531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2466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30906"/>
              </p:ext>
            </p:extLst>
          </p:nvPr>
        </p:nvGraphicFramePr>
        <p:xfrm>
          <a:off x="361950" y="1333500"/>
          <a:ext cx="1125855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484334" progId="Word.Document.12">
                  <p:embed/>
                </p:oleObj>
              </mc:Choice>
              <mc:Fallback>
                <p:oleObj name="Document" r:id="rId3" imgW="11537474" imgH="448433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6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53668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44909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98170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382766"/>
              </p:ext>
            </p:extLst>
          </p:nvPr>
        </p:nvGraphicFramePr>
        <p:xfrm>
          <a:off x="294481" y="1106375"/>
          <a:ext cx="11601450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825848" imgH="6045837" progId="Word.Document.12">
                  <p:embed/>
                </p:oleObj>
              </mc:Choice>
              <mc:Fallback>
                <p:oleObj name="Document" r:id="rId3" imgW="11825848" imgH="604583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481" y="1106375"/>
                        <a:ext cx="11601450" cy="59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2401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22119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75774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7900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09028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53559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75559"/>
              </p:ext>
            </p:extLst>
          </p:nvPr>
        </p:nvGraphicFramePr>
        <p:xfrm>
          <a:off x="361950" y="1333500"/>
          <a:ext cx="1125855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030798" progId="Word.Document.12">
                  <p:embed/>
                </p:oleObj>
              </mc:Choice>
              <mc:Fallback>
                <p:oleObj name="Document" r:id="rId3" imgW="11537474" imgH="403079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2155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9.1.4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评价指标预处理示例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0301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80520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8411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82099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681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5649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381116"/>
              </p:ext>
            </p:extLst>
          </p:nvPr>
        </p:nvGraphicFramePr>
        <p:xfrm>
          <a:off x="361950" y="1333500"/>
          <a:ext cx="112585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227019" progId="Word.Document.12">
                  <p:embed/>
                </p:oleObj>
              </mc:Choice>
              <mc:Fallback>
                <p:oleObj name="Document" r:id="rId3" imgW="11537474" imgH="422701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134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0480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4661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0060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17562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354380"/>
              </p:ext>
            </p:extLst>
          </p:nvPr>
        </p:nvGraphicFramePr>
        <p:xfrm>
          <a:off x="219843" y="1106375"/>
          <a:ext cx="1125855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5208483" progId="Word.Document.12">
                  <p:embed/>
                </p:oleObj>
              </mc:Choice>
              <mc:Fallback>
                <p:oleObj name="Document" r:id="rId3" imgW="11514849" imgH="520848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843" y="1106375"/>
                        <a:ext cx="11258550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61942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00220"/>
              </p:ext>
            </p:extLst>
          </p:nvPr>
        </p:nvGraphicFramePr>
        <p:xfrm>
          <a:off x="179388" y="1341562"/>
          <a:ext cx="1183005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2058917" imgH="5773068" progId="Word.Document.12">
                  <p:embed/>
                </p:oleObj>
              </mc:Choice>
              <mc:Fallback>
                <p:oleObj name="Document" r:id="rId3" imgW="12058917" imgH="577306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1341562"/>
                        <a:ext cx="1183005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08781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9.1.1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综合评价的基本概念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84312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8032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7F759D4-7C22-49EB-A673-271187C71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5801"/>
              </p:ext>
            </p:extLst>
          </p:nvPr>
        </p:nvGraphicFramePr>
        <p:xfrm>
          <a:off x="367506" y="1116703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506" y="1116703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5304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130821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201422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6" y="2130821"/>
            <a:ext cx="8123335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综合评价的基本理论和数据预处理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45208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52268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452086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常用的综合评价数学模型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标题层">
            <a:extLst>
              <a:ext uri="{FF2B5EF4-FFF2-40B4-BE49-F238E27FC236}">
                <a16:creationId xmlns:a16="http://schemas.microsoft.com/office/drawing/2014/main" id="{9DDDCAFC-D3EE-469B-A8DC-343F73D2FECE}"/>
              </a:ext>
            </a:extLst>
          </p:cNvPr>
          <p:cNvSpPr txBox="1"/>
          <p:nvPr/>
        </p:nvSpPr>
        <p:spPr bwMode="auto">
          <a:xfrm>
            <a:off x="2909401" y="474823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DC7053A-F011-4E87-A993-3BD8ED804BEE}"/>
              </a:ext>
            </a:extLst>
          </p:cNvPr>
          <p:cNvCxnSpPr/>
          <p:nvPr/>
        </p:nvCxnSpPr>
        <p:spPr>
          <a:xfrm>
            <a:off x="3788373" y="481883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30" name="标题层">
            <a:extLst>
              <a:ext uri="{FF2B5EF4-FFF2-40B4-BE49-F238E27FC236}">
                <a16:creationId xmlns:a16="http://schemas.microsoft.com/office/drawing/2014/main" id="{04A076F7-B3BA-4768-B95D-00DD8632D62D}"/>
              </a:ext>
            </a:extLst>
          </p:cNvPr>
          <p:cNvSpPr txBox="1"/>
          <p:nvPr/>
        </p:nvSpPr>
        <p:spPr bwMode="auto">
          <a:xfrm>
            <a:off x="3879639" y="4748230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层次分析法案例</a:t>
            </a:r>
          </a:p>
        </p:txBody>
      </p:sp>
    </p:spTree>
    <p:extLst>
      <p:ext uri="{BB962C8B-B14F-4D97-AF65-F5344CB8AC3E}">
        <p14:creationId xmlns:p14="http://schemas.microsoft.com/office/powerpoint/2010/main" val="3054873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  <a:p>
            <a:pPr defTabSz="1219140">
              <a:defRPr/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792551"/>
              </p:ext>
            </p:extLst>
          </p:nvPr>
        </p:nvGraphicFramePr>
        <p:xfrm>
          <a:off x="215900" y="1268413"/>
          <a:ext cx="11449050" cy="392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3378" imgH="3971085" progId="Word.Document.12">
                  <p:embed/>
                </p:oleObj>
              </mc:Choice>
              <mc:Fallback>
                <p:oleObj name="Document" r:id="rId3" imgW="11533378" imgH="397108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00" y="1268413"/>
                        <a:ext cx="11449050" cy="392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7514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线性加权综合评价模型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755953"/>
              </p:ext>
            </p:extLst>
          </p:nvPr>
        </p:nvGraphicFramePr>
        <p:xfrm>
          <a:off x="323850" y="1752600"/>
          <a:ext cx="1123950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4638148" progId="Word.Document.12">
                  <p:embed/>
                </p:oleObj>
              </mc:Choice>
              <mc:Fallback>
                <p:oleObj name="Document" r:id="rId3" imgW="11514849" imgH="4638148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51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1846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100933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746681" progId="Word.Document.12">
                  <p:embed/>
                </p:oleObj>
              </mc:Choice>
              <mc:Fallback>
                <p:oleObj name="Document" r:id="rId3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39616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9.2.2  TOPSIS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183472"/>
              </p:ext>
            </p:extLst>
          </p:nvPr>
        </p:nvGraphicFramePr>
        <p:xfrm>
          <a:off x="323850" y="1752600"/>
          <a:ext cx="112395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4351004" progId="Word.Document.12">
                  <p:embed/>
                </p:oleObj>
              </mc:Choice>
              <mc:Fallback>
                <p:oleObj name="Document" r:id="rId3" imgW="11514849" imgH="4351004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48821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72577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892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052912"/>
              </p:ext>
            </p:extLst>
          </p:nvPr>
        </p:nvGraphicFramePr>
        <p:xfrm>
          <a:off x="361950" y="1333500"/>
          <a:ext cx="11537474" cy="395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537474" cy="395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6180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51303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351004" progId="Word.Document.12">
                  <p:embed/>
                </p:oleObj>
              </mc:Choice>
              <mc:Fallback>
                <p:oleObj name="Document" r:id="rId3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817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184856"/>
              </p:ext>
            </p:extLst>
          </p:nvPr>
        </p:nvGraphicFramePr>
        <p:xfrm>
          <a:off x="367506" y="1470025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506" y="1470025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7163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821209"/>
              </p:ext>
            </p:extLst>
          </p:nvPr>
        </p:nvGraphicFramePr>
        <p:xfrm>
          <a:off x="361950" y="1333500"/>
          <a:ext cx="1125855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266191" progId="Word.Document.12">
                  <p:embed/>
                </p:oleObj>
              </mc:Choice>
              <mc:Fallback>
                <p:oleObj name="Document" r:id="rId3" imgW="11537474" imgH="426619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18074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4349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9.2.3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灰色关联度分析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319958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63684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10087"/>
              </p:ext>
            </p:extLst>
          </p:nvPr>
        </p:nvGraphicFramePr>
        <p:xfrm>
          <a:off x="465138" y="1177925"/>
          <a:ext cx="1125855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5043169" progId="Word.Document.12">
                  <p:embed/>
                </p:oleObj>
              </mc:Choice>
              <mc:Fallback>
                <p:oleObj name="Document" r:id="rId3" imgW="11514849" imgH="504316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8" y="1177925"/>
                        <a:ext cx="11258550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9257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1650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3755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901200"/>
              </p:ext>
            </p:extLst>
          </p:nvPr>
        </p:nvGraphicFramePr>
        <p:xfrm>
          <a:off x="361950" y="1333500"/>
          <a:ext cx="11537474" cy="395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537474" cy="395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9358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8516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8454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9.2.4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熵值法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313622"/>
              </p:ext>
            </p:extLst>
          </p:nvPr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3524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60499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3562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99506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76508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98417"/>
              </p:ext>
            </p:extLst>
          </p:nvPr>
        </p:nvGraphicFramePr>
        <p:xfrm>
          <a:off x="361950" y="1333500"/>
          <a:ext cx="11537474" cy="447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475350" progId="Word.Document.12">
                  <p:embed/>
                </p:oleObj>
              </mc:Choice>
              <mc:Fallback>
                <p:oleObj name="Document" r:id="rId3" imgW="11537474" imgH="447535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537474" cy="447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261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3091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3436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4090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7221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9.2.5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秩和比（</a:t>
            </a: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RSR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）法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91616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7582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57221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8358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888942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746681" progId="Word.Document.12">
                  <p:embed/>
                </p:oleObj>
              </mc:Choice>
              <mc:Fallback>
                <p:oleObj name="Document" r:id="rId3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4519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239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1232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302525"/>
              </p:ext>
            </p:extLst>
          </p:nvPr>
        </p:nvGraphicFramePr>
        <p:xfrm>
          <a:off x="361950" y="1333500"/>
          <a:ext cx="1125855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836166" progId="Word.Document.12">
                  <p:embed/>
                </p:oleObj>
              </mc:Choice>
              <mc:Fallback>
                <p:oleObj name="Document" r:id="rId3" imgW="11537474" imgH="483616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0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2478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7148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5861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9.2.6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综合评价示例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313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354041"/>
              </p:ext>
            </p:extLst>
          </p:nvPr>
        </p:nvGraphicFramePr>
        <p:xfrm>
          <a:off x="323850" y="1752600"/>
          <a:ext cx="1123950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77969" progId="Word.Document.12">
                  <p:embed/>
                </p:oleObj>
              </mc:Choice>
              <mc:Fallback>
                <p:oleObj name="Document" r:id="rId3" imgW="11514849" imgH="3977969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6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73046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5571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23760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823048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89785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68675"/>
              </p:ext>
            </p:extLst>
          </p:nvPr>
        </p:nvGraphicFramePr>
        <p:xfrm>
          <a:off x="361950" y="1333500"/>
          <a:ext cx="1125855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331957" progId="Word.Document.12">
                  <p:embed/>
                </p:oleObj>
              </mc:Choice>
              <mc:Fallback>
                <p:oleObj name="Document" r:id="rId3" imgW="11537474" imgH="433195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1640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27467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BEAB8D-5FF3-472B-ABE7-156D844DC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00441"/>
              </p:ext>
            </p:extLst>
          </p:nvPr>
        </p:nvGraphicFramePr>
        <p:xfrm>
          <a:off x="381000" y="36957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514849" imgH="3952453" progId="Word.Document.12">
                  <p:embed/>
                </p:oleObj>
              </mc:Choice>
              <mc:Fallback>
                <p:oleObj name="Document" r:id="rId5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6957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03187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36039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0038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05681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6139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42126"/>
              </p:ext>
            </p:extLst>
          </p:nvPr>
        </p:nvGraphicFramePr>
        <p:xfrm>
          <a:off x="465138" y="909514"/>
          <a:ext cx="1125855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777381" progId="Word.Document.12">
                  <p:embed/>
                </p:oleObj>
              </mc:Choice>
              <mc:Fallback>
                <p:oleObj name="Document" r:id="rId3" imgW="11537474" imgH="57773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8" y="909514"/>
                        <a:ext cx="1125855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99165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27185"/>
              </p:ext>
            </p:extLst>
          </p:nvPr>
        </p:nvGraphicFramePr>
        <p:xfrm>
          <a:off x="361950" y="1333500"/>
          <a:ext cx="1125855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387095" progId="Word.Document.12">
                  <p:embed/>
                </p:oleObj>
              </mc:Choice>
              <mc:Fallback>
                <p:oleObj name="Document" r:id="rId3" imgW="11537474" imgH="538709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80503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2906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36595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6595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1761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44174"/>
              </p:ext>
            </p:extLst>
          </p:nvPr>
        </p:nvGraphicFramePr>
        <p:xfrm>
          <a:off x="361950" y="1333500"/>
          <a:ext cx="1125855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408505" progId="Word.Document.12">
                  <p:embed/>
                </p:oleObj>
              </mc:Choice>
              <mc:Fallback>
                <p:oleObj name="Document" r:id="rId3" imgW="11537474" imgH="440850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33198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5722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01266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443646"/>
              </p:ext>
            </p:extLst>
          </p:nvPr>
        </p:nvGraphicFramePr>
        <p:xfrm>
          <a:off x="368299" y="1470025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299" y="1470025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80406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综合评价的基本理论和数据预处理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71686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0361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407715"/>
              </p:ext>
            </p:extLst>
          </p:nvPr>
        </p:nvGraphicFramePr>
        <p:xfrm>
          <a:off x="361950" y="1333500"/>
          <a:ext cx="112585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286316" progId="Word.Document.12">
                  <p:embed/>
                </p:oleObj>
              </mc:Choice>
              <mc:Fallback>
                <p:oleObj name="Document" r:id="rId3" imgW="11537474" imgH="42863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9884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554017"/>
              </p:ext>
            </p:extLst>
          </p:nvPr>
        </p:nvGraphicFramePr>
        <p:xfrm>
          <a:off x="361950" y="1333500"/>
          <a:ext cx="1125855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77969" progId="Word.Document.12">
                  <p:embed/>
                </p:oleObj>
              </mc:Choice>
              <mc:Fallback>
                <p:oleObj name="Document" r:id="rId3" imgW="11537474" imgH="397796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6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6339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613737"/>
              </p:ext>
            </p:extLst>
          </p:nvPr>
        </p:nvGraphicFramePr>
        <p:xfrm>
          <a:off x="-334962" y="1435154"/>
          <a:ext cx="1285875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2567073" imgH="5250171" progId="Word.Document.12">
                  <p:embed/>
                </p:oleObj>
              </mc:Choice>
              <mc:Fallback>
                <p:oleObj name="Document" r:id="rId3" imgW="12567073" imgH="525017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34962" y="1435154"/>
                        <a:ext cx="12858750" cy="539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5664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624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9.2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常用的综合评价数学模型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874791"/>
              </p:ext>
            </p:extLst>
          </p:nvPr>
        </p:nvGraphicFramePr>
        <p:xfrm>
          <a:off x="361950" y="1333500"/>
          <a:ext cx="112585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863479" progId="Word.Document.12">
                  <p:embed/>
                </p:oleObj>
              </mc:Choice>
              <mc:Fallback>
                <p:oleObj name="Document" r:id="rId3" imgW="11537474" imgH="486347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7459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130821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201422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6" y="2130821"/>
            <a:ext cx="8123335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综合评价的基本理论和数据预处理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45208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52268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452086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常用的综合评价数学模型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标题层">
            <a:extLst>
              <a:ext uri="{FF2B5EF4-FFF2-40B4-BE49-F238E27FC236}">
                <a16:creationId xmlns:a16="http://schemas.microsoft.com/office/drawing/2014/main" id="{9DDDCAFC-D3EE-469B-A8DC-343F73D2FECE}"/>
              </a:ext>
            </a:extLst>
          </p:cNvPr>
          <p:cNvSpPr txBox="1"/>
          <p:nvPr/>
        </p:nvSpPr>
        <p:spPr bwMode="auto">
          <a:xfrm>
            <a:off x="2909401" y="474823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DC7053A-F011-4E87-A993-3BD8ED804BEE}"/>
              </a:ext>
            </a:extLst>
          </p:cNvPr>
          <p:cNvCxnSpPr/>
          <p:nvPr/>
        </p:nvCxnSpPr>
        <p:spPr>
          <a:xfrm>
            <a:off x="3788373" y="481883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30" name="标题层">
            <a:extLst>
              <a:ext uri="{FF2B5EF4-FFF2-40B4-BE49-F238E27FC236}">
                <a16:creationId xmlns:a16="http://schemas.microsoft.com/office/drawing/2014/main" id="{04A076F7-B3BA-4768-B95D-00DD8632D62D}"/>
              </a:ext>
            </a:extLst>
          </p:cNvPr>
          <p:cNvSpPr txBox="1"/>
          <p:nvPr/>
        </p:nvSpPr>
        <p:spPr bwMode="auto">
          <a:xfrm>
            <a:off x="3879639" y="4748230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层次分析法案例</a:t>
            </a:r>
          </a:p>
        </p:txBody>
      </p:sp>
    </p:spTree>
    <p:extLst>
      <p:ext uri="{BB962C8B-B14F-4D97-AF65-F5344CB8AC3E}">
        <p14:creationId xmlns:p14="http://schemas.microsoft.com/office/powerpoint/2010/main" val="2067318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811925"/>
              </p:ext>
            </p:extLst>
          </p:nvPr>
        </p:nvGraphicFramePr>
        <p:xfrm>
          <a:off x="361950" y="1333500"/>
          <a:ext cx="112585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859526" progId="Word.Document.12">
                  <p:embed/>
                </p:oleObj>
              </mc:Choice>
              <mc:Fallback>
                <p:oleObj name="Document" r:id="rId3" imgW="11537474" imgH="485952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4498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631296"/>
              </p:ext>
            </p:extLst>
          </p:nvPr>
        </p:nvGraphicFramePr>
        <p:xfrm>
          <a:off x="361950" y="1333500"/>
          <a:ext cx="1125855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568222" progId="Word.Document.12">
                  <p:embed/>
                </p:oleObj>
              </mc:Choice>
              <mc:Fallback>
                <p:oleObj name="Document" r:id="rId3" imgW="11537474" imgH="556822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8070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476529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231687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773191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181377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65291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1219140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9.3</a:t>
            </a:r>
            <a:r>
              <a:rPr lang="zh-CN" altLang="en-US" dirty="0"/>
              <a:t>层次分析法案例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0672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82540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我的主题色">
      <a:dk1>
        <a:sysClr val="windowText" lastClr="000000"/>
      </a:dk1>
      <a:lt1>
        <a:sysClr val="window" lastClr="FFFFFF"/>
      </a:lt1>
      <a:dk2>
        <a:srgbClr val="E6325C"/>
      </a:dk2>
      <a:lt2>
        <a:srgbClr val="E6325C"/>
      </a:lt2>
      <a:accent1>
        <a:srgbClr val="A3CD39"/>
      </a:accent1>
      <a:accent2>
        <a:srgbClr val="A3CD39"/>
      </a:accent2>
      <a:accent3>
        <a:srgbClr val="4EC0A5"/>
      </a:accent3>
      <a:accent4>
        <a:srgbClr val="4EC0A5"/>
      </a:accent4>
      <a:accent5>
        <a:srgbClr val="E4BE33"/>
      </a:accent5>
      <a:accent6>
        <a:srgbClr val="E4BE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1290</Words>
  <Application>Microsoft Office PowerPoint</Application>
  <PresentationFormat>自定义</PresentationFormat>
  <Paragraphs>380</Paragraphs>
  <Slides>119</Slides>
  <Notes>116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119</vt:i4>
      </vt:variant>
    </vt:vector>
  </HeadingPairs>
  <TitlesOfParts>
    <vt:vector size="131" baseType="lpstr">
      <vt:lpstr>隶书</vt:lpstr>
      <vt:lpstr>微软雅黑</vt:lpstr>
      <vt:lpstr>Arial</vt:lpstr>
      <vt:lpstr>Calibri</vt:lpstr>
      <vt:lpstr>Eras Bold ITC</vt:lpstr>
      <vt:lpstr>Impact</vt:lpstr>
      <vt:lpstr>Tahoma</vt:lpstr>
      <vt:lpstr>Times New Roman</vt:lpstr>
      <vt:lpstr>Office 主题</vt:lpstr>
      <vt:lpstr>Office 主题​​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向 清平</cp:lastModifiedBy>
  <cp:revision>28</cp:revision>
  <dcterms:created xsi:type="dcterms:W3CDTF">2015-04-23T03:04:04Z</dcterms:created>
  <dcterms:modified xsi:type="dcterms:W3CDTF">2022-08-05T18:35:10Z</dcterms:modified>
</cp:coreProperties>
</file>