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59" r:id="rId5"/>
    <p:sldId id="258" r:id="rId6"/>
    <p:sldId id="257" r:id="rId7"/>
    <p:sldId id="260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Campagna" initials="D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36F07-1299-4B38-9A1B-A54B12C39B4E}" type="datetimeFigureOut">
              <a:rPr lang="it-IT" smtClean="0"/>
              <a:t>20/07/2016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5F65A-740E-4BBC-ACB4-6AD56F797D3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26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63D2-835C-4C43-8250-AB9B190177B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64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769-3DC5-4625-B962-36B36387D698}" type="datetimeFigureOut">
              <a:rPr lang="it-IT" smtClean="0"/>
              <a:t>20/07/2016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ACFC-A5E6-4F65-B49B-A05D50437E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97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769-3DC5-4625-B962-36B36387D698}" type="datetimeFigureOut">
              <a:rPr lang="it-IT" smtClean="0"/>
              <a:t>20/07/2016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ACFC-A5E6-4F65-B49B-A05D50437E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811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769-3DC5-4625-B962-36B36387D698}" type="datetimeFigureOut">
              <a:rPr lang="it-IT" smtClean="0"/>
              <a:t>20/07/2016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ACFC-A5E6-4F65-B49B-A05D50437E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54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769-3DC5-4625-B962-36B36387D698}" type="datetimeFigureOut">
              <a:rPr lang="it-IT" smtClean="0"/>
              <a:t>20/07/2016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ACFC-A5E6-4F65-B49B-A05D50437E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40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769-3DC5-4625-B962-36B36387D698}" type="datetimeFigureOut">
              <a:rPr lang="it-IT" smtClean="0"/>
              <a:t>20/07/2016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ACFC-A5E6-4F65-B49B-A05D50437E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82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769-3DC5-4625-B962-36B36387D698}" type="datetimeFigureOut">
              <a:rPr lang="it-IT" smtClean="0"/>
              <a:t>20/07/2016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ACFC-A5E6-4F65-B49B-A05D50437E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08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769-3DC5-4625-B962-36B36387D698}" type="datetimeFigureOut">
              <a:rPr lang="it-IT" smtClean="0"/>
              <a:t>20/07/2016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ACFC-A5E6-4F65-B49B-A05D50437E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947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769-3DC5-4625-B962-36B36387D698}" type="datetimeFigureOut">
              <a:rPr lang="it-IT" smtClean="0"/>
              <a:t>20/07/2016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ACFC-A5E6-4F65-B49B-A05D50437E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8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769-3DC5-4625-B962-36B36387D698}" type="datetimeFigureOut">
              <a:rPr lang="it-IT" smtClean="0"/>
              <a:t>20/07/2016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ACFC-A5E6-4F65-B49B-A05D50437E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39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769-3DC5-4625-B962-36B36387D698}" type="datetimeFigureOut">
              <a:rPr lang="it-IT" smtClean="0"/>
              <a:t>20/07/2016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ACFC-A5E6-4F65-B49B-A05D50437E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978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D769-3DC5-4625-B962-36B36387D698}" type="datetimeFigureOut">
              <a:rPr lang="it-IT" smtClean="0"/>
              <a:t>20/07/2016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ACFC-A5E6-4F65-B49B-A05D50437E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35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D769-3DC5-4625-B962-36B36387D698}" type="datetimeFigureOut">
              <a:rPr lang="it-IT" smtClean="0"/>
              <a:t>20/07/2016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ACFC-A5E6-4F65-B49B-A05D50437E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1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nnis.campagna@mail.polimi.it" TargetMode="External"/><Relationship Id="rId2" Type="http://schemas.openxmlformats.org/officeDocument/2006/relationships/hyperlink" Target="mailto:nicolo.antonucci@mail.polimi.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abriele1.giudici@mail.polimi.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 di </a:t>
            </a:r>
            <a:r>
              <a:rPr lang="it-IT" dirty="0" err="1"/>
              <a:t>Hypermedia</a:t>
            </a:r>
            <a:r>
              <a:rPr lang="it-IT" dirty="0"/>
              <a:t> and Web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it-IT" sz="2000" dirty="0"/>
          </a:p>
          <a:p>
            <a:pPr marL="0" indent="0" algn="r">
              <a:buNone/>
            </a:pPr>
            <a:endParaRPr lang="it-IT" sz="2000" dirty="0"/>
          </a:p>
          <a:p>
            <a:pPr marL="0" indent="0" algn="r">
              <a:buNone/>
            </a:pPr>
            <a:endParaRPr lang="it-IT" sz="2000" dirty="0"/>
          </a:p>
          <a:p>
            <a:pPr marL="0" indent="0" algn="r">
              <a:buNone/>
            </a:pPr>
            <a:endParaRPr lang="it-IT" sz="2000" dirty="0"/>
          </a:p>
          <a:p>
            <a:pPr marL="0" indent="0" algn="r">
              <a:buNone/>
            </a:pPr>
            <a:endParaRPr lang="it-IT" sz="2000" dirty="0"/>
          </a:p>
          <a:p>
            <a:pPr marL="0" indent="0" algn="r">
              <a:buNone/>
            </a:pPr>
            <a:endParaRPr lang="it-IT" sz="2000" dirty="0"/>
          </a:p>
          <a:p>
            <a:pPr marL="0" indent="0" algn="r">
              <a:buNone/>
            </a:pPr>
            <a:endParaRPr lang="it-IT" sz="2000" dirty="0"/>
          </a:p>
          <a:p>
            <a:pPr marL="0" indent="0" algn="r">
              <a:buNone/>
            </a:pPr>
            <a:endParaRPr lang="it-IT" sz="2000" dirty="0"/>
          </a:p>
          <a:p>
            <a:pPr marL="0" indent="0" algn="r">
              <a:buNone/>
            </a:pP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85092" y="2766646"/>
            <a:ext cx="82019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 cura di: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Antonucci Nicolò : </a:t>
            </a:r>
            <a:r>
              <a:rPr lang="it-IT" sz="2400" dirty="0">
                <a:hlinkClick r:id="rId2"/>
              </a:rPr>
              <a:t>nicolo.antonucci@mail.polimi.it</a:t>
            </a:r>
            <a:r>
              <a:rPr lang="it-IT" sz="2400" dirty="0"/>
              <a:t> – 791935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Campagna Dennis: </a:t>
            </a:r>
            <a:r>
              <a:rPr lang="it-IT" sz="2400" dirty="0">
                <a:hlinkClick r:id="rId3"/>
              </a:rPr>
              <a:t>dennis.campagna@mail.polimi.it</a:t>
            </a:r>
            <a:r>
              <a:rPr lang="it-IT" sz="2400" dirty="0"/>
              <a:t> – 814149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Giudici Gabriele: </a:t>
            </a:r>
            <a:r>
              <a:rPr lang="it-IT" sz="2400" dirty="0">
                <a:hlinkClick r:id="rId4"/>
              </a:rPr>
              <a:t>gabriele1.giudici@mail.polimi.it</a:t>
            </a:r>
            <a:r>
              <a:rPr lang="it-IT" sz="2400" dirty="0"/>
              <a:t> - 792108</a:t>
            </a:r>
          </a:p>
        </p:txBody>
      </p:sp>
    </p:spTree>
    <p:extLst>
      <p:ext uri="{BB962C8B-B14F-4D97-AF65-F5344CB8AC3E}">
        <p14:creationId xmlns:p14="http://schemas.microsoft.com/office/powerpoint/2010/main" val="55579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Introduzione ………………………………………………………………………………… 3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 – IDM ……………………………………………………………………………………….. 4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L – IDM ………………………………………………………………………………………… 5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P – IDM ……………………………………………………………………………………….. 6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Note ……………………………………………………………………………………………. 7</a:t>
            </a:r>
          </a:p>
        </p:txBody>
      </p:sp>
    </p:spTree>
    <p:extLst>
      <p:ext uri="{BB962C8B-B14F-4D97-AF65-F5344CB8AC3E}">
        <p14:creationId xmlns:p14="http://schemas.microsoft.com/office/powerpoint/2010/main" val="423981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Nell’implementazione di una Web </a:t>
            </a:r>
            <a:r>
              <a:rPr lang="it-IT" dirty="0" err="1"/>
              <a:t>App</a:t>
            </a:r>
            <a:r>
              <a:rPr lang="it-IT" dirty="0"/>
              <a:t> il primo </a:t>
            </a:r>
            <a:r>
              <a:rPr lang="it-IT" dirty="0" err="1"/>
              <a:t>step</a:t>
            </a:r>
            <a:r>
              <a:rPr lang="it-IT" dirty="0"/>
              <a:t> è la stesura di un documento che ne descriva la struttura e ne mostri il modello, a tale scopo abbiamo usato gli schemi C, L, P – IDM che mostrano rispettivamente:</a:t>
            </a:r>
          </a:p>
          <a:p>
            <a:pPr>
              <a:buFontTx/>
              <a:buChar char="-"/>
            </a:pPr>
            <a:r>
              <a:rPr lang="it-IT" dirty="0"/>
              <a:t>Il modello concettuale e le decisioni ad esso correlate</a:t>
            </a:r>
          </a:p>
          <a:p>
            <a:pPr>
              <a:buFontTx/>
              <a:buChar char="-"/>
            </a:pPr>
            <a:r>
              <a:rPr lang="it-IT" dirty="0"/>
              <a:t>Lo schema logico in dettaglio</a:t>
            </a:r>
          </a:p>
          <a:p>
            <a:pPr>
              <a:buFontTx/>
              <a:buChar char="-"/>
            </a:pPr>
            <a:r>
              <a:rPr lang="it-IT" dirty="0"/>
              <a:t>Il design e i modelli di navigazione</a:t>
            </a:r>
          </a:p>
          <a:p>
            <a:pPr marL="0" indent="0">
              <a:buNone/>
            </a:pPr>
            <a:r>
              <a:rPr lang="it-IT" dirty="0"/>
              <a:t>Il secondo </a:t>
            </a:r>
            <a:r>
              <a:rPr lang="it-IT" dirty="0" err="1"/>
              <a:t>step</a:t>
            </a:r>
            <a:r>
              <a:rPr lang="it-IT" dirty="0"/>
              <a:t> consiste invece nella realizzazione di un </a:t>
            </a:r>
            <a:r>
              <a:rPr lang="it-IT" dirty="0" err="1"/>
              <a:t>mockup</a:t>
            </a:r>
            <a:r>
              <a:rPr lang="it-IT" dirty="0"/>
              <a:t>, che mostra parti dell’applicazione e del suo funzionamento, anche dinamicamente.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 software usati sono stati:</a:t>
            </a:r>
          </a:p>
          <a:p>
            <a:pPr>
              <a:buFontTx/>
              <a:buChar char="-"/>
            </a:pPr>
            <a:r>
              <a:rPr lang="it-IT" dirty="0"/>
              <a:t>Microsoft </a:t>
            </a:r>
            <a:r>
              <a:rPr lang="it-IT" dirty="0" err="1"/>
              <a:t>Power</a:t>
            </a:r>
            <a:r>
              <a:rPr lang="it-IT" dirty="0"/>
              <a:t> Point per gli schemi IDM</a:t>
            </a:r>
          </a:p>
          <a:p>
            <a:pPr>
              <a:buFontTx/>
              <a:buChar char="-"/>
            </a:pPr>
            <a:r>
              <a:rPr lang="it-IT" dirty="0"/>
              <a:t>Sketch per il </a:t>
            </a:r>
            <a:r>
              <a:rPr lang="it-IT" dirty="0" err="1"/>
              <a:t>mockup</a:t>
            </a:r>
            <a:endParaRPr lang="it-IT" dirty="0"/>
          </a:p>
          <a:p>
            <a:pPr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800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1727326" y="439026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C-IDM SCHEMA</a:t>
            </a: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2020772" y="1177691"/>
            <a:ext cx="958548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8" name="TextBox 18"/>
          <p:cNvSpPr txBox="1"/>
          <p:nvPr/>
        </p:nvSpPr>
        <p:spPr>
          <a:xfrm>
            <a:off x="2020773" y="839137"/>
            <a:ext cx="916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/>
              <a:t>CHI SIAMO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3830609" y="1177691"/>
            <a:ext cx="958548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0" name="TextBox 18"/>
          <p:cNvSpPr txBox="1"/>
          <p:nvPr/>
        </p:nvSpPr>
        <p:spPr>
          <a:xfrm>
            <a:off x="3863133" y="839137"/>
            <a:ext cx="91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/>
              <a:t>IL GRUPPO</a:t>
            </a:r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3663975" y="2772215"/>
            <a:ext cx="100592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7070851" y="2772215"/>
            <a:ext cx="100592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auto">
          <a:xfrm>
            <a:off x="3699548" y="5262632"/>
            <a:ext cx="100592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cxnSp>
        <p:nvCxnSpPr>
          <p:cNvPr id="24" name="AutoShape 30"/>
          <p:cNvCxnSpPr>
            <a:cxnSpLocks noChangeShapeType="1"/>
          </p:cNvCxnSpPr>
          <p:nvPr/>
        </p:nvCxnSpPr>
        <p:spPr bwMode="auto">
          <a:xfrm>
            <a:off x="4705468" y="2988007"/>
            <a:ext cx="236538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30"/>
          <p:cNvCxnSpPr>
            <a:cxnSpLocks noChangeShapeType="1"/>
          </p:cNvCxnSpPr>
          <p:nvPr/>
        </p:nvCxnSpPr>
        <p:spPr bwMode="auto">
          <a:xfrm>
            <a:off x="4362757" y="3484624"/>
            <a:ext cx="15321" cy="1787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0"/>
          <p:cNvCxnSpPr>
            <a:cxnSpLocks noChangeShapeType="1"/>
          </p:cNvCxnSpPr>
          <p:nvPr/>
        </p:nvCxnSpPr>
        <p:spPr bwMode="auto">
          <a:xfrm flipH="1">
            <a:off x="4705468" y="3308708"/>
            <a:ext cx="235212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 flipV="1">
            <a:off x="3976528" y="3506597"/>
            <a:ext cx="0" cy="17780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8" name="Rettangolo 37"/>
          <p:cNvSpPr/>
          <p:nvPr/>
        </p:nvSpPr>
        <p:spPr>
          <a:xfrm>
            <a:off x="3572559" y="2495216"/>
            <a:ext cx="12749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b="1" i="1" dirty="0"/>
              <a:t>Prodotti[10-100]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3344131" y="6078726"/>
            <a:ext cx="17902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b="1" i="1" dirty="0"/>
              <a:t>Servizi Assistenza[10-50]</a:t>
            </a:r>
          </a:p>
        </p:txBody>
      </p:sp>
      <p:sp>
        <p:nvSpPr>
          <p:cNvPr id="40" name="Rettangolo 39"/>
          <p:cNvSpPr/>
          <p:nvPr/>
        </p:nvSpPr>
        <p:spPr>
          <a:xfrm>
            <a:off x="6665387" y="2495216"/>
            <a:ext cx="8899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b="1" i="1" dirty="0"/>
              <a:t>SLS [10-50]</a:t>
            </a:r>
          </a:p>
        </p:txBody>
      </p:sp>
      <p:sp>
        <p:nvSpPr>
          <p:cNvPr id="41" name="AutoShape 38"/>
          <p:cNvSpPr>
            <a:spLocks noChangeArrowheads="1"/>
          </p:cNvSpPr>
          <p:nvPr/>
        </p:nvSpPr>
        <p:spPr bwMode="auto">
          <a:xfrm rot="10800000">
            <a:off x="4789158" y="5512668"/>
            <a:ext cx="363527" cy="280577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3" name="AutoShape 38"/>
          <p:cNvSpPr>
            <a:spLocks noChangeArrowheads="1"/>
          </p:cNvSpPr>
          <p:nvPr/>
        </p:nvSpPr>
        <p:spPr bwMode="auto">
          <a:xfrm rot="10800000">
            <a:off x="8300472" y="2788890"/>
            <a:ext cx="363527" cy="294846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8" name="AutoShape 18"/>
          <p:cNvSpPr>
            <a:spLocks noChangeArrowheads="1"/>
          </p:cNvSpPr>
          <p:nvPr/>
        </p:nvSpPr>
        <p:spPr bwMode="auto">
          <a:xfrm flipV="1">
            <a:off x="2083468" y="3311882"/>
            <a:ext cx="268844" cy="36235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0" name="CasellaDiTesto 49"/>
          <p:cNvSpPr txBox="1"/>
          <p:nvPr/>
        </p:nvSpPr>
        <p:spPr>
          <a:xfrm>
            <a:off x="2352313" y="3369207"/>
            <a:ext cx="549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Outlet</a:t>
            </a:r>
          </a:p>
        </p:txBody>
      </p:sp>
      <p:sp>
        <p:nvSpPr>
          <p:cNvPr id="55" name="AutoShape 17"/>
          <p:cNvSpPr>
            <a:spLocks noChangeArrowheads="1"/>
          </p:cNvSpPr>
          <p:nvPr/>
        </p:nvSpPr>
        <p:spPr bwMode="auto">
          <a:xfrm flipV="1">
            <a:off x="2097424" y="2946862"/>
            <a:ext cx="254889" cy="294846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56" name="AutoShape 17"/>
          <p:cNvSpPr>
            <a:spLocks noChangeArrowheads="1"/>
          </p:cNvSpPr>
          <p:nvPr/>
        </p:nvSpPr>
        <p:spPr bwMode="auto">
          <a:xfrm flipV="1">
            <a:off x="5209889" y="5380281"/>
            <a:ext cx="254889" cy="294846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57" name="CasellaDiTesto 56"/>
          <p:cNvSpPr txBox="1"/>
          <p:nvPr/>
        </p:nvSpPr>
        <p:spPr>
          <a:xfrm>
            <a:off x="2352313" y="2868293"/>
            <a:ext cx="924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Prodotti per</a:t>
            </a:r>
          </a:p>
          <a:p>
            <a:r>
              <a:rPr lang="it-IT" sz="1100" dirty="0"/>
              <a:t>Categoria [4]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5464777" y="5284608"/>
            <a:ext cx="12801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Assistance Services</a:t>
            </a:r>
          </a:p>
          <a:p>
            <a:r>
              <a:rPr lang="it-IT" sz="1100" dirty="0"/>
              <a:t>Per Categoria [4]</a:t>
            </a:r>
          </a:p>
        </p:txBody>
      </p:sp>
      <p:sp>
        <p:nvSpPr>
          <p:cNvPr id="59" name="AutoShape 38"/>
          <p:cNvSpPr>
            <a:spLocks noChangeArrowheads="1"/>
          </p:cNvSpPr>
          <p:nvPr/>
        </p:nvSpPr>
        <p:spPr bwMode="auto">
          <a:xfrm rot="16200000">
            <a:off x="2030261" y="3852459"/>
            <a:ext cx="363527" cy="280577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2" name="AutoShape 18"/>
          <p:cNvSpPr>
            <a:spLocks noChangeArrowheads="1"/>
          </p:cNvSpPr>
          <p:nvPr/>
        </p:nvSpPr>
        <p:spPr bwMode="auto">
          <a:xfrm flipV="1">
            <a:off x="9027667" y="3445938"/>
            <a:ext cx="254889" cy="34313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3" name="CasellaDiTesto 62"/>
          <p:cNvSpPr txBox="1"/>
          <p:nvPr/>
        </p:nvSpPr>
        <p:spPr>
          <a:xfrm>
            <a:off x="9282555" y="3438427"/>
            <a:ext cx="83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Tutti gli SLS</a:t>
            </a:r>
          </a:p>
        </p:txBody>
      </p:sp>
      <p:sp>
        <p:nvSpPr>
          <p:cNvPr id="64" name="AutoShape 38"/>
          <p:cNvSpPr>
            <a:spLocks noChangeArrowheads="1"/>
          </p:cNvSpPr>
          <p:nvPr/>
        </p:nvSpPr>
        <p:spPr bwMode="auto">
          <a:xfrm rot="10800000">
            <a:off x="6707324" y="5512668"/>
            <a:ext cx="363527" cy="280577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5" name="AutoShape 18"/>
          <p:cNvSpPr>
            <a:spLocks noChangeArrowheads="1"/>
          </p:cNvSpPr>
          <p:nvPr/>
        </p:nvSpPr>
        <p:spPr bwMode="auto">
          <a:xfrm flipV="1">
            <a:off x="7210650" y="5477128"/>
            <a:ext cx="254889" cy="34313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6" name="Rettangolo 65"/>
          <p:cNvSpPr/>
          <p:nvPr/>
        </p:nvSpPr>
        <p:spPr>
          <a:xfrm>
            <a:off x="7518799" y="5512466"/>
            <a:ext cx="7922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100" dirty="0"/>
              <a:t>Tutti gli AS</a:t>
            </a:r>
          </a:p>
        </p:txBody>
      </p:sp>
      <p:sp>
        <p:nvSpPr>
          <p:cNvPr id="67" name="AutoShape 38"/>
          <p:cNvSpPr>
            <a:spLocks noChangeArrowheads="1"/>
          </p:cNvSpPr>
          <p:nvPr/>
        </p:nvSpPr>
        <p:spPr bwMode="auto">
          <a:xfrm>
            <a:off x="3202764" y="2988008"/>
            <a:ext cx="363527" cy="280577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8" name="AutoShape 18"/>
          <p:cNvSpPr>
            <a:spLocks noChangeArrowheads="1"/>
          </p:cNvSpPr>
          <p:nvPr/>
        </p:nvSpPr>
        <p:spPr bwMode="auto">
          <a:xfrm flipV="1">
            <a:off x="2083468" y="4307812"/>
            <a:ext cx="268844" cy="36235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9" name="CasellaDiTesto 68"/>
          <p:cNvSpPr txBox="1"/>
          <p:nvPr/>
        </p:nvSpPr>
        <p:spPr>
          <a:xfrm>
            <a:off x="2448359" y="4273544"/>
            <a:ext cx="101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Tutti i prodotti 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5209889" y="3369208"/>
            <a:ext cx="797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Ai prodotti</a:t>
            </a:r>
          </a:p>
          <a:p>
            <a:r>
              <a:rPr lang="it-IT" sz="1100" dirty="0"/>
              <a:t>       0:30</a:t>
            </a:r>
          </a:p>
        </p:txBody>
      </p:sp>
      <p:sp>
        <p:nvSpPr>
          <p:cNvPr id="72" name="CasellaDiTesto 71"/>
          <p:cNvSpPr txBox="1"/>
          <p:nvPr/>
        </p:nvSpPr>
        <p:spPr>
          <a:xfrm>
            <a:off x="5073306" y="2495216"/>
            <a:ext cx="993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SLS disponibili</a:t>
            </a:r>
          </a:p>
          <a:p>
            <a:r>
              <a:rPr lang="it-IT" sz="1100" dirty="0"/>
              <a:t>              0:5</a:t>
            </a:r>
          </a:p>
        </p:txBody>
      </p:sp>
      <p:sp>
        <p:nvSpPr>
          <p:cNvPr id="74" name="CasellaDiTesto 73"/>
          <p:cNvSpPr txBox="1"/>
          <p:nvPr/>
        </p:nvSpPr>
        <p:spPr>
          <a:xfrm>
            <a:off x="4378138" y="4142739"/>
            <a:ext cx="9508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AS disponibili</a:t>
            </a:r>
          </a:p>
          <a:p>
            <a:r>
              <a:rPr lang="it-IT" sz="1100" dirty="0"/>
              <a:t>               0:N</a:t>
            </a:r>
          </a:p>
        </p:txBody>
      </p:sp>
      <p:sp>
        <p:nvSpPr>
          <p:cNvPr id="75" name="Rettangolo 74"/>
          <p:cNvSpPr/>
          <p:nvPr/>
        </p:nvSpPr>
        <p:spPr>
          <a:xfrm>
            <a:off x="2985229" y="3800095"/>
            <a:ext cx="1205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/>
              <a:t>Ai prodotti</a:t>
            </a:r>
          </a:p>
          <a:p>
            <a:r>
              <a:rPr lang="it-IT" sz="1100" dirty="0"/>
              <a:t>       0:10</a:t>
            </a:r>
          </a:p>
        </p:txBody>
      </p:sp>
      <p:sp>
        <p:nvSpPr>
          <p:cNvPr id="45" name="AutoShape 21"/>
          <p:cNvSpPr>
            <a:spLocks noChangeArrowheads="1"/>
          </p:cNvSpPr>
          <p:nvPr/>
        </p:nvSpPr>
        <p:spPr bwMode="auto">
          <a:xfrm>
            <a:off x="5532288" y="1171144"/>
            <a:ext cx="958548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6" name="TextBox 18"/>
          <p:cNvSpPr txBox="1"/>
          <p:nvPr/>
        </p:nvSpPr>
        <p:spPr>
          <a:xfrm>
            <a:off x="5480594" y="832590"/>
            <a:ext cx="875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/>
              <a:t>CARRELLO</a:t>
            </a:r>
          </a:p>
        </p:txBody>
      </p:sp>
      <p:sp>
        <p:nvSpPr>
          <p:cNvPr id="71" name="AutoShape 17"/>
          <p:cNvSpPr>
            <a:spLocks noChangeArrowheads="1"/>
          </p:cNvSpPr>
          <p:nvPr/>
        </p:nvSpPr>
        <p:spPr bwMode="auto">
          <a:xfrm flipV="1">
            <a:off x="8987708" y="2734376"/>
            <a:ext cx="254889" cy="294846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6" name="CasellaDiTesto 75"/>
          <p:cNvSpPr txBox="1"/>
          <p:nvPr/>
        </p:nvSpPr>
        <p:spPr>
          <a:xfrm>
            <a:off x="9189427" y="2623601"/>
            <a:ext cx="1357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SLS per categorie [4]</a:t>
            </a:r>
          </a:p>
        </p:txBody>
      </p:sp>
      <p:sp>
        <p:nvSpPr>
          <p:cNvPr id="77" name="AutoShape 38"/>
          <p:cNvSpPr>
            <a:spLocks noChangeArrowheads="1"/>
          </p:cNvSpPr>
          <p:nvPr/>
        </p:nvSpPr>
        <p:spPr bwMode="auto">
          <a:xfrm rot="16200000">
            <a:off x="9003629" y="3055046"/>
            <a:ext cx="223048" cy="294846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" name="CasellaDiTesto 1"/>
          <p:cNvSpPr txBox="1"/>
          <p:nvPr/>
        </p:nvSpPr>
        <p:spPr>
          <a:xfrm>
            <a:off x="6665387" y="91529"/>
            <a:ext cx="5543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Antonucci : 791935, Campagna : 814149, Giudici: 792108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045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5"/>
          <p:cNvSpPr/>
          <p:nvPr/>
        </p:nvSpPr>
        <p:spPr>
          <a:xfrm>
            <a:off x="6649518" y="2322844"/>
            <a:ext cx="2007115" cy="7098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64" name="Rounded Rectangle 5"/>
          <p:cNvSpPr/>
          <p:nvPr/>
        </p:nvSpPr>
        <p:spPr>
          <a:xfrm>
            <a:off x="3374082" y="4785575"/>
            <a:ext cx="1695456" cy="6580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63" name="Rounded Rectangle 5"/>
          <p:cNvSpPr/>
          <p:nvPr/>
        </p:nvSpPr>
        <p:spPr>
          <a:xfrm>
            <a:off x="2926128" y="2387073"/>
            <a:ext cx="2068391" cy="5921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1" y="172577"/>
            <a:ext cx="2887993" cy="575879"/>
          </a:xfrm>
        </p:spPr>
        <p:txBody>
          <a:bodyPr>
            <a:normAutofit/>
          </a:bodyPr>
          <a:lstStyle/>
          <a:p>
            <a:r>
              <a:rPr lang="it-IT" sz="2000" dirty="0"/>
              <a:t>L-IDM SCHEMA</a:t>
            </a:r>
          </a:p>
        </p:txBody>
      </p:sp>
      <p:grpSp>
        <p:nvGrpSpPr>
          <p:cNvPr id="4" name="Group 31"/>
          <p:cNvGrpSpPr/>
          <p:nvPr/>
        </p:nvGrpSpPr>
        <p:grpSpPr>
          <a:xfrm>
            <a:off x="1848042" y="568733"/>
            <a:ext cx="1354225" cy="1168074"/>
            <a:chOff x="6329207" y="4646703"/>
            <a:chExt cx="2209800" cy="1627908"/>
          </a:xfrm>
        </p:grpSpPr>
        <p:sp>
          <p:nvSpPr>
            <p:cNvPr id="5" name="Rounded Rectangle 29"/>
            <p:cNvSpPr/>
            <p:nvPr/>
          </p:nvSpPr>
          <p:spPr>
            <a:xfrm>
              <a:off x="6329207" y="5131611"/>
              <a:ext cx="2209800" cy="1143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dirty="0"/>
            </a:p>
          </p:txBody>
        </p:sp>
        <p:sp>
          <p:nvSpPr>
            <p:cNvPr id="6" name="TextBox 30"/>
            <p:cNvSpPr txBox="1"/>
            <p:nvPr/>
          </p:nvSpPr>
          <p:spPr>
            <a:xfrm>
              <a:off x="6329207" y="4646703"/>
              <a:ext cx="1495629" cy="38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200" b="1" i="1" dirty="0"/>
                <a:t>CHI SIAMO</a:t>
              </a:r>
            </a:p>
          </p:txBody>
        </p:sp>
      </p:grpSp>
      <p:grpSp>
        <p:nvGrpSpPr>
          <p:cNvPr id="7" name="Group 31"/>
          <p:cNvGrpSpPr/>
          <p:nvPr/>
        </p:nvGrpSpPr>
        <p:grpSpPr>
          <a:xfrm>
            <a:off x="3759387" y="568733"/>
            <a:ext cx="1713806" cy="1311565"/>
            <a:chOff x="6329205" y="4646704"/>
            <a:chExt cx="2209801" cy="1528418"/>
          </a:xfrm>
        </p:grpSpPr>
        <p:sp>
          <p:nvSpPr>
            <p:cNvPr id="8" name="Rounded Rectangle 29"/>
            <p:cNvSpPr/>
            <p:nvPr/>
          </p:nvSpPr>
          <p:spPr>
            <a:xfrm>
              <a:off x="6329206" y="5032122"/>
              <a:ext cx="2209800" cy="1143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dirty="0"/>
            </a:p>
          </p:txBody>
        </p:sp>
        <p:sp>
          <p:nvSpPr>
            <p:cNvPr id="9" name="TextBox 30"/>
            <p:cNvSpPr txBox="1"/>
            <p:nvPr/>
          </p:nvSpPr>
          <p:spPr>
            <a:xfrm>
              <a:off x="6329205" y="4646704"/>
              <a:ext cx="1177659" cy="322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200" b="1" i="1" dirty="0"/>
                <a:t>IL GRUPPO</a:t>
              </a:r>
            </a:p>
          </p:txBody>
        </p:sp>
      </p:grpSp>
      <p:sp>
        <p:nvSpPr>
          <p:cNvPr id="27" name="CasellaDiTesto 26"/>
          <p:cNvSpPr txBox="1"/>
          <p:nvPr/>
        </p:nvSpPr>
        <p:spPr>
          <a:xfrm>
            <a:off x="2155514" y="998685"/>
            <a:ext cx="9060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u="sng" dirty="0"/>
              <a:t>Innovazione</a:t>
            </a:r>
          </a:p>
          <a:p>
            <a:r>
              <a:rPr lang="it-IT" sz="1100" dirty="0"/>
              <a:t>Testimonials</a:t>
            </a:r>
          </a:p>
          <a:p>
            <a:r>
              <a:rPr lang="it-IT" sz="1100" dirty="0"/>
              <a:t>progetti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986603" y="910064"/>
            <a:ext cx="876762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u="sng" dirty="0"/>
              <a:t>Il gruppo</a:t>
            </a:r>
          </a:p>
          <a:p>
            <a:r>
              <a:rPr lang="it-IT" sz="1100" dirty="0"/>
              <a:t>News</a:t>
            </a:r>
          </a:p>
          <a:p>
            <a:r>
              <a:rPr lang="it-IT" sz="1100" dirty="0" err="1"/>
              <a:t>Governance</a:t>
            </a:r>
            <a:endParaRPr lang="it-IT" sz="1100" dirty="0"/>
          </a:p>
          <a:p>
            <a:r>
              <a:rPr lang="it-IT" sz="1100" dirty="0"/>
              <a:t>Business </a:t>
            </a:r>
          </a:p>
          <a:p>
            <a:r>
              <a:rPr lang="it-IT" sz="1100" dirty="0"/>
              <a:t>Mercato</a:t>
            </a:r>
          </a:p>
          <a:p>
            <a:endParaRPr lang="it-IT" dirty="0"/>
          </a:p>
        </p:txBody>
      </p:sp>
      <p:sp>
        <p:nvSpPr>
          <p:cNvPr id="30" name="Rounded Rectangle 5"/>
          <p:cNvSpPr/>
          <p:nvPr/>
        </p:nvSpPr>
        <p:spPr>
          <a:xfrm>
            <a:off x="2996163" y="2459644"/>
            <a:ext cx="1887971" cy="4308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1" name="Rounded Rectangle 5"/>
          <p:cNvSpPr/>
          <p:nvPr/>
        </p:nvSpPr>
        <p:spPr>
          <a:xfrm>
            <a:off x="3449102" y="4879743"/>
            <a:ext cx="1568762" cy="4470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2" name="Rounded Rectangle 5"/>
          <p:cNvSpPr/>
          <p:nvPr/>
        </p:nvSpPr>
        <p:spPr>
          <a:xfrm>
            <a:off x="6743790" y="2379103"/>
            <a:ext cx="1825681" cy="6001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3" name="CasellaDiTesto 32"/>
          <p:cNvSpPr txBox="1"/>
          <p:nvPr/>
        </p:nvSpPr>
        <p:spPr>
          <a:xfrm>
            <a:off x="3181237" y="2459644"/>
            <a:ext cx="1023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u="sng" dirty="0"/>
              <a:t>Caratteristiche</a:t>
            </a:r>
          </a:p>
          <a:p>
            <a:r>
              <a:rPr lang="it-IT" sz="1100" dirty="0"/>
              <a:t>Dettagli</a:t>
            </a:r>
          </a:p>
        </p:txBody>
      </p:sp>
      <p:sp>
        <p:nvSpPr>
          <p:cNvPr id="34" name="CasellaDiTesto 33"/>
          <p:cNvSpPr txBox="1"/>
          <p:nvPr/>
        </p:nvSpPr>
        <p:spPr>
          <a:xfrm>
            <a:off x="7015940" y="2379103"/>
            <a:ext cx="13492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u="sng" dirty="0"/>
              <a:t>Descrizione</a:t>
            </a:r>
          </a:p>
          <a:p>
            <a:r>
              <a:rPr lang="it-IT" sz="1100" dirty="0"/>
              <a:t>Regole e Attivazione</a:t>
            </a:r>
          </a:p>
        </p:txBody>
      </p:sp>
      <p:sp>
        <p:nvSpPr>
          <p:cNvPr id="35" name="CasellaDiTesto 34"/>
          <p:cNvSpPr txBox="1"/>
          <p:nvPr/>
        </p:nvSpPr>
        <p:spPr>
          <a:xfrm>
            <a:off x="3691127" y="4868218"/>
            <a:ext cx="84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u="sng" dirty="0"/>
              <a:t>Descrizione</a:t>
            </a:r>
          </a:p>
        </p:txBody>
      </p:sp>
      <p:grpSp>
        <p:nvGrpSpPr>
          <p:cNvPr id="45" name="Group 11"/>
          <p:cNvGrpSpPr/>
          <p:nvPr/>
        </p:nvGrpSpPr>
        <p:grpSpPr>
          <a:xfrm>
            <a:off x="1537523" y="2689020"/>
            <a:ext cx="302302" cy="343686"/>
            <a:chOff x="4318000" y="2493818"/>
            <a:chExt cx="2921000" cy="3297382"/>
          </a:xfrm>
        </p:grpSpPr>
        <p:grpSp>
          <p:nvGrpSpPr>
            <p:cNvPr id="46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48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9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1848019" y="2227095"/>
            <a:ext cx="89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Prodotti per </a:t>
            </a:r>
          </a:p>
          <a:p>
            <a:r>
              <a:rPr lang="it-IT" sz="1100" dirty="0"/>
              <a:t>Categoria[4]</a:t>
            </a:r>
          </a:p>
        </p:txBody>
      </p:sp>
      <p:grpSp>
        <p:nvGrpSpPr>
          <p:cNvPr id="53" name="Group 11"/>
          <p:cNvGrpSpPr/>
          <p:nvPr/>
        </p:nvGrpSpPr>
        <p:grpSpPr>
          <a:xfrm>
            <a:off x="1539082" y="3335839"/>
            <a:ext cx="302302" cy="343686"/>
            <a:chOff x="4318000" y="2493818"/>
            <a:chExt cx="2921000" cy="3297382"/>
          </a:xfrm>
        </p:grpSpPr>
        <p:grpSp>
          <p:nvGrpSpPr>
            <p:cNvPr id="54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56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7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0" name="CasellaDiTesto 59"/>
          <p:cNvSpPr txBox="1"/>
          <p:nvPr/>
        </p:nvSpPr>
        <p:spPr>
          <a:xfrm>
            <a:off x="1892266" y="3350934"/>
            <a:ext cx="101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Tutti i prodotti</a:t>
            </a:r>
          </a:p>
        </p:txBody>
      </p:sp>
      <p:sp>
        <p:nvSpPr>
          <p:cNvPr id="66" name="Left Arrow 74"/>
          <p:cNvSpPr/>
          <p:nvPr/>
        </p:nvSpPr>
        <p:spPr>
          <a:xfrm rot="5400000">
            <a:off x="1988239" y="2994872"/>
            <a:ext cx="266959" cy="297684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67" name="Left Arrow 74"/>
          <p:cNvSpPr/>
          <p:nvPr/>
        </p:nvSpPr>
        <p:spPr>
          <a:xfrm rot="10800000">
            <a:off x="2601934" y="2504454"/>
            <a:ext cx="249374" cy="314078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68" name="Straight Arrow Connector 38"/>
          <p:cNvCxnSpPr/>
          <p:nvPr/>
        </p:nvCxnSpPr>
        <p:spPr>
          <a:xfrm flipH="1" flipV="1">
            <a:off x="4978405" y="2897418"/>
            <a:ext cx="1671112" cy="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38"/>
          <p:cNvCxnSpPr/>
          <p:nvPr/>
        </p:nvCxnSpPr>
        <p:spPr>
          <a:xfrm>
            <a:off x="4978405" y="2633961"/>
            <a:ext cx="16896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26"/>
          <p:cNvGrpSpPr/>
          <p:nvPr/>
        </p:nvGrpSpPr>
        <p:grpSpPr>
          <a:xfrm>
            <a:off x="5691588" y="2535941"/>
            <a:ext cx="204422" cy="225484"/>
            <a:chOff x="4114800" y="2590800"/>
            <a:chExt cx="1524000" cy="1535668"/>
          </a:xfrm>
        </p:grpSpPr>
        <p:sp>
          <p:nvSpPr>
            <p:cNvPr id="85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86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26"/>
          <p:cNvGrpSpPr/>
          <p:nvPr/>
        </p:nvGrpSpPr>
        <p:grpSpPr>
          <a:xfrm>
            <a:off x="5691588" y="2801083"/>
            <a:ext cx="204422" cy="225484"/>
            <a:chOff x="4114800" y="2590800"/>
            <a:chExt cx="1524000" cy="1535668"/>
          </a:xfrm>
        </p:grpSpPr>
        <p:sp>
          <p:nvSpPr>
            <p:cNvPr id="90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91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38"/>
          <p:cNvCxnSpPr/>
          <p:nvPr/>
        </p:nvCxnSpPr>
        <p:spPr>
          <a:xfrm>
            <a:off x="4402313" y="3008631"/>
            <a:ext cx="0" cy="1806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38"/>
          <p:cNvCxnSpPr/>
          <p:nvPr/>
        </p:nvCxnSpPr>
        <p:spPr>
          <a:xfrm flipV="1">
            <a:off x="3759388" y="2983753"/>
            <a:ext cx="0" cy="1806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3657176" y="3710712"/>
            <a:ext cx="204422" cy="225484"/>
            <a:chOff x="4114800" y="2590800"/>
            <a:chExt cx="1524000" cy="1535668"/>
          </a:xfrm>
        </p:grpSpPr>
        <p:sp>
          <p:nvSpPr>
            <p:cNvPr id="102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103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26"/>
          <p:cNvGrpSpPr/>
          <p:nvPr/>
        </p:nvGrpSpPr>
        <p:grpSpPr>
          <a:xfrm>
            <a:off x="4309782" y="3710712"/>
            <a:ext cx="204422" cy="225484"/>
            <a:chOff x="4114800" y="2590800"/>
            <a:chExt cx="1524000" cy="1535668"/>
          </a:xfrm>
        </p:grpSpPr>
        <p:sp>
          <p:nvSpPr>
            <p:cNvPr id="107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108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31"/>
          <p:cNvGrpSpPr/>
          <p:nvPr/>
        </p:nvGrpSpPr>
        <p:grpSpPr>
          <a:xfrm>
            <a:off x="3125200" y="5834517"/>
            <a:ext cx="336177" cy="381822"/>
            <a:chOff x="6257635" y="827263"/>
            <a:chExt cx="2516909" cy="2898229"/>
          </a:xfrm>
        </p:grpSpPr>
        <p:sp>
          <p:nvSpPr>
            <p:cNvPr id="11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113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15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11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119" name="CasellaDiTesto 118"/>
          <p:cNvSpPr txBox="1"/>
          <p:nvPr/>
        </p:nvSpPr>
        <p:spPr>
          <a:xfrm>
            <a:off x="3466548" y="5766430"/>
            <a:ext cx="1179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Servizi Assistenza</a:t>
            </a:r>
          </a:p>
          <a:p>
            <a:r>
              <a:rPr lang="it-IT" sz="1100" dirty="0"/>
              <a:t>Per categorie[4]</a:t>
            </a:r>
          </a:p>
        </p:txBody>
      </p:sp>
      <p:sp>
        <p:nvSpPr>
          <p:cNvPr id="120" name="Left Arrow 74"/>
          <p:cNvSpPr/>
          <p:nvPr/>
        </p:nvSpPr>
        <p:spPr>
          <a:xfrm rot="5400000">
            <a:off x="3836743" y="5467420"/>
            <a:ext cx="266959" cy="297684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9" name="Left Arrow 74"/>
          <p:cNvSpPr/>
          <p:nvPr/>
        </p:nvSpPr>
        <p:spPr>
          <a:xfrm rot="10800000" flipH="1">
            <a:off x="4837856" y="5850758"/>
            <a:ext cx="356756" cy="314078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30" name="Group 11"/>
          <p:cNvGrpSpPr/>
          <p:nvPr/>
        </p:nvGrpSpPr>
        <p:grpSpPr>
          <a:xfrm>
            <a:off x="5342020" y="5857956"/>
            <a:ext cx="302302" cy="343686"/>
            <a:chOff x="4318000" y="2493818"/>
            <a:chExt cx="2921000" cy="3297382"/>
          </a:xfrm>
        </p:grpSpPr>
        <p:grpSp>
          <p:nvGrpSpPr>
            <p:cNvPr id="131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33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4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5" name="CasellaDiTesto 144"/>
          <p:cNvSpPr txBox="1"/>
          <p:nvPr/>
        </p:nvSpPr>
        <p:spPr>
          <a:xfrm>
            <a:off x="5814637" y="5872275"/>
            <a:ext cx="789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Tutti gli AS</a:t>
            </a:r>
          </a:p>
        </p:txBody>
      </p:sp>
      <p:sp>
        <p:nvSpPr>
          <p:cNvPr id="146" name="Left Arrow 74"/>
          <p:cNvSpPr/>
          <p:nvPr/>
        </p:nvSpPr>
        <p:spPr>
          <a:xfrm rot="16200000" flipH="1">
            <a:off x="9801298" y="2762436"/>
            <a:ext cx="250951" cy="314078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47" name="Group 31"/>
          <p:cNvGrpSpPr/>
          <p:nvPr/>
        </p:nvGrpSpPr>
        <p:grpSpPr>
          <a:xfrm>
            <a:off x="9282382" y="2343481"/>
            <a:ext cx="336177" cy="381822"/>
            <a:chOff x="6257635" y="827263"/>
            <a:chExt cx="2516909" cy="2898229"/>
          </a:xfrm>
        </p:grpSpPr>
        <p:sp>
          <p:nvSpPr>
            <p:cNvPr id="148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149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51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152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155" name="Group 31"/>
          <p:cNvGrpSpPr/>
          <p:nvPr/>
        </p:nvGrpSpPr>
        <p:grpSpPr>
          <a:xfrm>
            <a:off x="1533640" y="2277426"/>
            <a:ext cx="336177" cy="381822"/>
            <a:chOff x="6257635" y="827263"/>
            <a:chExt cx="2516909" cy="2898229"/>
          </a:xfrm>
        </p:grpSpPr>
        <p:sp>
          <p:nvSpPr>
            <p:cNvPr id="156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157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59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160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171" name="CasellaDiTesto 170"/>
          <p:cNvSpPr txBox="1"/>
          <p:nvPr/>
        </p:nvSpPr>
        <p:spPr>
          <a:xfrm>
            <a:off x="9670385" y="2318997"/>
            <a:ext cx="143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SLS per </a:t>
            </a:r>
            <a:r>
              <a:rPr lang="it-IT" sz="1100" dirty="0" err="1"/>
              <a:t>cateogorie</a:t>
            </a:r>
            <a:r>
              <a:rPr lang="it-IT" sz="1100" dirty="0"/>
              <a:t> [4]  </a:t>
            </a:r>
          </a:p>
        </p:txBody>
      </p:sp>
      <p:sp>
        <p:nvSpPr>
          <p:cNvPr id="173" name="Left Arrow 74"/>
          <p:cNvSpPr/>
          <p:nvPr/>
        </p:nvSpPr>
        <p:spPr>
          <a:xfrm rot="10800000" flipH="1">
            <a:off x="8841310" y="2340238"/>
            <a:ext cx="356756" cy="314078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74" name="Group 11"/>
          <p:cNvGrpSpPr/>
          <p:nvPr/>
        </p:nvGrpSpPr>
        <p:grpSpPr>
          <a:xfrm>
            <a:off x="9696046" y="3118625"/>
            <a:ext cx="302302" cy="343686"/>
            <a:chOff x="4318000" y="2493818"/>
            <a:chExt cx="2921000" cy="3297382"/>
          </a:xfrm>
        </p:grpSpPr>
        <p:grpSp>
          <p:nvGrpSpPr>
            <p:cNvPr id="175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77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8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81" name="CasellaDiTesto 180"/>
          <p:cNvSpPr txBox="1"/>
          <p:nvPr/>
        </p:nvSpPr>
        <p:spPr>
          <a:xfrm>
            <a:off x="10005951" y="3057759"/>
            <a:ext cx="83212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Tutti gli SLS</a:t>
            </a:r>
          </a:p>
          <a:p>
            <a:endParaRPr lang="it-IT" dirty="0"/>
          </a:p>
        </p:txBody>
      </p:sp>
      <p:sp>
        <p:nvSpPr>
          <p:cNvPr id="182" name="CasellaDiTesto 181"/>
          <p:cNvSpPr txBox="1"/>
          <p:nvPr/>
        </p:nvSpPr>
        <p:spPr>
          <a:xfrm>
            <a:off x="3181237" y="2110075"/>
            <a:ext cx="142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/>
              <a:t>PRODOTTI[10-100]</a:t>
            </a:r>
          </a:p>
        </p:txBody>
      </p:sp>
      <p:sp>
        <p:nvSpPr>
          <p:cNvPr id="183" name="CasellaDiTesto 182"/>
          <p:cNvSpPr txBox="1"/>
          <p:nvPr/>
        </p:nvSpPr>
        <p:spPr>
          <a:xfrm>
            <a:off x="6669273" y="2035769"/>
            <a:ext cx="9227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/>
              <a:t>SLS [10-50]</a:t>
            </a:r>
          </a:p>
          <a:p>
            <a:endParaRPr lang="it-IT" dirty="0"/>
          </a:p>
        </p:txBody>
      </p:sp>
      <p:sp>
        <p:nvSpPr>
          <p:cNvPr id="184" name="CasellaDiTesto 183"/>
          <p:cNvSpPr txBox="1"/>
          <p:nvPr/>
        </p:nvSpPr>
        <p:spPr>
          <a:xfrm>
            <a:off x="1717009" y="4772753"/>
            <a:ext cx="1790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/>
              <a:t>Servizi Assistenza[10-50]</a:t>
            </a:r>
          </a:p>
          <a:p>
            <a:endParaRPr lang="it-IT" dirty="0"/>
          </a:p>
        </p:txBody>
      </p:sp>
      <p:sp>
        <p:nvSpPr>
          <p:cNvPr id="185" name="CasellaDiTesto 184"/>
          <p:cNvSpPr txBox="1"/>
          <p:nvPr/>
        </p:nvSpPr>
        <p:spPr>
          <a:xfrm>
            <a:off x="5143552" y="2125780"/>
            <a:ext cx="993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SLS disponibili</a:t>
            </a:r>
          </a:p>
          <a:p>
            <a:r>
              <a:rPr lang="it-IT" sz="1100" dirty="0"/>
              <a:t>              0:5</a:t>
            </a:r>
          </a:p>
          <a:p>
            <a:endParaRPr lang="it-IT" dirty="0"/>
          </a:p>
        </p:txBody>
      </p:sp>
      <p:sp>
        <p:nvSpPr>
          <p:cNvPr id="186" name="CasellaDiTesto 185"/>
          <p:cNvSpPr txBox="1"/>
          <p:nvPr/>
        </p:nvSpPr>
        <p:spPr>
          <a:xfrm>
            <a:off x="5243234" y="2982429"/>
            <a:ext cx="797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Ai prodotti</a:t>
            </a:r>
          </a:p>
          <a:p>
            <a:r>
              <a:rPr lang="it-IT" sz="1100" dirty="0"/>
              <a:t>       0:30</a:t>
            </a:r>
          </a:p>
          <a:p>
            <a:endParaRPr lang="it-IT" dirty="0"/>
          </a:p>
        </p:txBody>
      </p:sp>
      <p:sp>
        <p:nvSpPr>
          <p:cNvPr id="187" name="Rettangolo 186"/>
          <p:cNvSpPr/>
          <p:nvPr/>
        </p:nvSpPr>
        <p:spPr>
          <a:xfrm>
            <a:off x="4440311" y="3630804"/>
            <a:ext cx="13148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/>
              <a:t>AS disponibili</a:t>
            </a:r>
          </a:p>
          <a:p>
            <a:r>
              <a:rPr lang="it-IT" sz="1100" dirty="0"/>
              <a:t>               0:N</a:t>
            </a:r>
          </a:p>
        </p:txBody>
      </p:sp>
      <p:sp>
        <p:nvSpPr>
          <p:cNvPr id="188" name="Rettangolo 187"/>
          <p:cNvSpPr/>
          <p:nvPr/>
        </p:nvSpPr>
        <p:spPr>
          <a:xfrm>
            <a:off x="2701374" y="4109812"/>
            <a:ext cx="11684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/>
              <a:t>Ai prodotti</a:t>
            </a:r>
          </a:p>
          <a:p>
            <a:r>
              <a:rPr lang="it-IT" sz="1100" dirty="0"/>
              <a:t>       0:10</a:t>
            </a:r>
          </a:p>
        </p:txBody>
      </p:sp>
      <p:sp>
        <p:nvSpPr>
          <p:cNvPr id="189" name="Oval 32"/>
          <p:cNvSpPr/>
          <p:nvPr/>
        </p:nvSpPr>
        <p:spPr>
          <a:xfrm>
            <a:off x="2020071" y="1117809"/>
            <a:ext cx="144000" cy="7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90" name="Oval 32"/>
          <p:cNvSpPr/>
          <p:nvPr/>
        </p:nvSpPr>
        <p:spPr>
          <a:xfrm>
            <a:off x="2020071" y="1266100"/>
            <a:ext cx="144000" cy="7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91" name="Oval 32"/>
          <p:cNvSpPr/>
          <p:nvPr/>
        </p:nvSpPr>
        <p:spPr>
          <a:xfrm>
            <a:off x="2020071" y="1454500"/>
            <a:ext cx="144000" cy="7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92" name="Oval 32"/>
          <p:cNvSpPr/>
          <p:nvPr/>
        </p:nvSpPr>
        <p:spPr>
          <a:xfrm>
            <a:off x="3880939" y="1028341"/>
            <a:ext cx="144000" cy="7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93" name="Oval 32"/>
          <p:cNvSpPr/>
          <p:nvPr/>
        </p:nvSpPr>
        <p:spPr>
          <a:xfrm>
            <a:off x="3880939" y="1194100"/>
            <a:ext cx="144000" cy="7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94" name="Oval 32"/>
          <p:cNvSpPr/>
          <p:nvPr/>
        </p:nvSpPr>
        <p:spPr>
          <a:xfrm>
            <a:off x="3882943" y="1348673"/>
            <a:ext cx="144000" cy="7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95" name="Oval 32"/>
          <p:cNvSpPr/>
          <p:nvPr/>
        </p:nvSpPr>
        <p:spPr>
          <a:xfrm>
            <a:off x="3882943" y="1526849"/>
            <a:ext cx="144000" cy="7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96" name="Oval 32"/>
          <p:cNvSpPr/>
          <p:nvPr/>
        </p:nvSpPr>
        <p:spPr>
          <a:xfrm>
            <a:off x="3885580" y="1678900"/>
            <a:ext cx="144000" cy="7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97" name="Oval 32"/>
          <p:cNvSpPr/>
          <p:nvPr/>
        </p:nvSpPr>
        <p:spPr>
          <a:xfrm>
            <a:off x="3085851" y="2561961"/>
            <a:ext cx="144000" cy="7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98" name="Oval 32"/>
          <p:cNvSpPr/>
          <p:nvPr/>
        </p:nvSpPr>
        <p:spPr>
          <a:xfrm>
            <a:off x="3554060" y="4974650"/>
            <a:ext cx="144000" cy="7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99" name="Oval 32"/>
          <p:cNvSpPr/>
          <p:nvPr/>
        </p:nvSpPr>
        <p:spPr>
          <a:xfrm>
            <a:off x="3087503" y="2731983"/>
            <a:ext cx="144000" cy="7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00" name="Oval 32"/>
          <p:cNvSpPr/>
          <p:nvPr/>
        </p:nvSpPr>
        <p:spPr>
          <a:xfrm>
            <a:off x="6904274" y="2499253"/>
            <a:ext cx="144000" cy="733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01" name="Oval 32"/>
          <p:cNvSpPr/>
          <p:nvPr/>
        </p:nvSpPr>
        <p:spPr>
          <a:xfrm>
            <a:off x="6904274" y="2651653"/>
            <a:ext cx="144000" cy="733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223" name="Group 31"/>
          <p:cNvGrpSpPr/>
          <p:nvPr/>
        </p:nvGrpSpPr>
        <p:grpSpPr>
          <a:xfrm>
            <a:off x="5976287" y="600950"/>
            <a:ext cx="1444118" cy="1067633"/>
            <a:chOff x="6329207" y="4646703"/>
            <a:chExt cx="1838439" cy="1207442"/>
          </a:xfrm>
        </p:grpSpPr>
        <p:sp>
          <p:nvSpPr>
            <p:cNvPr id="224" name="Rounded Rectangle 29"/>
            <p:cNvSpPr/>
            <p:nvPr/>
          </p:nvSpPr>
          <p:spPr>
            <a:xfrm>
              <a:off x="6329209" y="5131612"/>
              <a:ext cx="1838437" cy="72253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dirty="0"/>
            </a:p>
          </p:txBody>
        </p:sp>
        <p:sp>
          <p:nvSpPr>
            <p:cNvPr id="225" name="TextBox 30"/>
            <p:cNvSpPr txBox="1"/>
            <p:nvPr/>
          </p:nvSpPr>
          <p:spPr>
            <a:xfrm>
              <a:off x="6329207" y="4646703"/>
              <a:ext cx="1487812" cy="450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200" b="1" i="1" dirty="0"/>
                <a:t>CARRELLO</a:t>
              </a:r>
            </a:p>
          </p:txBody>
        </p:sp>
      </p:grpSp>
      <p:sp>
        <p:nvSpPr>
          <p:cNvPr id="226" name="Oval 32"/>
          <p:cNvSpPr/>
          <p:nvPr/>
        </p:nvSpPr>
        <p:spPr>
          <a:xfrm>
            <a:off x="6068251" y="1091058"/>
            <a:ext cx="127710" cy="638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7" name="CasellaDiTesto 226"/>
          <p:cNvSpPr txBox="1"/>
          <p:nvPr/>
        </p:nvSpPr>
        <p:spPr>
          <a:xfrm>
            <a:off x="6136223" y="960253"/>
            <a:ext cx="11489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u="sng" dirty="0"/>
              <a:t>Il tuo ordine</a:t>
            </a:r>
          </a:p>
          <a:p>
            <a:r>
              <a:rPr lang="it-IT" sz="1100" dirty="0"/>
              <a:t>Inserimento dati</a:t>
            </a:r>
          </a:p>
          <a:p>
            <a:r>
              <a:rPr lang="it-IT" sz="1100" dirty="0"/>
              <a:t>Esito pagamento</a:t>
            </a:r>
          </a:p>
        </p:txBody>
      </p:sp>
      <p:sp>
        <p:nvSpPr>
          <p:cNvPr id="3" name="Rettangolo 2"/>
          <p:cNvSpPr/>
          <p:nvPr/>
        </p:nvSpPr>
        <p:spPr>
          <a:xfrm>
            <a:off x="6647051" y="62017"/>
            <a:ext cx="5543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Antonucci : 791935, Campagna : 814149, Giudici: 792108</a:t>
            </a:r>
          </a:p>
        </p:txBody>
      </p:sp>
      <p:sp>
        <p:nvSpPr>
          <p:cNvPr id="170" name="Oval 32"/>
          <p:cNvSpPr/>
          <p:nvPr/>
        </p:nvSpPr>
        <p:spPr>
          <a:xfrm>
            <a:off x="6071251" y="1243458"/>
            <a:ext cx="127710" cy="638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03" name="Oval 32"/>
          <p:cNvSpPr/>
          <p:nvPr/>
        </p:nvSpPr>
        <p:spPr>
          <a:xfrm>
            <a:off x="6083701" y="1417786"/>
            <a:ext cx="127710" cy="638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1810773" y="2662903"/>
            <a:ext cx="9176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/>
              <a:t>Outlet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3698313" y="5038720"/>
            <a:ext cx="447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/>
              <a:t>FAQ</a:t>
            </a:r>
          </a:p>
        </p:txBody>
      </p:sp>
      <p:sp>
        <p:nvSpPr>
          <p:cNvPr id="204" name="Oval 32"/>
          <p:cNvSpPr/>
          <p:nvPr/>
        </p:nvSpPr>
        <p:spPr>
          <a:xfrm>
            <a:off x="3558968" y="5159826"/>
            <a:ext cx="144000" cy="7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07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Rettangolo 373"/>
          <p:cNvSpPr/>
          <p:nvPr/>
        </p:nvSpPr>
        <p:spPr>
          <a:xfrm>
            <a:off x="157239" y="5014687"/>
            <a:ext cx="1543352" cy="1190170"/>
          </a:xfrm>
          <a:prstGeom prst="rect">
            <a:avLst/>
          </a:prstGeom>
          <a:noFill/>
          <a:ln w="38100" cmpd="sng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5" name="Rettangolo 374"/>
          <p:cNvSpPr/>
          <p:nvPr/>
        </p:nvSpPr>
        <p:spPr>
          <a:xfrm>
            <a:off x="4344610" y="5034039"/>
            <a:ext cx="2186819" cy="967619"/>
          </a:xfrm>
          <a:prstGeom prst="rect">
            <a:avLst/>
          </a:prstGeom>
          <a:noFill/>
          <a:ln w="38100" cmpd="sng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3" name="Rettangolo 372"/>
          <p:cNvSpPr/>
          <p:nvPr/>
        </p:nvSpPr>
        <p:spPr>
          <a:xfrm>
            <a:off x="2377924" y="5002591"/>
            <a:ext cx="1528838" cy="1226457"/>
          </a:xfrm>
          <a:prstGeom prst="rect">
            <a:avLst/>
          </a:prstGeom>
          <a:noFill/>
          <a:ln w="38100" cmpd="sng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9" name="Rettangolo arrotondato 178"/>
          <p:cNvSpPr/>
          <p:nvPr/>
        </p:nvSpPr>
        <p:spPr>
          <a:xfrm>
            <a:off x="10549191" y="1675063"/>
            <a:ext cx="866513" cy="29515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arrotondato 96"/>
          <p:cNvSpPr/>
          <p:nvPr/>
        </p:nvSpPr>
        <p:spPr>
          <a:xfrm>
            <a:off x="8560531" y="1674221"/>
            <a:ext cx="866513" cy="47810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arrotondato 94"/>
          <p:cNvSpPr/>
          <p:nvPr/>
        </p:nvSpPr>
        <p:spPr>
          <a:xfrm>
            <a:off x="6566267" y="1665515"/>
            <a:ext cx="866513" cy="2961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Angolo ripiegato 3"/>
          <p:cNvSpPr/>
          <p:nvPr/>
        </p:nvSpPr>
        <p:spPr>
          <a:xfrm rot="10800000">
            <a:off x="5185952" y="326571"/>
            <a:ext cx="705395" cy="705395"/>
          </a:xfrm>
          <a:prstGeom prst="foldedCorner">
            <a:avLst>
              <a:gd name="adj" fmla="val 259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Angolo ripiegato 4"/>
          <p:cNvSpPr/>
          <p:nvPr/>
        </p:nvSpPr>
        <p:spPr>
          <a:xfrm rot="10800000">
            <a:off x="4659086" y="1750418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Angolo ripiegato 5"/>
          <p:cNvSpPr/>
          <p:nvPr/>
        </p:nvSpPr>
        <p:spPr>
          <a:xfrm rot="10800000">
            <a:off x="679264" y="1750418"/>
            <a:ext cx="798553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ngolo ripiegato 6"/>
          <p:cNvSpPr/>
          <p:nvPr/>
        </p:nvSpPr>
        <p:spPr>
          <a:xfrm rot="10800000">
            <a:off x="2669175" y="1750417"/>
            <a:ext cx="921460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Angolo ripiegato 7"/>
          <p:cNvSpPr/>
          <p:nvPr/>
        </p:nvSpPr>
        <p:spPr>
          <a:xfrm rot="10800000">
            <a:off x="10633156" y="1750417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Angolo ripiegato 8"/>
          <p:cNvSpPr/>
          <p:nvPr/>
        </p:nvSpPr>
        <p:spPr>
          <a:xfrm rot="10800000">
            <a:off x="6648992" y="2673520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Angolo ripiegato 9"/>
          <p:cNvSpPr/>
          <p:nvPr/>
        </p:nvSpPr>
        <p:spPr>
          <a:xfrm rot="10800000">
            <a:off x="8638906" y="1750417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ngolo ripiegato 10"/>
          <p:cNvSpPr/>
          <p:nvPr/>
        </p:nvSpPr>
        <p:spPr>
          <a:xfrm rot="10800000">
            <a:off x="6648996" y="1750418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Angolo ripiegato 11"/>
          <p:cNvSpPr/>
          <p:nvPr/>
        </p:nvSpPr>
        <p:spPr>
          <a:xfrm rot="10800000">
            <a:off x="4659085" y="3418112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Angolo ripiegato 12"/>
          <p:cNvSpPr/>
          <p:nvPr/>
        </p:nvSpPr>
        <p:spPr>
          <a:xfrm rot="10800000">
            <a:off x="2669175" y="3418111"/>
            <a:ext cx="840642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ngolo ripiegato 13"/>
          <p:cNvSpPr/>
          <p:nvPr/>
        </p:nvSpPr>
        <p:spPr>
          <a:xfrm rot="10800000">
            <a:off x="679264" y="3418112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Angolo ripiegato 14"/>
          <p:cNvSpPr/>
          <p:nvPr/>
        </p:nvSpPr>
        <p:spPr>
          <a:xfrm rot="10800000">
            <a:off x="8638903" y="4519729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Angolo ripiegato 15"/>
          <p:cNvSpPr/>
          <p:nvPr/>
        </p:nvSpPr>
        <p:spPr>
          <a:xfrm rot="10800000">
            <a:off x="8638904" y="3596625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Angolo ripiegato 16"/>
          <p:cNvSpPr/>
          <p:nvPr/>
        </p:nvSpPr>
        <p:spPr>
          <a:xfrm rot="10800000">
            <a:off x="8638904" y="2673521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Angolo ripiegato 17"/>
          <p:cNvSpPr/>
          <p:nvPr/>
        </p:nvSpPr>
        <p:spPr>
          <a:xfrm rot="10800000">
            <a:off x="6648992" y="3596625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Angolo ripiegato 18"/>
          <p:cNvSpPr/>
          <p:nvPr/>
        </p:nvSpPr>
        <p:spPr>
          <a:xfrm rot="10800000">
            <a:off x="4659085" y="5085804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Angolo ripiegato 20"/>
          <p:cNvSpPr/>
          <p:nvPr/>
        </p:nvSpPr>
        <p:spPr>
          <a:xfrm rot="10800000">
            <a:off x="2697073" y="5039622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Angolo ripiegato 21"/>
          <p:cNvSpPr/>
          <p:nvPr/>
        </p:nvSpPr>
        <p:spPr>
          <a:xfrm rot="10800000">
            <a:off x="679264" y="5085805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Angolo ripiegato 22"/>
          <p:cNvSpPr/>
          <p:nvPr/>
        </p:nvSpPr>
        <p:spPr>
          <a:xfrm rot="10800000">
            <a:off x="8638903" y="5438501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4 26"/>
          <p:cNvCxnSpPr>
            <a:stCxn id="4" idx="0"/>
            <a:endCxn id="5" idx="2"/>
          </p:cNvCxnSpPr>
          <p:nvPr/>
        </p:nvCxnSpPr>
        <p:spPr>
          <a:xfrm rot="5400000">
            <a:off x="4915990" y="1127759"/>
            <a:ext cx="718452" cy="526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4" idx="0"/>
            <a:endCxn id="7" idx="2"/>
          </p:cNvCxnSpPr>
          <p:nvPr/>
        </p:nvCxnSpPr>
        <p:spPr>
          <a:xfrm rot="5400000">
            <a:off x="3975052" y="186819"/>
            <a:ext cx="718451" cy="2408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4 30"/>
          <p:cNvCxnSpPr>
            <a:stCxn id="4" idx="0"/>
            <a:endCxn id="6" idx="2"/>
          </p:cNvCxnSpPr>
          <p:nvPr/>
        </p:nvCxnSpPr>
        <p:spPr>
          <a:xfrm rot="5400000">
            <a:off x="2949369" y="-838862"/>
            <a:ext cx="718452" cy="4460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ttore 4 107"/>
          <p:cNvCxnSpPr>
            <a:stCxn id="4" idx="0"/>
          </p:cNvCxnSpPr>
          <p:nvPr/>
        </p:nvCxnSpPr>
        <p:spPr>
          <a:xfrm rot="16200000" flipH="1">
            <a:off x="7939000" y="-1368386"/>
            <a:ext cx="643097" cy="5443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Freccia a incrocio 108"/>
          <p:cNvSpPr/>
          <p:nvPr/>
        </p:nvSpPr>
        <p:spPr>
          <a:xfrm>
            <a:off x="5801665" y="115384"/>
            <a:ext cx="285628" cy="315688"/>
          </a:xfrm>
          <a:prstGeom prst="quad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Freccia a incrocio 109"/>
          <p:cNvSpPr/>
          <p:nvPr/>
        </p:nvSpPr>
        <p:spPr>
          <a:xfrm>
            <a:off x="5261730" y="1547943"/>
            <a:ext cx="285628" cy="315688"/>
          </a:xfrm>
          <a:prstGeom prst="quad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Freccia a incrocio 110"/>
          <p:cNvSpPr/>
          <p:nvPr/>
        </p:nvSpPr>
        <p:spPr>
          <a:xfrm>
            <a:off x="3262776" y="1558813"/>
            <a:ext cx="285628" cy="315688"/>
          </a:xfrm>
          <a:prstGeom prst="quad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Freccia a incrocio 111"/>
          <p:cNvSpPr/>
          <p:nvPr/>
        </p:nvSpPr>
        <p:spPr>
          <a:xfrm>
            <a:off x="1278857" y="1547943"/>
            <a:ext cx="285628" cy="315688"/>
          </a:xfrm>
          <a:prstGeom prst="quad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Freccia a incrocio 113"/>
          <p:cNvSpPr/>
          <p:nvPr/>
        </p:nvSpPr>
        <p:spPr>
          <a:xfrm>
            <a:off x="7314900" y="1479222"/>
            <a:ext cx="285628" cy="315688"/>
          </a:xfrm>
          <a:prstGeom prst="quad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Freccia a incrocio 114"/>
          <p:cNvSpPr/>
          <p:nvPr/>
        </p:nvSpPr>
        <p:spPr>
          <a:xfrm>
            <a:off x="9314128" y="1483590"/>
            <a:ext cx="285628" cy="315688"/>
          </a:xfrm>
          <a:prstGeom prst="quad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16" name="Group 11"/>
          <p:cNvGrpSpPr/>
          <p:nvPr/>
        </p:nvGrpSpPr>
        <p:grpSpPr>
          <a:xfrm>
            <a:off x="543235" y="1850380"/>
            <a:ext cx="302302" cy="343686"/>
            <a:chOff x="4318000" y="2493818"/>
            <a:chExt cx="2921000" cy="3297382"/>
          </a:xfrm>
        </p:grpSpPr>
        <p:grpSp>
          <p:nvGrpSpPr>
            <p:cNvPr id="117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19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0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23" name="Group 11"/>
          <p:cNvGrpSpPr/>
          <p:nvPr/>
        </p:nvGrpSpPr>
        <p:grpSpPr>
          <a:xfrm>
            <a:off x="2515622" y="1850380"/>
            <a:ext cx="302302" cy="343686"/>
            <a:chOff x="4318000" y="2493818"/>
            <a:chExt cx="2921000" cy="3297382"/>
          </a:xfrm>
        </p:grpSpPr>
        <p:grpSp>
          <p:nvGrpSpPr>
            <p:cNvPr id="124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26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7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0" name="Group 11"/>
          <p:cNvGrpSpPr/>
          <p:nvPr/>
        </p:nvGrpSpPr>
        <p:grpSpPr>
          <a:xfrm>
            <a:off x="4500861" y="1850380"/>
            <a:ext cx="302302" cy="343686"/>
            <a:chOff x="4318000" y="2493818"/>
            <a:chExt cx="2921000" cy="3297382"/>
          </a:xfrm>
        </p:grpSpPr>
        <p:grpSp>
          <p:nvGrpSpPr>
            <p:cNvPr id="131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33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4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61" name="Group 31"/>
          <p:cNvGrpSpPr/>
          <p:nvPr/>
        </p:nvGrpSpPr>
        <p:grpSpPr>
          <a:xfrm>
            <a:off x="5571005" y="718457"/>
            <a:ext cx="336177" cy="381822"/>
            <a:chOff x="6257635" y="827263"/>
            <a:chExt cx="2516909" cy="2898229"/>
          </a:xfrm>
        </p:grpSpPr>
        <p:sp>
          <p:nvSpPr>
            <p:cNvPr id="16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163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65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16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188" name="Rettangolo 187"/>
          <p:cNvSpPr/>
          <p:nvPr/>
        </p:nvSpPr>
        <p:spPr>
          <a:xfrm>
            <a:off x="7680959" y="1645921"/>
            <a:ext cx="300445" cy="1273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0" name="Rettangolo 189"/>
          <p:cNvSpPr/>
          <p:nvPr/>
        </p:nvSpPr>
        <p:spPr>
          <a:xfrm>
            <a:off x="9687869" y="1642111"/>
            <a:ext cx="300445" cy="1273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2" name="Connettore 2 191"/>
          <p:cNvCxnSpPr>
            <a:stCxn id="188" idx="2"/>
            <a:endCxn id="11" idx="1"/>
          </p:cNvCxnSpPr>
          <p:nvPr/>
        </p:nvCxnSpPr>
        <p:spPr>
          <a:xfrm flipH="1">
            <a:off x="7354391" y="1773272"/>
            <a:ext cx="476791" cy="32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nettore 2 193"/>
          <p:cNvCxnSpPr>
            <a:stCxn id="190" idx="2"/>
            <a:endCxn id="10" idx="1"/>
          </p:cNvCxnSpPr>
          <p:nvPr/>
        </p:nvCxnSpPr>
        <p:spPr>
          <a:xfrm flipH="1">
            <a:off x="9344301" y="1769462"/>
            <a:ext cx="493791" cy="33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riangolo rettangolo 194"/>
          <p:cNvSpPr/>
          <p:nvPr/>
        </p:nvSpPr>
        <p:spPr>
          <a:xfrm>
            <a:off x="678903" y="5578954"/>
            <a:ext cx="211166" cy="21116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7" name="Triangolo rettangolo 196"/>
          <p:cNvSpPr/>
          <p:nvPr/>
        </p:nvSpPr>
        <p:spPr>
          <a:xfrm>
            <a:off x="4676500" y="5577844"/>
            <a:ext cx="211166" cy="21116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8" name="Ovale 197"/>
          <p:cNvSpPr/>
          <p:nvPr/>
        </p:nvSpPr>
        <p:spPr>
          <a:xfrm>
            <a:off x="950045" y="5096858"/>
            <a:ext cx="155924" cy="155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0" name="Ovale 199"/>
          <p:cNvSpPr/>
          <p:nvPr/>
        </p:nvSpPr>
        <p:spPr>
          <a:xfrm>
            <a:off x="4969055" y="5092502"/>
            <a:ext cx="155924" cy="155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1" name="CasellaDiTesto 200"/>
          <p:cNvSpPr txBox="1"/>
          <p:nvPr/>
        </p:nvSpPr>
        <p:spPr>
          <a:xfrm>
            <a:off x="5299165" y="483324"/>
            <a:ext cx="701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Home</a:t>
            </a:r>
          </a:p>
        </p:txBody>
      </p:sp>
      <p:sp>
        <p:nvSpPr>
          <p:cNvPr id="202" name="CasellaDiTesto 201"/>
          <p:cNvSpPr txBox="1"/>
          <p:nvPr/>
        </p:nvSpPr>
        <p:spPr>
          <a:xfrm>
            <a:off x="6467217" y="1919512"/>
            <a:ext cx="1082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Innovazione</a:t>
            </a:r>
          </a:p>
        </p:txBody>
      </p:sp>
      <p:sp>
        <p:nvSpPr>
          <p:cNvPr id="203" name="CasellaDiTesto 202"/>
          <p:cNvSpPr txBox="1"/>
          <p:nvPr/>
        </p:nvSpPr>
        <p:spPr>
          <a:xfrm>
            <a:off x="6662393" y="3792099"/>
            <a:ext cx="701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Progetti</a:t>
            </a:r>
          </a:p>
        </p:txBody>
      </p:sp>
      <p:sp>
        <p:nvSpPr>
          <p:cNvPr id="204" name="CasellaDiTesto 203"/>
          <p:cNvSpPr txBox="1"/>
          <p:nvPr/>
        </p:nvSpPr>
        <p:spPr>
          <a:xfrm>
            <a:off x="6606023" y="2888100"/>
            <a:ext cx="985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Testimonial</a:t>
            </a:r>
          </a:p>
        </p:txBody>
      </p:sp>
      <p:sp>
        <p:nvSpPr>
          <p:cNvPr id="205" name="CasellaDiTesto 204"/>
          <p:cNvSpPr txBox="1"/>
          <p:nvPr/>
        </p:nvSpPr>
        <p:spPr>
          <a:xfrm>
            <a:off x="4459329" y="5168700"/>
            <a:ext cx="11149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Descrizione</a:t>
            </a:r>
          </a:p>
          <a:p>
            <a:pPr algn="ctr"/>
            <a:r>
              <a:rPr lang="it-IT" sz="1100" dirty="0"/>
              <a:t>+</a:t>
            </a:r>
          </a:p>
          <a:p>
            <a:pPr algn="ctr"/>
            <a:r>
              <a:rPr lang="it-IT" sz="1100" dirty="0"/>
              <a:t>FAQ</a:t>
            </a:r>
          </a:p>
        </p:txBody>
      </p:sp>
      <p:sp>
        <p:nvSpPr>
          <p:cNvPr id="207" name="CasellaDiTesto 206"/>
          <p:cNvSpPr txBox="1"/>
          <p:nvPr/>
        </p:nvSpPr>
        <p:spPr>
          <a:xfrm>
            <a:off x="8678082" y="5641051"/>
            <a:ext cx="701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Mercato</a:t>
            </a:r>
          </a:p>
        </p:txBody>
      </p:sp>
      <p:sp>
        <p:nvSpPr>
          <p:cNvPr id="208" name="CasellaDiTesto 207"/>
          <p:cNvSpPr txBox="1"/>
          <p:nvPr/>
        </p:nvSpPr>
        <p:spPr>
          <a:xfrm>
            <a:off x="8651956" y="4754516"/>
            <a:ext cx="701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Business</a:t>
            </a:r>
          </a:p>
        </p:txBody>
      </p:sp>
      <p:sp>
        <p:nvSpPr>
          <p:cNvPr id="209" name="CasellaDiTesto 208"/>
          <p:cNvSpPr txBox="1"/>
          <p:nvPr/>
        </p:nvSpPr>
        <p:spPr>
          <a:xfrm>
            <a:off x="8556205" y="3793049"/>
            <a:ext cx="1373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Governance</a:t>
            </a:r>
            <a:endParaRPr lang="it-IT" sz="1100" dirty="0"/>
          </a:p>
        </p:txBody>
      </p:sp>
      <p:sp>
        <p:nvSpPr>
          <p:cNvPr id="210" name="CasellaDiTesto 209"/>
          <p:cNvSpPr txBox="1"/>
          <p:nvPr/>
        </p:nvSpPr>
        <p:spPr>
          <a:xfrm>
            <a:off x="8723825" y="2888100"/>
            <a:ext cx="960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News</a:t>
            </a:r>
          </a:p>
        </p:txBody>
      </p:sp>
      <p:sp>
        <p:nvSpPr>
          <p:cNvPr id="211" name="CasellaDiTesto 210"/>
          <p:cNvSpPr txBox="1"/>
          <p:nvPr/>
        </p:nvSpPr>
        <p:spPr>
          <a:xfrm>
            <a:off x="8601897" y="1979623"/>
            <a:ext cx="955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Il gruppo</a:t>
            </a:r>
          </a:p>
        </p:txBody>
      </p:sp>
      <p:sp>
        <p:nvSpPr>
          <p:cNvPr id="212" name="CasellaDiTesto 211"/>
          <p:cNvSpPr txBox="1"/>
          <p:nvPr/>
        </p:nvSpPr>
        <p:spPr>
          <a:xfrm>
            <a:off x="10482606" y="1915881"/>
            <a:ext cx="976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Il tuo ordine</a:t>
            </a:r>
          </a:p>
        </p:txBody>
      </p:sp>
      <p:sp>
        <p:nvSpPr>
          <p:cNvPr id="215" name="CasellaDiTesto 214"/>
          <p:cNvSpPr txBox="1"/>
          <p:nvPr/>
        </p:nvSpPr>
        <p:spPr>
          <a:xfrm>
            <a:off x="645219" y="5215620"/>
            <a:ext cx="1256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Descrizione</a:t>
            </a:r>
          </a:p>
        </p:txBody>
      </p:sp>
      <p:sp>
        <p:nvSpPr>
          <p:cNvPr id="216" name="CasellaDiTesto 215"/>
          <p:cNvSpPr txBox="1"/>
          <p:nvPr/>
        </p:nvSpPr>
        <p:spPr>
          <a:xfrm>
            <a:off x="4502619" y="1894233"/>
            <a:ext cx="10537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Tutti i servizi</a:t>
            </a:r>
          </a:p>
          <a:p>
            <a:pPr algn="ctr"/>
            <a:r>
              <a:rPr lang="it-IT" sz="1100" dirty="0"/>
              <a:t>Di assistenza</a:t>
            </a:r>
          </a:p>
          <a:p>
            <a:pPr algn="ctr"/>
            <a:r>
              <a:rPr lang="it-IT" sz="1100" dirty="0"/>
              <a:t>(categorie)</a:t>
            </a:r>
          </a:p>
        </p:txBody>
      </p:sp>
      <p:sp>
        <p:nvSpPr>
          <p:cNvPr id="217" name="CasellaDiTesto 216"/>
          <p:cNvSpPr txBox="1"/>
          <p:nvPr/>
        </p:nvSpPr>
        <p:spPr>
          <a:xfrm>
            <a:off x="2775064" y="1835727"/>
            <a:ext cx="11272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Tutti i</a:t>
            </a:r>
          </a:p>
          <a:p>
            <a:r>
              <a:rPr lang="it-IT" sz="1100" dirty="0"/>
              <a:t>Prodotti</a:t>
            </a:r>
          </a:p>
          <a:p>
            <a:r>
              <a:rPr lang="it-IT" sz="1100" dirty="0"/>
              <a:t>(categorie)</a:t>
            </a:r>
          </a:p>
        </p:txBody>
      </p:sp>
      <p:sp>
        <p:nvSpPr>
          <p:cNvPr id="218" name="CasellaDiTesto 217"/>
          <p:cNvSpPr txBox="1"/>
          <p:nvPr/>
        </p:nvSpPr>
        <p:spPr>
          <a:xfrm>
            <a:off x="652503" y="3648458"/>
            <a:ext cx="890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SLS per </a:t>
            </a:r>
          </a:p>
          <a:p>
            <a:r>
              <a:rPr lang="it-IT" sz="1100" dirty="0"/>
              <a:t>categoria</a:t>
            </a:r>
          </a:p>
        </p:txBody>
      </p:sp>
      <p:sp>
        <p:nvSpPr>
          <p:cNvPr id="219" name="CasellaDiTesto 218"/>
          <p:cNvSpPr txBox="1"/>
          <p:nvPr/>
        </p:nvSpPr>
        <p:spPr>
          <a:xfrm>
            <a:off x="694889" y="1885961"/>
            <a:ext cx="9792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Tutti i</a:t>
            </a:r>
          </a:p>
          <a:p>
            <a:r>
              <a:rPr lang="it-IT" sz="1100" dirty="0"/>
              <a:t>SLS</a:t>
            </a:r>
          </a:p>
          <a:p>
            <a:r>
              <a:rPr lang="it-IT" sz="1100" dirty="0"/>
              <a:t>(categorie)</a:t>
            </a:r>
          </a:p>
        </p:txBody>
      </p:sp>
      <p:sp>
        <p:nvSpPr>
          <p:cNvPr id="220" name="CasellaDiTesto 219"/>
          <p:cNvSpPr txBox="1"/>
          <p:nvPr/>
        </p:nvSpPr>
        <p:spPr>
          <a:xfrm>
            <a:off x="2682316" y="3472930"/>
            <a:ext cx="8904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Prodotti per categoria</a:t>
            </a:r>
          </a:p>
          <a:p>
            <a:r>
              <a:rPr lang="it-IT" sz="1100" dirty="0"/>
              <a:t>+ Outlet</a:t>
            </a:r>
          </a:p>
        </p:txBody>
      </p:sp>
      <p:sp>
        <p:nvSpPr>
          <p:cNvPr id="221" name="CasellaDiTesto 220"/>
          <p:cNvSpPr txBox="1"/>
          <p:nvPr/>
        </p:nvSpPr>
        <p:spPr>
          <a:xfrm>
            <a:off x="4644795" y="3517840"/>
            <a:ext cx="8904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Assistenza per categorie</a:t>
            </a:r>
          </a:p>
        </p:txBody>
      </p:sp>
      <p:sp>
        <p:nvSpPr>
          <p:cNvPr id="222" name="CasellaDiTesto 221"/>
          <p:cNvSpPr txBox="1"/>
          <p:nvPr/>
        </p:nvSpPr>
        <p:spPr>
          <a:xfrm>
            <a:off x="1062427" y="4631195"/>
            <a:ext cx="40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</a:p>
        </p:txBody>
      </p:sp>
      <p:sp>
        <p:nvSpPr>
          <p:cNvPr id="224" name="CasellaDiTesto 223"/>
          <p:cNvSpPr txBox="1"/>
          <p:nvPr/>
        </p:nvSpPr>
        <p:spPr>
          <a:xfrm>
            <a:off x="5124386" y="4630483"/>
            <a:ext cx="72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</a:p>
        </p:txBody>
      </p:sp>
      <p:sp>
        <p:nvSpPr>
          <p:cNvPr id="231" name="CasellaDiTesto 230"/>
          <p:cNvSpPr txBox="1"/>
          <p:nvPr/>
        </p:nvSpPr>
        <p:spPr>
          <a:xfrm>
            <a:off x="1077679" y="2946626"/>
            <a:ext cx="72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</a:p>
        </p:txBody>
      </p:sp>
      <p:sp>
        <p:nvSpPr>
          <p:cNvPr id="232" name="CasellaDiTesto 231"/>
          <p:cNvSpPr txBox="1"/>
          <p:nvPr/>
        </p:nvSpPr>
        <p:spPr>
          <a:xfrm>
            <a:off x="3116683" y="2949426"/>
            <a:ext cx="72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</a:p>
        </p:txBody>
      </p:sp>
      <p:sp>
        <p:nvSpPr>
          <p:cNvPr id="233" name="CasellaDiTesto 232"/>
          <p:cNvSpPr txBox="1"/>
          <p:nvPr/>
        </p:nvSpPr>
        <p:spPr>
          <a:xfrm>
            <a:off x="5167669" y="2947715"/>
            <a:ext cx="72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</a:t>
            </a:r>
          </a:p>
        </p:txBody>
      </p:sp>
      <p:cxnSp>
        <p:nvCxnSpPr>
          <p:cNvPr id="235" name="Connettore 4 234"/>
          <p:cNvCxnSpPr>
            <a:stCxn id="4" idx="0"/>
            <a:endCxn id="95" idx="0"/>
          </p:cNvCxnSpPr>
          <p:nvPr/>
        </p:nvCxnSpPr>
        <p:spPr>
          <a:xfrm rot="16200000" flipH="1">
            <a:off x="5952312" y="618302"/>
            <a:ext cx="633549" cy="1460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/>
          <p:cNvCxnSpPr>
            <a:stCxn id="4" idx="0"/>
            <a:endCxn id="97" idx="0"/>
          </p:cNvCxnSpPr>
          <p:nvPr/>
        </p:nvCxnSpPr>
        <p:spPr>
          <a:xfrm rot="16200000" flipH="1">
            <a:off x="6945091" y="-374477"/>
            <a:ext cx="642255" cy="3455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CasellaDiTesto 237"/>
          <p:cNvSpPr txBox="1"/>
          <p:nvPr/>
        </p:nvSpPr>
        <p:spPr>
          <a:xfrm>
            <a:off x="8590450" y="6195401"/>
            <a:ext cx="723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A2A</a:t>
            </a:r>
          </a:p>
        </p:txBody>
      </p:sp>
      <p:sp>
        <p:nvSpPr>
          <p:cNvPr id="239" name="CasellaDiTesto 238"/>
          <p:cNvSpPr txBox="1"/>
          <p:nvPr/>
        </p:nvSpPr>
        <p:spPr>
          <a:xfrm>
            <a:off x="10576200" y="4311487"/>
            <a:ext cx="723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GT</a:t>
            </a:r>
          </a:p>
        </p:txBody>
      </p:sp>
      <p:sp>
        <p:nvSpPr>
          <p:cNvPr id="184" name="Angolo ripiegato 183"/>
          <p:cNvSpPr/>
          <p:nvPr/>
        </p:nvSpPr>
        <p:spPr>
          <a:xfrm rot="10800000">
            <a:off x="10627464" y="2669169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5" name="Angolo ripiegato 184"/>
          <p:cNvSpPr/>
          <p:nvPr/>
        </p:nvSpPr>
        <p:spPr>
          <a:xfrm rot="10800000">
            <a:off x="10638838" y="3580309"/>
            <a:ext cx="705395" cy="705395"/>
          </a:xfrm>
          <a:prstGeom prst="foldedCorner">
            <a:avLst>
              <a:gd name="adj" fmla="val 259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1" name="CasellaDiTesto 190"/>
          <p:cNvSpPr txBox="1"/>
          <p:nvPr/>
        </p:nvSpPr>
        <p:spPr>
          <a:xfrm>
            <a:off x="10498770" y="2843283"/>
            <a:ext cx="9769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Inserimento</a:t>
            </a:r>
          </a:p>
          <a:p>
            <a:pPr algn="ctr"/>
            <a:r>
              <a:rPr lang="it-IT" sz="1100" dirty="0"/>
              <a:t>Dati</a:t>
            </a:r>
          </a:p>
        </p:txBody>
      </p:sp>
      <p:sp>
        <p:nvSpPr>
          <p:cNvPr id="193" name="CasellaDiTesto 192"/>
          <p:cNvSpPr txBox="1"/>
          <p:nvPr/>
        </p:nvSpPr>
        <p:spPr>
          <a:xfrm>
            <a:off x="10498992" y="3753997"/>
            <a:ext cx="9769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Esito pagamento</a:t>
            </a:r>
          </a:p>
        </p:txBody>
      </p:sp>
      <p:sp>
        <p:nvSpPr>
          <p:cNvPr id="206" name="Rettangolo 205"/>
          <p:cNvSpPr/>
          <p:nvPr/>
        </p:nvSpPr>
        <p:spPr>
          <a:xfrm>
            <a:off x="11677122" y="1638202"/>
            <a:ext cx="300445" cy="1273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4" name="Connettore 2 233"/>
          <p:cNvCxnSpPr>
            <a:stCxn id="206" idx="2"/>
          </p:cNvCxnSpPr>
          <p:nvPr/>
        </p:nvCxnSpPr>
        <p:spPr>
          <a:xfrm flipH="1">
            <a:off x="11333554" y="1765553"/>
            <a:ext cx="493791" cy="33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6433613" y="12617"/>
            <a:ext cx="5543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Antonucci : 791935, Campagna : 814149, Giudici: 792108</a:t>
            </a:r>
          </a:p>
        </p:txBody>
      </p:sp>
      <p:sp>
        <p:nvSpPr>
          <p:cNvPr id="189" name="CasellaDiTesto 188"/>
          <p:cNvSpPr txBox="1"/>
          <p:nvPr/>
        </p:nvSpPr>
        <p:spPr>
          <a:xfrm>
            <a:off x="6644421" y="4321105"/>
            <a:ext cx="723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A2A</a:t>
            </a:r>
          </a:p>
        </p:txBody>
      </p:sp>
      <p:sp>
        <p:nvSpPr>
          <p:cNvPr id="236" name="Freccia a incrocio 235"/>
          <p:cNvSpPr/>
          <p:nvPr/>
        </p:nvSpPr>
        <p:spPr>
          <a:xfrm>
            <a:off x="11313728" y="1485905"/>
            <a:ext cx="285628" cy="315688"/>
          </a:xfrm>
          <a:prstGeom prst="quad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40" name="Group 11"/>
          <p:cNvGrpSpPr/>
          <p:nvPr/>
        </p:nvGrpSpPr>
        <p:grpSpPr>
          <a:xfrm>
            <a:off x="4468533" y="3353599"/>
            <a:ext cx="302302" cy="343686"/>
            <a:chOff x="4318000" y="2493818"/>
            <a:chExt cx="2921000" cy="3297382"/>
          </a:xfrm>
        </p:grpSpPr>
        <p:grpSp>
          <p:nvGrpSpPr>
            <p:cNvPr id="241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43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45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9" name="CasellaDiTesto 248"/>
          <p:cNvSpPr txBox="1"/>
          <p:nvPr/>
        </p:nvSpPr>
        <p:spPr>
          <a:xfrm>
            <a:off x="5334513" y="4782883"/>
            <a:ext cx="155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Servizi Assistenza</a:t>
            </a:r>
          </a:p>
        </p:txBody>
      </p:sp>
      <p:grpSp>
        <p:nvGrpSpPr>
          <p:cNvPr id="251" name="Group 11"/>
          <p:cNvGrpSpPr/>
          <p:nvPr/>
        </p:nvGrpSpPr>
        <p:grpSpPr>
          <a:xfrm>
            <a:off x="2473479" y="3321271"/>
            <a:ext cx="302302" cy="343686"/>
            <a:chOff x="4318000" y="2493818"/>
            <a:chExt cx="2921000" cy="3297382"/>
          </a:xfrm>
        </p:grpSpPr>
        <p:grpSp>
          <p:nvGrpSpPr>
            <p:cNvPr id="252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54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5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3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58" name="Group 11"/>
          <p:cNvGrpSpPr/>
          <p:nvPr/>
        </p:nvGrpSpPr>
        <p:grpSpPr>
          <a:xfrm>
            <a:off x="545388" y="3402090"/>
            <a:ext cx="302302" cy="343686"/>
            <a:chOff x="4318000" y="2493818"/>
            <a:chExt cx="2921000" cy="3297382"/>
          </a:xfrm>
        </p:grpSpPr>
        <p:grpSp>
          <p:nvGrpSpPr>
            <p:cNvPr id="259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61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62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0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6" name="Rettangolo 55"/>
          <p:cNvSpPr/>
          <p:nvPr/>
        </p:nvSpPr>
        <p:spPr>
          <a:xfrm>
            <a:off x="2666999" y="5345545"/>
            <a:ext cx="7389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dirty="0"/>
              <a:t>Prodotti</a:t>
            </a:r>
          </a:p>
        </p:txBody>
      </p:sp>
      <p:sp>
        <p:nvSpPr>
          <p:cNvPr id="269" name="Ovale 268"/>
          <p:cNvSpPr/>
          <p:nvPr/>
        </p:nvSpPr>
        <p:spPr>
          <a:xfrm>
            <a:off x="2974000" y="5094811"/>
            <a:ext cx="155924" cy="155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0" name="Triangolo rettangolo 269"/>
          <p:cNvSpPr/>
          <p:nvPr/>
        </p:nvSpPr>
        <p:spPr>
          <a:xfrm>
            <a:off x="2707626" y="5542902"/>
            <a:ext cx="211166" cy="21116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0" name="Connettore 4 289"/>
          <p:cNvCxnSpPr>
            <a:stCxn id="21" idx="0"/>
            <a:endCxn id="179" idx="2"/>
          </p:cNvCxnSpPr>
          <p:nvPr/>
        </p:nvCxnSpPr>
        <p:spPr>
          <a:xfrm rot="5400000" flipH="1" flipV="1">
            <a:off x="6456924" y="1219494"/>
            <a:ext cx="1118369" cy="7932678"/>
          </a:xfrm>
          <a:prstGeom prst="bentConnector3">
            <a:avLst>
              <a:gd name="adj1" fmla="val -845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4 79"/>
          <p:cNvCxnSpPr>
            <a:stCxn id="270" idx="1"/>
          </p:cNvCxnSpPr>
          <p:nvPr/>
        </p:nvCxnSpPr>
        <p:spPr>
          <a:xfrm rot="10800000" flipV="1">
            <a:off x="1330476" y="5648484"/>
            <a:ext cx="1377150" cy="36277"/>
          </a:xfrm>
          <a:prstGeom prst="bentConnector3">
            <a:avLst>
              <a:gd name="adj1" fmla="val 50000"/>
            </a:avLst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ttore 4 291"/>
          <p:cNvCxnSpPr>
            <a:stCxn id="14" idx="0"/>
            <a:endCxn id="198" idx="7"/>
          </p:cNvCxnSpPr>
          <p:nvPr/>
        </p:nvCxnSpPr>
        <p:spPr>
          <a:xfrm rot="16200000" flipH="1">
            <a:off x="559454" y="4596013"/>
            <a:ext cx="996186" cy="51173"/>
          </a:xfrm>
          <a:prstGeom prst="bentConnector3">
            <a:avLst>
              <a:gd name="adj1" fmla="val 2005"/>
            </a:avLst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ttore 4 292"/>
          <p:cNvCxnSpPr>
            <a:endCxn id="14" idx="2"/>
          </p:cNvCxnSpPr>
          <p:nvPr/>
        </p:nvCxnSpPr>
        <p:spPr>
          <a:xfrm rot="16200000" flipH="1">
            <a:off x="543838" y="2929988"/>
            <a:ext cx="975227" cy="1020"/>
          </a:xfrm>
          <a:prstGeom prst="bentConnector3">
            <a:avLst>
              <a:gd name="adj1" fmla="val 50000"/>
            </a:avLst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ttore 4 295"/>
          <p:cNvCxnSpPr>
            <a:stCxn id="7" idx="0"/>
            <a:endCxn id="220" idx="0"/>
          </p:cNvCxnSpPr>
          <p:nvPr/>
        </p:nvCxnSpPr>
        <p:spPr>
          <a:xfrm rot="5400000">
            <a:off x="2620162" y="2963187"/>
            <a:ext cx="1017118" cy="2369"/>
          </a:xfrm>
          <a:prstGeom prst="bentConnector3">
            <a:avLst>
              <a:gd name="adj1" fmla="val 50000"/>
            </a:avLst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ttore 4 298"/>
          <p:cNvCxnSpPr>
            <a:stCxn id="13" idx="0"/>
            <a:endCxn id="21" idx="2"/>
          </p:cNvCxnSpPr>
          <p:nvPr/>
        </p:nvCxnSpPr>
        <p:spPr>
          <a:xfrm rot="5400000">
            <a:off x="2611575" y="4561701"/>
            <a:ext cx="916116" cy="39726"/>
          </a:xfrm>
          <a:prstGeom prst="bentConnector3">
            <a:avLst>
              <a:gd name="adj1" fmla="val 3519"/>
            </a:avLst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ttore 4 302"/>
          <p:cNvCxnSpPr>
            <a:stCxn id="216" idx="2"/>
            <a:endCxn id="12" idx="2"/>
          </p:cNvCxnSpPr>
          <p:nvPr/>
        </p:nvCxnSpPr>
        <p:spPr>
          <a:xfrm rot="5400000">
            <a:off x="4558778" y="2947401"/>
            <a:ext cx="923715" cy="17706"/>
          </a:xfrm>
          <a:prstGeom prst="bentConnector3">
            <a:avLst>
              <a:gd name="adj1" fmla="val 50000"/>
            </a:avLst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Connettore 4 305"/>
          <p:cNvCxnSpPr>
            <a:stCxn id="12" idx="0"/>
            <a:endCxn id="19" idx="2"/>
          </p:cNvCxnSpPr>
          <p:nvPr/>
        </p:nvCxnSpPr>
        <p:spPr>
          <a:xfrm rot="5400000">
            <a:off x="4530634" y="4604655"/>
            <a:ext cx="962297" cy="12700"/>
          </a:xfrm>
          <a:prstGeom prst="bentConnector3">
            <a:avLst>
              <a:gd name="adj1" fmla="val 50000"/>
            </a:avLst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Connettore 4 308"/>
          <p:cNvCxnSpPr>
            <a:stCxn id="21" idx="1"/>
          </p:cNvCxnSpPr>
          <p:nvPr/>
        </p:nvCxnSpPr>
        <p:spPr>
          <a:xfrm>
            <a:off x="3402468" y="5392319"/>
            <a:ext cx="1296532" cy="5181"/>
          </a:xfrm>
          <a:prstGeom prst="bentConnector3">
            <a:avLst>
              <a:gd name="adj1" fmla="val 50000"/>
            </a:avLst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ttore 4 311"/>
          <p:cNvCxnSpPr/>
          <p:nvPr/>
        </p:nvCxnSpPr>
        <p:spPr>
          <a:xfrm rot="10800000">
            <a:off x="3393813" y="5672473"/>
            <a:ext cx="1274042" cy="2355"/>
          </a:xfrm>
          <a:prstGeom prst="bentConnector3">
            <a:avLst>
              <a:gd name="adj1" fmla="val 50000"/>
            </a:avLst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CasellaDiTesto 335"/>
          <p:cNvSpPr txBox="1"/>
          <p:nvPr/>
        </p:nvSpPr>
        <p:spPr>
          <a:xfrm>
            <a:off x="1262361" y="5688582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SLS disponibili [0:5]</a:t>
            </a:r>
          </a:p>
        </p:txBody>
      </p:sp>
      <p:sp>
        <p:nvSpPr>
          <p:cNvPr id="337" name="CasellaDiTesto 336"/>
          <p:cNvSpPr txBox="1"/>
          <p:nvPr/>
        </p:nvSpPr>
        <p:spPr>
          <a:xfrm>
            <a:off x="1397953" y="5106737"/>
            <a:ext cx="1290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Ai Prodotti [0:30]</a:t>
            </a:r>
          </a:p>
        </p:txBody>
      </p:sp>
      <p:sp>
        <p:nvSpPr>
          <p:cNvPr id="338" name="CasellaDiTesto 337"/>
          <p:cNvSpPr txBox="1"/>
          <p:nvPr/>
        </p:nvSpPr>
        <p:spPr>
          <a:xfrm>
            <a:off x="3382210" y="5765187"/>
            <a:ext cx="1291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Ai prodotti [0:10]</a:t>
            </a:r>
          </a:p>
        </p:txBody>
      </p:sp>
      <p:sp>
        <p:nvSpPr>
          <p:cNvPr id="339" name="CasellaDiTesto 338"/>
          <p:cNvSpPr txBox="1"/>
          <p:nvPr/>
        </p:nvSpPr>
        <p:spPr>
          <a:xfrm>
            <a:off x="3355474" y="507999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AS disponibili [0:n]</a:t>
            </a:r>
          </a:p>
        </p:txBody>
      </p:sp>
      <p:sp>
        <p:nvSpPr>
          <p:cNvPr id="344" name="Rettangolo 343"/>
          <p:cNvSpPr/>
          <p:nvPr/>
        </p:nvSpPr>
        <p:spPr>
          <a:xfrm>
            <a:off x="4313509" y="5338926"/>
            <a:ext cx="242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I</a:t>
            </a:r>
          </a:p>
        </p:txBody>
      </p:sp>
      <p:sp>
        <p:nvSpPr>
          <p:cNvPr id="362" name="CasellaDiTesto 361"/>
          <p:cNvSpPr txBox="1"/>
          <p:nvPr/>
        </p:nvSpPr>
        <p:spPr>
          <a:xfrm>
            <a:off x="193524" y="4729237"/>
            <a:ext cx="4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SLS</a:t>
            </a:r>
          </a:p>
        </p:txBody>
      </p:sp>
      <p:sp>
        <p:nvSpPr>
          <p:cNvPr id="363" name="CasellaDiTesto 362"/>
          <p:cNvSpPr txBox="1"/>
          <p:nvPr/>
        </p:nvSpPr>
        <p:spPr>
          <a:xfrm>
            <a:off x="2007810" y="4741334"/>
            <a:ext cx="962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PRODOTTI</a:t>
            </a:r>
          </a:p>
        </p:txBody>
      </p:sp>
      <p:sp>
        <p:nvSpPr>
          <p:cNvPr id="364" name="CasellaDiTesto 363"/>
          <p:cNvSpPr txBox="1"/>
          <p:nvPr/>
        </p:nvSpPr>
        <p:spPr>
          <a:xfrm>
            <a:off x="96762" y="5775049"/>
            <a:ext cx="888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</a:rPr>
              <a:t>Regole e </a:t>
            </a:r>
          </a:p>
          <a:p>
            <a:r>
              <a:rPr lang="it-IT" sz="1200" b="1" dirty="0">
                <a:solidFill>
                  <a:srgbClr val="FF0000"/>
                </a:solidFill>
              </a:rPr>
              <a:t>attivazione</a:t>
            </a:r>
          </a:p>
        </p:txBody>
      </p:sp>
      <p:sp>
        <p:nvSpPr>
          <p:cNvPr id="365" name="CasellaDiTesto 364"/>
          <p:cNvSpPr txBox="1"/>
          <p:nvPr/>
        </p:nvSpPr>
        <p:spPr>
          <a:xfrm>
            <a:off x="2298095" y="5914572"/>
            <a:ext cx="1754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</a:rPr>
              <a:t>Caratteristiche + </a:t>
            </a:r>
            <a:r>
              <a:rPr lang="it-IT" sz="1200" b="1" dirty="0" err="1">
                <a:solidFill>
                  <a:srgbClr val="FF0000"/>
                </a:solidFill>
              </a:rPr>
              <a:t>dettaglI</a:t>
            </a:r>
            <a:endParaRPr lang="it-IT" sz="1200" b="1" dirty="0">
              <a:solidFill>
                <a:srgbClr val="FF0000"/>
              </a:solidFill>
            </a:endParaRPr>
          </a:p>
        </p:txBody>
      </p:sp>
      <p:sp>
        <p:nvSpPr>
          <p:cNvPr id="366" name="CasellaDiTesto 365"/>
          <p:cNvSpPr txBox="1"/>
          <p:nvPr/>
        </p:nvSpPr>
        <p:spPr>
          <a:xfrm>
            <a:off x="5334000" y="5648476"/>
            <a:ext cx="1265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rgbClr val="FF0000"/>
                </a:solidFill>
              </a:rPr>
              <a:t>Descrizione+FAQ</a:t>
            </a:r>
            <a:endParaRPr lang="it-IT" sz="1200" b="1" dirty="0">
              <a:solidFill>
                <a:srgbClr val="FF0000"/>
              </a:solidFill>
            </a:endParaRPr>
          </a:p>
        </p:txBody>
      </p:sp>
      <p:sp>
        <p:nvSpPr>
          <p:cNvPr id="368" name="Rettangolo 367"/>
          <p:cNvSpPr/>
          <p:nvPr/>
        </p:nvSpPr>
        <p:spPr>
          <a:xfrm>
            <a:off x="3191031" y="3794517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Wingdings"/>
                <a:ea typeface="Wingdings"/>
                <a:cs typeface="Wingdings"/>
              </a:rPr>
              <a:t></a:t>
            </a:r>
            <a:endParaRPr lang="it-IT" dirty="0"/>
          </a:p>
        </p:txBody>
      </p:sp>
      <p:cxnSp>
        <p:nvCxnSpPr>
          <p:cNvPr id="169" name="Connettore 4 168"/>
          <p:cNvCxnSpPr>
            <a:stCxn id="165" idx="4"/>
          </p:cNvCxnSpPr>
          <p:nvPr/>
        </p:nvCxnSpPr>
        <p:spPr>
          <a:xfrm rot="5400000">
            <a:off x="2732959" y="1985039"/>
            <a:ext cx="3974260" cy="2040145"/>
          </a:xfrm>
          <a:prstGeom prst="bentConnector3">
            <a:avLst>
              <a:gd name="adj1" fmla="val 50000"/>
            </a:avLst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Rettangolo 169"/>
          <p:cNvSpPr/>
          <p:nvPr/>
        </p:nvSpPr>
        <p:spPr>
          <a:xfrm>
            <a:off x="2784562" y="4413438"/>
            <a:ext cx="242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I</a:t>
            </a:r>
          </a:p>
        </p:txBody>
      </p:sp>
      <p:sp>
        <p:nvSpPr>
          <p:cNvPr id="171" name="Rettangolo 170"/>
          <p:cNvSpPr/>
          <p:nvPr/>
        </p:nvSpPr>
        <p:spPr>
          <a:xfrm>
            <a:off x="3493408" y="4800418"/>
            <a:ext cx="242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I</a:t>
            </a:r>
          </a:p>
        </p:txBody>
      </p:sp>
      <p:sp>
        <p:nvSpPr>
          <p:cNvPr id="172" name="Rettangolo 171"/>
          <p:cNvSpPr/>
          <p:nvPr/>
        </p:nvSpPr>
        <p:spPr>
          <a:xfrm>
            <a:off x="3588685" y="5339386"/>
            <a:ext cx="242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I</a:t>
            </a:r>
          </a:p>
        </p:txBody>
      </p:sp>
      <p:sp>
        <p:nvSpPr>
          <p:cNvPr id="173" name="Rettangolo 172"/>
          <p:cNvSpPr/>
          <p:nvPr/>
        </p:nvSpPr>
        <p:spPr>
          <a:xfrm>
            <a:off x="1712206" y="5382286"/>
            <a:ext cx="242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I</a:t>
            </a:r>
          </a:p>
        </p:txBody>
      </p:sp>
      <p:sp>
        <p:nvSpPr>
          <p:cNvPr id="174" name="Rettangolo 173"/>
          <p:cNvSpPr/>
          <p:nvPr/>
        </p:nvSpPr>
        <p:spPr>
          <a:xfrm>
            <a:off x="2116358" y="5333182"/>
            <a:ext cx="242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I</a:t>
            </a:r>
          </a:p>
        </p:txBody>
      </p:sp>
      <p:cxnSp>
        <p:nvCxnSpPr>
          <p:cNvPr id="315" name="Connettore 4 314"/>
          <p:cNvCxnSpPr>
            <a:endCxn id="21" idx="3"/>
          </p:cNvCxnSpPr>
          <p:nvPr/>
        </p:nvCxnSpPr>
        <p:spPr>
          <a:xfrm flipV="1">
            <a:off x="1419412" y="5392319"/>
            <a:ext cx="1277661" cy="1446"/>
          </a:xfrm>
          <a:prstGeom prst="bentConnector3">
            <a:avLst>
              <a:gd name="adj1" fmla="val 50000"/>
            </a:avLst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147" y="3170205"/>
            <a:ext cx="152360" cy="1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4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8512" y="655024"/>
            <a:ext cx="10515600" cy="2243138"/>
          </a:xfrm>
        </p:spPr>
        <p:txBody>
          <a:bodyPr>
            <a:normAutofit/>
          </a:bodyPr>
          <a:lstStyle/>
          <a:p>
            <a:r>
              <a:rPr lang="it-IT" sz="1600" dirty="0"/>
              <a:t>Il simbolo indica pagine accessibili tramite link da qualsiasi altra pagina del sito.</a:t>
            </a: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r>
              <a:rPr lang="it-IT" sz="1600" dirty="0"/>
              <a:t>Il simbolo rappresenta la presenza di un filtro</a:t>
            </a: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r>
              <a:rPr lang="it-IT" sz="1600" dirty="0"/>
              <a:t>La F indica la presenza di un Form per l’inserimento dati</a:t>
            </a:r>
            <a:br>
              <a:rPr lang="it-IT" sz="1600" dirty="0"/>
            </a:br>
            <a:br>
              <a:rPr lang="it-IT" sz="1600" dirty="0"/>
            </a:br>
            <a:endParaRPr lang="it-IT" sz="1600" dirty="0"/>
          </a:p>
        </p:txBody>
      </p:sp>
      <p:sp>
        <p:nvSpPr>
          <p:cNvPr id="6" name="Freccia a incrocio 5"/>
          <p:cNvSpPr/>
          <p:nvPr/>
        </p:nvSpPr>
        <p:spPr>
          <a:xfrm>
            <a:off x="551095" y="695268"/>
            <a:ext cx="285628" cy="315688"/>
          </a:xfrm>
          <a:prstGeom prst="quad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55833" y="180610"/>
            <a:ext cx="961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NOTE:</a:t>
            </a:r>
          </a:p>
        </p:txBody>
      </p:sp>
      <p:sp>
        <p:nvSpPr>
          <p:cNvPr id="10" name="Rettangolo 9"/>
          <p:cNvSpPr/>
          <p:nvPr/>
        </p:nvSpPr>
        <p:spPr>
          <a:xfrm>
            <a:off x="503465" y="1344237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Wingdings"/>
                <a:ea typeface="Wingdings"/>
                <a:cs typeface="Wingdings"/>
              </a:rPr>
              <a:t>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9" y="2140644"/>
            <a:ext cx="152360" cy="15902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503465" y="2695471"/>
            <a:ext cx="88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Nei Prodotti, i Dettagli rappresentano le </a:t>
            </a:r>
            <a:r>
              <a:rPr lang="it-IT" dirty="0" err="1"/>
              <a:t>tab</a:t>
            </a:r>
            <a:r>
              <a:rPr lang="it-IT" dirty="0"/>
              <a:t> che includono Dettagli, Specifiche Tecniche, etc.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03465" y="3275938"/>
            <a:ext cx="1023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 semplificare la navigazione nel </a:t>
            </a:r>
            <a:r>
              <a:rPr lang="it-IT" dirty="0" err="1"/>
              <a:t>mockup</a:t>
            </a:r>
            <a:r>
              <a:rPr lang="it-IT" dirty="0"/>
              <a:t> è stato inserito un simbolo (una manina) per indicare i link attivi.</a:t>
            </a:r>
          </a:p>
        </p:txBody>
      </p:sp>
    </p:spTree>
    <p:extLst>
      <p:ext uri="{BB962C8B-B14F-4D97-AF65-F5344CB8AC3E}">
        <p14:creationId xmlns:p14="http://schemas.microsoft.com/office/powerpoint/2010/main" val="1981221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484</Words>
  <Application>Microsoft Office PowerPoint</Application>
  <PresentationFormat>Widescreen</PresentationFormat>
  <Paragraphs>160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di Office</vt:lpstr>
      <vt:lpstr>Progetto di Hypermedia and Web</vt:lpstr>
      <vt:lpstr>INDEX</vt:lpstr>
      <vt:lpstr>Introduzione</vt:lpstr>
      <vt:lpstr>Presentazione standard di PowerPoint</vt:lpstr>
      <vt:lpstr>L-IDM SCHEMA</vt:lpstr>
      <vt:lpstr>Presentazione standard di PowerPoint</vt:lpstr>
      <vt:lpstr>Il simbolo indica pagine accessibili tramite link da qualsiasi altra pagina del sito.   Il simbolo rappresenta la presenza di un filtro   La F indica la presenza di un Form per l’inserimento dati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Nicolò Antonucci</dc:creator>
  <cp:lastModifiedBy>Dennis Campagna</cp:lastModifiedBy>
  <cp:revision>44</cp:revision>
  <dcterms:created xsi:type="dcterms:W3CDTF">2016-05-11T11:31:05Z</dcterms:created>
  <dcterms:modified xsi:type="dcterms:W3CDTF">2016-07-20T11:09:15Z</dcterms:modified>
</cp:coreProperties>
</file>