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zVhtqCf2TSQP6lY4ZR96EpIQ/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www.education.gov.in/sites/upload_files/mhrd/files/statistics-new/udise_21_22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956"/>
            <a:ext cx="12192000" cy="68689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0" y="1625846"/>
            <a:ext cx="1219199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600" u="sng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ANALYSIS OF VARIOUS ASPECTS OF EDUCATION IN INDIA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816608" y="2937654"/>
            <a:ext cx="619353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 u="sng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r>
              <a:rPr b="1" i="1" lang="en-IN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:-</a:t>
            </a:r>
            <a:r>
              <a:rPr b="1" i="1" lang="en-IN" sz="2400" u="sng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Noto Sans Symbols"/>
              <a:buChar char="⮚"/>
            </a:pPr>
            <a:r>
              <a:rPr b="1" i="1" lang="en-IN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Database Source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Noto Sans Symbols"/>
              <a:buChar char="⮚"/>
            </a:pPr>
            <a:r>
              <a:rPr b="1" i="1" lang="en-IN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Aspects Taken Into Consideration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Noto Sans Symbols"/>
              <a:buChar char="⮚"/>
            </a:pPr>
            <a:r>
              <a:rPr b="1" i="1" lang="en-IN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Power BI Visualisation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Noto Sans Symbols"/>
              <a:buChar char="⮚"/>
            </a:pPr>
            <a:r>
              <a:rPr b="1" i="1" lang="en-IN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Information Extracted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Noto Sans Symbols"/>
              <a:buChar char="⮚"/>
            </a:pPr>
            <a:r>
              <a:rPr b="1" i="1" lang="en-IN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6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/>
        </p:nvSpPr>
        <p:spPr>
          <a:xfrm>
            <a:off x="3694601" y="2921168"/>
            <a:ext cx="4802798" cy="1015663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6000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THANK YOU !</a:t>
            </a:r>
            <a:endParaRPr i="1" sz="6000">
              <a:solidFill>
                <a:srgbClr val="0070C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956"/>
            <a:ext cx="12192000" cy="68689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207264" y="1354943"/>
            <a:ext cx="1159509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Noto Sans Symbols"/>
              <a:buChar char="⮚"/>
            </a:pPr>
            <a:r>
              <a:rPr b="1" lang="en-IN" sz="24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Database Source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https://www.education.gov.in/sites/upload_files/mhrd/files/statistics-new/udise_21_22.pdf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07264" y="2579180"/>
            <a:ext cx="11453567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Noto Sans Symbols"/>
              <a:buChar char="⮚"/>
            </a:pPr>
            <a:r>
              <a:rPr b="1" lang="en-IN" sz="24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Aspects Taken Into Consideration</a:t>
            </a:r>
            <a:r>
              <a:rPr lang="en-IN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:-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%age of Govt. Schools having Co-curricular activity room/arts and crafts room as well as functional Smart Classrooms used for teaching with Smart Boards/ Virtual Classrooms</a:t>
            </a:r>
            <a:endParaRPr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%age of girls enrolment in Schools</a:t>
            </a:r>
            <a:endParaRPr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Pupil Teacher Ratio (PTR) in Primary, Upper Primary, Secondary and Higher Secondary Schools</a:t>
            </a:r>
            <a:endParaRPr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Dropout Rate in Primary, Upper Primary and Secondary Schools among Boys &amp; Girls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Transition Rate from Upper Primary to Secondary Schools and Secondary to Higher Secondary Schools among Boys &amp; Girls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442774" y="0"/>
            <a:ext cx="3306451" cy="461665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Power BI Visualisation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6725"/>
            <a:ext cx="12191999" cy="63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3" y="0"/>
            <a:ext cx="121207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93"/>
            <a:ext cx="12192000" cy="686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3466343" y="746533"/>
            <a:ext cx="3353585" cy="461665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Information Extracted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1195285" y="1582340"/>
            <a:ext cx="980389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3 States/UTs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(Delhi, Chandigarh and Lakshadweep)</a:t>
            </a:r>
            <a:endParaRPr b="1" sz="18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6 States/UTs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Only 4 States/UTs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18 State/UTs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Lowest girls enrolment                                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Bihar (only 40%)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Only 2 States/UTs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(Bihar and Delhi)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Only 2  States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(Bihar and Jharkhand)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187587" y="1806791"/>
            <a:ext cx="6167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5268791" y="1483625"/>
            <a:ext cx="6211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– More than 20% of Govt. Schools with Co-curricular activity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   room/arts and crafts room.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5143136" y="2129956"/>
            <a:ext cx="62117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-</a:t>
            </a: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More than 20% of Govt. Schools having functional Smart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    Classrooms used for teaching with Smart Boards/Virtual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    Classrooms.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5268791" y="2939792"/>
            <a:ext cx="6211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More than 60% of girls enrolment in schools 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268791" y="3223708"/>
            <a:ext cx="6211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Not even 50% of girls enrolment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5268791" y="3816257"/>
            <a:ext cx="6211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 Not achieved the standard value of PTR in Primary Schools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268791" y="4280124"/>
            <a:ext cx="6211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 More PTR than standard value in Secondary and Higher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Secondary Schools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956"/>
            <a:ext cx="12192000" cy="686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/>
        </p:nvSpPr>
        <p:spPr>
          <a:xfrm>
            <a:off x="305244" y="1654957"/>
            <a:ext cx="62714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Highest PTR :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In Primary Schools – Bihar (54)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In Secondary Schools – Bihar (55)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In Higher Secondary Schools – Bihar (63) 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6376269" y="1700856"/>
            <a:ext cx="6197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Dropout Rates more than 10% :-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   In Primary Schools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– Only 2 States (Manipur, Meghalaya)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   In Upper Primary Schools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– Only 1 state (Meghalaya)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   In Secondary Schools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– Over 17 States/UTs 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305243" y="3235517"/>
            <a:ext cx="627148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Avg. Transition Rate from Secondary to Higher Secondary Schools in India -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Approx 86%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Significant Gap –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Boys (90%) &amp; Girls (79%)</a:t>
            </a:r>
            <a:endParaRPr b="1"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  3 States/UTs (Sikkim, KL and DL) -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More than 95%.   (For B&amp;G)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  3 States (MP, ML and BR) -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Less than even 80% (For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3 States (Orissa , ML and BR) –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Less than even 65% (For 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Lowest :</a:t>
            </a:r>
            <a:r>
              <a:rPr b="1" lang="en-IN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Girls – Odisha (52) &amp; For Boys – Bihar (78%)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6376269" y="3135669"/>
            <a:ext cx="6217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Avg. Transition Rate from Upper Primary to Secondary Schools in India -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Approx 89%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  4 States/UTs (Sikkim, KL, TN and DL) -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more than 95%.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    3 States (MP, Meghalaya and Bihar) - 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less than even 80%.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956"/>
            <a:ext cx="12192000" cy="686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5066200" y="96878"/>
            <a:ext cx="2059598" cy="461665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4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SUGGESTIONS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625252" y="803920"/>
            <a:ext cx="5470747" cy="2862322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Calibri"/>
              <a:buAutoNum type="arabicPeriod"/>
            </a:pPr>
            <a:r>
              <a:rPr i="1" lang="en-IN" sz="1800" u="sng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Build more and more co-curricular activity rooms and arts and crafts rooms in government schools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Reason : -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Identify and nurture hidden talents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Foster teamwork and leadership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Holistic development of students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Ways :-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Change in public perception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Allocate specific budget for such rooms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Making students aware of these fields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625251" y="3911619"/>
            <a:ext cx="5470747" cy="1477328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AutoNum type="arabicPeriod" startAt="2"/>
            </a:pPr>
            <a:r>
              <a:rPr b="0" i="1" lang="en-IN" sz="18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Focus on installing Smart Classrooms in as many schools as possible.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Reason :-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Practical Knowledge makes a subject interesting and helpful in getting clarity in concepts with ease.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6408626" y="827268"/>
            <a:ext cx="5470747" cy="2308324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Noto Sans Symbols"/>
              <a:buAutoNum type="arabicPeriod" startAt="3"/>
            </a:pPr>
            <a:r>
              <a:rPr b="0" i="1" lang="en-IN" sz="18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Increase in %age of girls enrolment of schools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Reason :-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To educate and empower girls to fight against social challenges as well as to participate and lead in different fields.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Ways :-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Lots of govt schemes and initiatives are already there, so focus should be on their proper implementation.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6408626" y="3911619"/>
            <a:ext cx="5470747" cy="1200329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1" lang="en-IN" sz="18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PTR in Schools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Appreciable throughout the country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Bihar – Increase Teacher Recruitment + Utilise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     Technology + Incentives for Rural Posting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956"/>
            <a:ext cx="12192000" cy="686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1445783" y="2052962"/>
            <a:ext cx="5513294" cy="2308324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AutoNum type="arabicPeriod" startAt="5"/>
            </a:pPr>
            <a:r>
              <a:rPr b="0" i="1" lang="en-IN" sz="18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Reduce the Dropout Rate in Secondary Schools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Reason :-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Over 17 States/UTs have more than 10% dropout rate.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Ways :-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Financial Support and Scholarships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Life skills education and career guidance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Parents engagement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Quality teaching and learning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7437009" y="1892495"/>
            <a:ext cx="4175871" cy="1200329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AutoNum type="arabicPeriod" startAt="6"/>
            </a:pPr>
            <a:r>
              <a:rPr b="0" i="1" lang="en-IN" sz="18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Improve the transition rate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Ways :-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Identification and Targeted Support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Effective communication of knowledge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7437009" y="3532075"/>
            <a:ext cx="4175871" cy="923330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Noto Sans Symbols"/>
              <a:buAutoNum type="arabicPeriod" startAt="7"/>
            </a:pPr>
            <a:r>
              <a:rPr b="0" i="1" lang="en-IN" sz="1800" u="sng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Dropout Rate in Primary and Upper Primary Schools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⮚"/>
            </a:pPr>
            <a:r>
              <a:rPr b="0" i="0"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Appreciable throughout the country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2023-08-15T16:50:11Z</dcterms:created>
  <dc:creator>Mayank</dc:creator>
</cp:coreProperties>
</file>