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4" r:id="rId5"/>
    <p:sldId id="262" r:id="rId6"/>
    <p:sldId id="265" r:id="rId7"/>
    <p:sldId id="266" r:id="rId8"/>
    <p:sldId id="268" r:id="rId9"/>
    <p:sldId id="269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76" r:id="rId25"/>
    <p:sldId id="277" r:id="rId26"/>
    <p:sldId id="278" r:id="rId27"/>
    <p:sldId id="281" r:id="rId28"/>
    <p:sldId id="279" r:id="rId29"/>
    <p:sldId id="280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CE62"/>
    <a:srgbClr val="FED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EFF09-9508-4911-976B-20EF99285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972AAC-8541-4323-A38A-7E0A07721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05B4B-BD96-46EB-A8E3-5795B0DA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41F4D-E191-4D1F-BAD3-CB174359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4821F-BA0E-4638-952C-0DFAA5DD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0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CE2E0-26DD-41AB-A979-CDC5AAC5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E79808-5680-4010-B1AE-2B7D8629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FEFE8D-95CE-4C02-AD51-BDD024EC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8738D-D750-4A9A-B4CF-AC4F2D74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F8FFF-EAA7-46E2-A2A9-B0670A4D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29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777E2A-65C2-4AFB-96D9-311FAAFD7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ECBDF2-AA3E-45D9-A744-72901899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E395EC-EA5D-414C-A9BC-58979A86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242C6-ACDB-4571-B4D0-0E777ACC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5AD69-A1AD-4B1F-B0CF-BE352DF0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0BCFB-9221-42A9-9B93-E1889EF6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EBB93-C161-438A-8825-4CA54999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AC06F-B157-48A2-906B-CDFFAA6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BE844-176D-4B42-A39A-F3F4EEC6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74DA4B-613F-4926-B239-3EB38216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23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7D542-050F-487C-83BA-142F0D2A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BA6FF-85F0-4545-B7F8-0CD4CD702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62FA4-8659-43B2-AB22-E0F1F1FA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614A40-DA96-4886-90CA-3AC0B959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9371F-BFC4-4B4C-8ECB-A1C865B4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0D6E9-CA26-48DC-A26C-36EECF85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AB32F-19FC-44AE-B47B-942FBC6E6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BEB3F-BE39-41FD-9AB5-7AEBDA93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377E5C-E894-4A48-B260-F66D5F5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4BB86-AF1A-4027-B98F-B13A3A3F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993751-4D0C-4A04-ACE7-31B8665A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8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2A8F9-7012-4999-B35F-0B93A023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D9E9E8-C62D-4044-9BBC-1E6832E78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2A4056-0D60-4976-BD44-55859227C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7E6D61-0462-4ACF-96CE-47E0404B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26FB80-9C89-44D5-B230-70AE18FCF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E4218B-1FCC-4B6B-A61A-D049C821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7E7F46-4E34-4A59-80E3-28CDFAE6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1687C2-F11F-41FB-AC0E-8E606036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7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2FCF1-4C15-4C6F-A684-135724DE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5DAE3B-D7E1-464B-B2F8-6F32A8FE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140DCC-EA1B-41A8-9525-C92EEDE0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7C445A-EC28-45B6-B911-FD8BB41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69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06BBEE-503D-4031-A075-EFC26F14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59C13-1284-4F59-BAF6-B81C8332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E1277-9AF8-4284-8FEA-2383B68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3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4DEBD-CB4D-4C22-A0B9-2F39831C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09DAE-938D-40EA-851A-225CCD06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F5879-C764-4551-8CB4-3A4A3A51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EB4685-0E31-42EB-B2E4-2027FB32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B995B-E0BC-4462-B17C-872A392C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8B9FA2-51A1-4763-AFFC-AAD73F57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9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F11B4-8F78-42C4-8143-4CDC22A7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2B7F65-0DB0-4B9A-9681-B107AF23F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66F35C-4BF8-4576-AA3D-2B1B34E84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3FAD5F-F9A8-4256-AB8C-1BEB5DD7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D38885-2449-426C-BA2E-2AE9E0FD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C7E627-2AE4-496B-9EAA-BF89FC79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20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106360-2F17-430F-A3CD-FC3CE6C6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0E7F5B-BE51-457E-B4BD-B2882F4F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D8A3B-35C7-4868-889F-C3D6859A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367-1362-4112-AD99-9367F5BB5AA0}" type="datetimeFigureOut">
              <a:rPr lang="fr-FR" smtClean="0"/>
              <a:t>27/11/2017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2F1D09-FE24-4B69-80F0-0968DFD6D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B4A38-3725-4322-8CB6-07E922AAD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A9C6E-7936-4910-8084-8EB58F1C08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35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pop.champemedylan.fr/Index.php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14976"/>
            <a:ext cx="11472482" cy="4437742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46" y="2254808"/>
            <a:ext cx="2739778" cy="234838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2AFAF13-D6A9-40EE-ABDB-97AE9C3E2F50}"/>
              </a:ext>
            </a:extLst>
          </p:cNvPr>
          <p:cNvSpPr txBox="1"/>
          <p:nvPr/>
        </p:nvSpPr>
        <p:spPr>
          <a:xfrm>
            <a:off x="6573175" y="1967061"/>
            <a:ext cx="36727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PROJET U’DEV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Camille AUBRY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Dylan CHAMPEME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Mathias GARCIA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Anis LARABA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Ken LE BOT</a:t>
            </a:r>
          </a:p>
          <a:p>
            <a:pPr algn="ctr"/>
            <a:r>
              <a:rPr lang="fr-FR" sz="2000" dirty="0">
                <a:latin typeface="Helvetica" panose="020B0604020202030204" pitchFamily="34" charset="0"/>
              </a:rPr>
              <a:t>Jean Christophe SIMON</a:t>
            </a:r>
          </a:p>
        </p:txBody>
      </p:sp>
    </p:spTree>
    <p:extLst>
      <p:ext uri="{BB962C8B-B14F-4D97-AF65-F5344CB8AC3E}">
        <p14:creationId xmlns:p14="http://schemas.microsoft.com/office/powerpoint/2010/main" val="95303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7371" r="63718" b="44205"/>
          <a:stretch/>
        </p:blipFill>
        <p:spPr>
          <a:xfrm>
            <a:off x="6232921" y="2197915"/>
            <a:ext cx="4868712" cy="3894666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329267" y="2971800"/>
            <a:ext cx="3860800" cy="863600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493232" y="2206382"/>
            <a:ext cx="4454167" cy="119721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05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7371" r="63718" b="44205"/>
          <a:stretch/>
        </p:blipFill>
        <p:spPr>
          <a:xfrm>
            <a:off x="6232921" y="2197915"/>
            <a:ext cx="4868712" cy="3894666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407996" y="3843866"/>
            <a:ext cx="3860800" cy="76200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493231" y="3412067"/>
            <a:ext cx="4454167" cy="268051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79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47232" r="63718" b="4345"/>
          <a:stretch/>
        </p:blipFill>
        <p:spPr>
          <a:xfrm>
            <a:off x="6223754" y="2197915"/>
            <a:ext cx="4868712" cy="3894666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1329267" y="4478866"/>
            <a:ext cx="3860800" cy="63500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493232" y="2948030"/>
            <a:ext cx="4454167" cy="1530836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65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de connexion au site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3" name="Image 2" descr="C:\Users\Tweety\Desktop\algo connexion.txt - Notepad++ [Administrator]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6" t="9278" r="64316" b="38423"/>
          <a:stretch/>
        </p:blipFill>
        <p:spPr>
          <a:xfrm>
            <a:off x="1000663" y="2197915"/>
            <a:ext cx="4268133" cy="3894666"/>
          </a:xfrm>
          <a:prstGeom prst="rect">
            <a:avLst/>
          </a:prstGeom>
          <a:noFill/>
        </p:spPr>
      </p:pic>
      <p:pic>
        <p:nvPicPr>
          <p:cNvPr id="8" name="Image 7" descr="connexion.php - Visual Studio Code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47232" r="63718" b="4345"/>
          <a:stretch/>
        </p:blipFill>
        <p:spPr>
          <a:xfrm>
            <a:off x="6223754" y="2197915"/>
            <a:ext cx="4868712" cy="3894666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1329267" y="5113867"/>
            <a:ext cx="3860800" cy="97871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431026" y="4478865"/>
            <a:ext cx="4454167" cy="1613715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88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15" name="Image 20" descr="Capture3.PNG">
            <a:extLst>
              <a:ext uri="{FF2B5EF4-FFF2-40B4-BE49-F238E27FC236}">
                <a16:creationId xmlns:a16="http://schemas.microsoft.com/office/drawing/2014/main" id="{8121275E-2CFE-4A4C-A2C6-02B5D260A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206625"/>
            <a:ext cx="4868863" cy="3878263"/>
          </a:xfrm>
          <a:prstGeom prst="rect">
            <a:avLst/>
          </a:prstGeom>
        </p:spPr>
      </p:pic>
      <p:sp>
        <p:nvSpPr>
          <p:cNvPr id="20" name="Rectangle à coins arrondis 19"/>
          <p:cNvSpPr/>
          <p:nvPr/>
        </p:nvSpPr>
        <p:spPr>
          <a:xfrm>
            <a:off x="6258019" y="2238375"/>
            <a:ext cx="4811619" cy="171608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"/>
          </a:p>
        </p:txBody>
      </p:sp>
      <p:pic>
        <p:nvPicPr>
          <p:cNvPr id="25" name="Image 25" descr="Capture6.PNG">
            <a:extLst>
              <a:ext uri="{FF2B5EF4-FFF2-40B4-BE49-F238E27FC236}">
                <a16:creationId xmlns:a16="http://schemas.microsoft.com/office/drawing/2014/main" id="{730F5989-1337-483B-8701-0B086B658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2200" y="2838450"/>
            <a:ext cx="4829115" cy="617538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41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13" name="Image 25" descr="Capture6.PNG">
            <a:extLst>
              <a:ext uri="{FF2B5EF4-FFF2-40B4-BE49-F238E27FC236}">
                <a16:creationId xmlns:a16="http://schemas.microsoft.com/office/drawing/2014/main" id="{CE89E9D3-E50B-4DA4-B54A-5785690F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8550" y="3429000"/>
            <a:ext cx="4821273" cy="5746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20" descr="Capture3.PNG">
            <a:extLst>
              <a:ext uri="{FF2B5EF4-FFF2-40B4-BE49-F238E27FC236}">
                <a16:creationId xmlns:a16="http://schemas.microsoft.com/office/drawing/2014/main" id="{8121275E-2CFE-4A4C-A2C6-02B5D260A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25" y="2206625"/>
            <a:ext cx="4868863" cy="3878263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70625" y="3962400"/>
            <a:ext cx="4764270" cy="4984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44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2" name="Image 2" descr="Captur4.PNG">
            <a:extLst>
              <a:ext uri="{FF2B5EF4-FFF2-40B4-BE49-F238E27FC236}">
                <a16:creationId xmlns:a16="http://schemas.microsoft.com/office/drawing/2014/main" id="{DC149F73-85B0-40D1-80A4-DE0A7096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205038"/>
            <a:ext cx="4851400" cy="3842006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61100" y="2505075"/>
            <a:ext cx="4781780" cy="218916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25" descr="Capture6.PNG">
            <a:extLst>
              <a:ext uri="{FF2B5EF4-FFF2-40B4-BE49-F238E27FC236}">
                <a16:creationId xmlns:a16="http://schemas.microsoft.com/office/drawing/2014/main" id="{D92D3330-1409-4723-AECC-11F96BCFD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090613" y="3990975"/>
            <a:ext cx="4879975" cy="131453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0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59759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fr-FR" sz="2800" b="1">
                <a:latin typeface="Helvetica" panose="020B0604020202030204" pitchFamily="34" charset="0"/>
              </a:rPr>
              <a:t>Algorithme de modification</a:t>
            </a:r>
            <a:r>
              <a:rPr lang="fr-FR" sz="2800" b="1">
                <a:latin typeface="Helvetica" panose="020B0604020202030204" pitchFamily="34" charset="0"/>
                <a:cs typeface="Helvetica"/>
              </a:rPr>
              <a:t> d'un article</a:t>
            </a:r>
          </a:p>
        </p:txBody>
      </p:sp>
      <p:pic>
        <p:nvPicPr>
          <p:cNvPr id="2" name="Image 2" descr="Captur4.PNG">
            <a:extLst>
              <a:ext uri="{FF2B5EF4-FFF2-40B4-BE49-F238E27FC236}">
                <a16:creationId xmlns:a16="http://schemas.microsoft.com/office/drawing/2014/main" id="{DC149F73-85B0-40D1-80A4-DE0A7096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2205038"/>
            <a:ext cx="4851400" cy="3842006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6C3956-3F81-4A80-BDA9-D9477D1658FF}"/>
              </a:ext>
            </a:extLst>
          </p:cNvPr>
          <p:cNvSpPr/>
          <p:nvPr/>
        </p:nvSpPr>
        <p:spPr>
          <a:xfrm>
            <a:off x="6256338" y="4660900"/>
            <a:ext cx="4824412" cy="134937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25" descr="Capture6.PNG">
            <a:extLst>
              <a:ext uri="{FF2B5EF4-FFF2-40B4-BE49-F238E27FC236}">
                <a16:creationId xmlns:a16="http://schemas.microsoft.com/office/drawing/2014/main" id="{9B43A25D-202F-4B22-814F-B4FC42517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2193322"/>
            <a:ext cx="4869535" cy="391160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112838" y="5270500"/>
            <a:ext cx="4830762" cy="803193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82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553DA0E-F64C-474B-8038-ED359EF45061}"/>
              </a:ext>
            </a:extLst>
          </p:cNvPr>
          <p:cNvGrpSpPr/>
          <p:nvPr/>
        </p:nvGrpSpPr>
        <p:grpSpPr>
          <a:xfrm>
            <a:off x="1090366" y="1674695"/>
            <a:ext cx="10011267" cy="4554655"/>
            <a:chOff x="1090366" y="1674695"/>
            <a:chExt cx="10011267" cy="4554655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6EC03EED-884E-41AA-A7ED-2AE4526B008D}"/>
                </a:ext>
              </a:extLst>
            </p:cNvPr>
            <p:cNvSpPr txBox="1"/>
            <p:nvPr/>
          </p:nvSpPr>
          <p:spPr>
            <a:xfrm>
              <a:off x="1090367" y="1674695"/>
              <a:ext cx="10011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Helvetica" panose="020B0604020202030204" pitchFamily="34" charset="0"/>
                </a:rPr>
                <a:t>Algorithme d’envoi de Mail</a:t>
              </a:r>
              <a:endParaRPr lang="fr-FR" sz="2400" b="1" dirty="0">
                <a:latin typeface="Helvetica" panose="020B0604020202030204" pitchFamily="34" charset="0"/>
              </a:endParaRP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F1ECA405-018C-46A8-9255-EE6A84637F0B}"/>
                </a:ext>
              </a:extLst>
            </p:cNvPr>
            <p:cNvGrpSpPr/>
            <p:nvPr/>
          </p:nvGrpSpPr>
          <p:grpSpPr>
            <a:xfrm>
              <a:off x="1090366" y="2173311"/>
              <a:ext cx="10011267" cy="4056039"/>
              <a:chOff x="1090366" y="2173311"/>
              <a:chExt cx="10011267" cy="4056039"/>
            </a:xfrm>
          </p:grpSpPr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0540EF68-F0F8-4E8B-AC71-CFC5D9976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367" y="2173311"/>
                <a:ext cx="10011266" cy="4056039"/>
              </a:xfrm>
              <a:prstGeom prst="rect">
                <a:avLst/>
              </a:prstGeom>
            </p:spPr>
          </p:pic>
          <p:sp>
            <p:nvSpPr>
              <p:cNvPr id="15" name="Rectangle à coins arrondis 12">
                <a:extLst>
                  <a:ext uri="{FF2B5EF4-FFF2-40B4-BE49-F238E27FC236}">
                    <a16:creationId xmlns:a16="http://schemas.microsoft.com/office/drawing/2014/main" id="{D112AC7B-5962-4C4D-83B3-9EF226839CAA}"/>
                  </a:ext>
                </a:extLst>
              </p:cNvPr>
              <p:cNvSpPr/>
              <p:nvPr/>
            </p:nvSpPr>
            <p:spPr>
              <a:xfrm>
                <a:off x="1090366" y="3672246"/>
                <a:ext cx="10011265" cy="523220"/>
              </a:xfrm>
              <a:prstGeom prst="roundRect">
                <a:avLst/>
              </a:prstGeom>
              <a:noFill/>
              <a:ln w="28575">
                <a:solidFill>
                  <a:srgbClr val="88CE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117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72C9BDD-E53C-4DD5-B85C-3ED6DD1B06F6}"/>
              </a:ext>
            </a:extLst>
          </p:cNvPr>
          <p:cNvGrpSpPr/>
          <p:nvPr/>
        </p:nvGrpSpPr>
        <p:grpSpPr>
          <a:xfrm>
            <a:off x="1090367" y="1674695"/>
            <a:ext cx="10011266" cy="4548790"/>
            <a:chOff x="1090367" y="1674695"/>
            <a:chExt cx="10011266" cy="4548790"/>
          </a:xfrm>
        </p:grpSpPr>
        <p:pic>
          <p:nvPicPr>
            <p:cNvPr id="12" name="Image 11" descr="Une image contenant capture d’écran&#10;&#10;Description générée avec un niveau de confiance très élevé">
              <a:extLst>
                <a:ext uri="{FF2B5EF4-FFF2-40B4-BE49-F238E27FC236}">
                  <a16:creationId xmlns:a16="http://schemas.microsoft.com/office/drawing/2014/main" id="{5996A2B6-B2AF-4F74-B61C-B1B698CD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242" y="2167446"/>
              <a:ext cx="9991390" cy="4056039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0B57DA1-E119-4282-8534-EF0A6B40253C}"/>
                </a:ext>
              </a:extLst>
            </p:cNvPr>
            <p:cNvSpPr txBox="1"/>
            <p:nvPr/>
          </p:nvSpPr>
          <p:spPr>
            <a:xfrm>
              <a:off x="1090367" y="1674695"/>
              <a:ext cx="10011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Helvetica" panose="020B0604020202030204" pitchFamily="34" charset="0"/>
                </a:rPr>
                <a:t>Algorithme d’envoi de Mail</a:t>
              </a:r>
              <a:endParaRPr lang="fr-FR" sz="2400" b="1" dirty="0">
                <a:latin typeface="Helvetica" panose="020B0604020202030204" pitchFamily="34" charset="0"/>
              </a:endParaRPr>
            </a:p>
          </p:txBody>
        </p:sp>
        <p:sp>
          <p:nvSpPr>
            <p:cNvPr id="14" name="Rectangle à coins arrondis 12">
              <a:extLst>
                <a:ext uri="{FF2B5EF4-FFF2-40B4-BE49-F238E27FC236}">
                  <a16:creationId xmlns:a16="http://schemas.microsoft.com/office/drawing/2014/main" id="{A4FA69DF-4023-46F3-A7CE-06D85332AD04}"/>
                </a:ext>
              </a:extLst>
            </p:cNvPr>
            <p:cNvSpPr/>
            <p:nvPr/>
          </p:nvSpPr>
          <p:spPr>
            <a:xfrm>
              <a:off x="1268691" y="2263740"/>
              <a:ext cx="9339822" cy="1165259"/>
            </a:xfrm>
            <a:prstGeom prst="roundRect">
              <a:avLst/>
            </a:prstGeom>
            <a:noFill/>
            <a:ln w="28575">
              <a:solidFill>
                <a:srgbClr val="88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89956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2256817" y="1945532"/>
            <a:ext cx="76653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SOMMAIRE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Etude du projet et analyse des besoins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Organisation des tâches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Développement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Tests et intégration</a:t>
            </a:r>
          </a:p>
          <a:p>
            <a:pPr algn="ctr"/>
            <a:r>
              <a:rPr lang="fr-FR" sz="2800" dirty="0">
                <a:latin typeface="Helvetica" panose="020B0604020202030204" pitchFamily="34" charset="0"/>
              </a:rPr>
              <a:t>Conclusion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234628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F2D9260-6B8B-404D-9F0E-ED3F5966B8B3}"/>
              </a:ext>
            </a:extLst>
          </p:cNvPr>
          <p:cNvGrpSpPr/>
          <p:nvPr/>
        </p:nvGrpSpPr>
        <p:grpSpPr>
          <a:xfrm>
            <a:off x="1090366" y="1674695"/>
            <a:ext cx="10011267" cy="4554655"/>
            <a:chOff x="1090366" y="1674695"/>
            <a:chExt cx="10011267" cy="4554655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63FC806-1A2B-49D9-8722-C150CDA7BD8B}"/>
                </a:ext>
              </a:extLst>
            </p:cNvPr>
            <p:cNvSpPr txBox="1"/>
            <p:nvPr/>
          </p:nvSpPr>
          <p:spPr>
            <a:xfrm>
              <a:off x="1090367" y="1674695"/>
              <a:ext cx="10011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latin typeface="Helvetica" panose="020B0604020202030204" pitchFamily="34" charset="0"/>
                </a:rPr>
                <a:t>Algorithme d’envoi de Mail</a:t>
              </a:r>
              <a:endParaRPr lang="fr-FR" sz="2400" b="1" dirty="0">
                <a:latin typeface="Helvetica" panose="020B0604020202030204" pitchFamily="34" charset="0"/>
              </a:endParaRPr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E3C49DB2-9CE5-4075-8A84-4F9E705F1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367" y="2173311"/>
              <a:ext cx="10011266" cy="4056039"/>
            </a:xfrm>
            <a:prstGeom prst="rect">
              <a:avLst/>
            </a:prstGeom>
          </p:spPr>
        </p:pic>
        <p:sp>
          <p:nvSpPr>
            <p:cNvPr id="14" name="Rectangle à coins arrondis 12">
              <a:extLst>
                <a:ext uri="{FF2B5EF4-FFF2-40B4-BE49-F238E27FC236}">
                  <a16:creationId xmlns:a16="http://schemas.microsoft.com/office/drawing/2014/main" id="{2154A425-491B-4B27-BB9A-F760A06E77A0}"/>
                </a:ext>
              </a:extLst>
            </p:cNvPr>
            <p:cNvSpPr/>
            <p:nvPr/>
          </p:nvSpPr>
          <p:spPr>
            <a:xfrm>
              <a:off x="1090366" y="4064132"/>
              <a:ext cx="10011265" cy="728932"/>
            </a:xfrm>
            <a:prstGeom prst="roundRect">
              <a:avLst/>
            </a:prstGeom>
            <a:noFill/>
            <a:ln w="28575">
              <a:solidFill>
                <a:srgbClr val="88CE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782660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1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D647D52-39F2-472B-8AAE-8F87A55B6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42" y="2167446"/>
            <a:ext cx="9991390" cy="405603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1B5236D-E0D4-4B7D-8E1B-EC04E61D23BF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8190F3DA-0C00-472E-9290-2883B50DF727}"/>
              </a:ext>
            </a:extLst>
          </p:cNvPr>
          <p:cNvSpPr/>
          <p:nvPr/>
        </p:nvSpPr>
        <p:spPr>
          <a:xfrm>
            <a:off x="1268691" y="3399197"/>
            <a:ext cx="9339822" cy="1102465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3972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1B50D4A-03BC-4073-AC83-96E7232B65E1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DBE1680-4894-485A-A399-1833EDF65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7" y="2173311"/>
            <a:ext cx="10011266" cy="4056039"/>
          </a:xfrm>
          <a:prstGeom prst="rect">
            <a:avLst/>
          </a:prstGeom>
        </p:spPr>
      </p:pic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F909DEA3-17DD-4E16-B1F7-1A89D06B569F}"/>
              </a:ext>
            </a:extLst>
          </p:cNvPr>
          <p:cNvSpPr/>
          <p:nvPr/>
        </p:nvSpPr>
        <p:spPr>
          <a:xfrm>
            <a:off x="1090366" y="4727323"/>
            <a:ext cx="10011265" cy="1080624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2097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1" name="Image 10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62DCF364-6E79-4D21-95CB-0A609DA17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42" y="2167446"/>
            <a:ext cx="9991390" cy="405603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3522CE2-7834-4683-964F-1D11752717A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Algorithme d’envoi de Mail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E2D6AD9A-B9CC-4474-AB91-E34F445E9E18}"/>
              </a:ext>
            </a:extLst>
          </p:cNvPr>
          <p:cNvSpPr/>
          <p:nvPr/>
        </p:nvSpPr>
        <p:spPr>
          <a:xfrm>
            <a:off x="1268691" y="5004079"/>
            <a:ext cx="9339822" cy="1205791"/>
          </a:xfrm>
          <a:prstGeom prst="roundRect">
            <a:avLst/>
          </a:prstGeom>
          <a:noFill/>
          <a:ln w="28575">
            <a:solidFill>
              <a:srgbClr val="88CE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3723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5A52F9-612E-4E94-BC85-FDFCE2711101}"/>
              </a:ext>
            </a:extLst>
          </p:cNvPr>
          <p:cNvSpPr txBox="1"/>
          <p:nvPr/>
        </p:nvSpPr>
        <p:spPr>
          <a:xfrm>
            <a:off x="3630891" y="3648909"/>
            <a:ext cx="493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vetica" panose="020B0604020202030204" pitchFamily="34" charset="0"/>
                <a:hlinkClick r:id="rId4"/>
              </a:rPr>
              <a:t>En avant dans l'univers </a:t>
            </a:r>
            <a:r>
              <a:rPr lang="fr-FR" sz="2800" dirty="0" err="1">
                <a:latin typeface="Helvetica" panose="020B0604020202030204" pitchFamily="34" charset="0"/>
                <a:hlinkClick r:id="rId4"/>
              </a:rPr>
              <a:t>U’Pop</a:t>
            </a:r>
            <a:endParaRPr lang="fr-FR" sz="28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678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5A52F9-612E-4E94-BC85-FDFCE2711101}"/>
              </a:ext>
            </a:extLst>
          </p:cNvPr>
          <p:cNvSpPr txBox="1"/>
          <p:nvPr/>
        </p:nvSpPr>
        <p:spPr>
          <a:xfrm>
            <a:off x="2603369" y="2875915"/>
            <a:ext cx="6766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Helvetica" panose="020B0604020202030204" pitchFamily="34" charset="0"/>
              </a:rPr>
              <a:t>Accessible en ligne</a:t>
            </a: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  <a:p>
            <a:pPr algn="ctr"/>
            <a:r>
              <a:rPr lang="fr-FR" sz="2800" dirty="0" err="1">
                <a:latin typeface="Helvetica" panose="020B0604020202030204" pitchFamily="34" charset="0"/>
                <a:hlinkClick r:id="rId4"/>
              </a:rPr>
              <a:t>Upop</a:t>
            </a:r>
            <a:endParaRPr lang="fr-FR" sz="28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31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68F34E-6148-422D-8C78-F40C2B9BADFF}"/>
              </a:ext>
            </a:extLst>
          </p:cNvPr>
          <p:cNvSpPr txBox="1"/>
          <p:nvPr/>
        </p:nvSpPr>
        <p:spPr>
          <a:xfrm>
            <a:off x="1090367" y="1674695"/>
            <a:ext cx="100112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CONCLUSION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Cohésion du groupe + Bonne ambiance = Travail productif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Diversité des profils = Complémentarité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Utilisation de GitHub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Adaptation à un nouveau langage 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Indentation et commentaires</a:t>
            </a:r>
          </a:p>
        </p:txBody>
      </p:sp>
    </p:spTree>
    <p:extLst>
      <p:ext uri="{BB962C8B-B14F-4D97-AF65-F5344CB8AC3E}">
        <p14:creationId xmlns:p14="http://schemas.microsoft.com/office/powerpoint/2010/main" val="3408514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68F34E-6148-422D-8C78-F40C2B9BADFF}"/>
              </a:ext>
            </a:extLst>
          </p:cNvPr>
          <p:cNvSpPr txBox="1"/>
          <p:nvPr/>
        </p:nvSpPr>
        <p:spPr>
          <a:xfrm>
            <a:off x="1090367" y="1674695"/>
            <a:ext cx="100112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CE QUE NOUS AURIONS PU MIEUX FAIRE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Utiliser la méthode à Gilles (AGILE) dès le début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Uniformisation des codes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Optimisation des fichiers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336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EBFD3C-EFBF-4D0F-882B-53499E15C08D}"/>
              </a:ext>
            </a:extLst>
          </p:cNvPr>
          <p:cNvSpPr txBox="1"/>
          <p:nvPr/>
        </p:nvSpPr>
        <p:spPr>
          <a:xfrm>
            <a:off x="1090367" y="1674695"/>
            <a:ext cx="1001126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PERSPECTIVES</a:t>
            </a:r>
          </a:p>
          <a:p>
            <a:pPr algn="ctr"/>
            <a:endParaRPr lang="fr-FR" sz="28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Helvetica" panose="020B0604020202030204" pitchFamily="34" charset="0"/>
              </a:rPr>
              <a:t>Evolution du site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Barre de recherche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Factures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Sécurité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Gestion des modes de livraisons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Paiements en ligne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Mode daltonien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  <a:p>
            <a:endParaRPr lang="fr-FR" sz="24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53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0A881D-5AC2-4766-BD4C-5405D55C1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" y="0"/>
            <a:ext cx="1566153" cy="134241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BE2DBB-21FC-4CB9-B2B5-E64BB06FE8B1}"/>
              </a:ext>
            </a:extLst>
          </p:cNvPr>
          <p:cNvSpPr txBox="1"/>
          <p:nvPr/>
        </p:nvSpPr>
        <p:spPr>
          <a:xfrm>
            <a:off x="1140643" y="2360315"/>
            <a:ext cx="98698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Helvetica" panose="020B0604020202030204" pitchFamily="34" charset="0"/>
              </a:rPr>
              <a:t>REMERCIEMENTS</a:t>
            </a:r>
          </a:p>
          <a:p>
            <a:pPr algn="ctr"/>
            <a:endParaRPr lang="fr-FR" sz="3200" dirty="0">
              <a:latin typeface="Helvetica" panose="020B0604020202030204" pitchFamily="34" charset="0"/>
            </a:endParaRPr>
          </a:p>
          <a:p>
            <a:pPr algn="ctr"/>
            <a:endParaRPr lang="fr-FR" sz="2800" dirty="0">
              <a:latin typeface="Helvetica" panose="020B0604020202030204" pitchFamily="34" charset="0"/>
            </a:endParaRPr>
          </a:p>
        </p:txBody>
      </p:sp>
      <p:pic>
        <p:nvPicPr>
          <p:cNvPr id="4" name="Image 3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8D8E508-1701-4D25-A42E-83B1EF565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68" y="5003050"/>
            <a:ext cx="1312018" cy="13120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A9B725-ECD2-427A-BF73-DF73AA237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92" y="4669405"/>
            <a:ext cx="1721079" cy="172107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2F2C80B-0AAA-48CF-B1E3-68325D486D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90" y="4886318"/>
            <a:ext cx="1987485" cy="16562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9502178-AAD9-41EA-BABA-B1F22D0703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686" y="5003050"/>
            <a:ext cx="2314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2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Analyse technique et fonctionnelle du projet.</a:t>
            </a:r>
          </a:p>
          <a:p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Elaboration des objectifs :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-Règle des 3 clics,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-Fluidité,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Mise en place des solutions techniques.</a:t>
            </a:r>
          </a:p>
          <a:p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Définition des tâches et répartition par spécialisation.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88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Schéma du site</a:t>
            </a:r>
          </a:p>
          <a:p>
            <a:endParaRPr lang="fr-FR" dirty="0"/>
          </a:p>
        </p:txBody>
      </p: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554DE4E0-E771-4470-AEB2-7C972742296F}"/>
              </a:ext>
            </a:extLst>
          </p:cNvPr>
          <p:cNvGrpSpPr/>
          <p:nvPr/>
        </p:nvGrpSpPr>
        <p:grpSpPr>
          <a:xfrm>
            <a:off x="970623" y="1791428"/>
            <a:ext cx="10053190" cy="4647080"/>
            <a:chOff x="172133" y="349242"/>
            <a:chExt cx="10530027" cy="6032509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F45AC0CB-FB3D-49B3-9B10-3599AC4CC03C}"/>
                </a:ext>
              </a:extLst>
            </p:cNvPr>
            <p:cNvGrpSpPr/>
            <p:nvPr/>
          </p:nvGrpSpPr>
          <p:grpSpPr>
            <a:xfrm>
              <a:off x="172133" y="3523451"/>
              <a:ext cx="2805688" cy="2255842"/>
              <a:chOff x="144451" y="2123389"/>
              <a:chExt cx="2903220" cy="2611221"/>
            </a:xfrm>
          </p:grpSpPr>
          <p:grpSp>
            <p:nvGrpSpPr>
              <p:cNvPr id="229" name="Groupe 228">
                <a:extLst>
                  <a:ext uri="{FF2B5EF4-FFF2-40B4-BE49-F238E27FC236}">
                    <a16:creationId xmlns:a16="http://schemas.microsoft.com/office/drawing/2014/main" id="{3B5908C2-FFD7-4386-95F9-EE96B0C0C7A2}"/>
                  </a:ext>
                </a:extLst>
              </p:cNvPr>
              <p:cNvGrpSpPr/>
              <p:nvPr/>
            </p:nvGrpSpPr>
            <p:grpSpPr>
              <a:xfrm>
                <a:off x="144451" y="2123389"/>
                <a:ext cx="2903220" cy="2611221"/>
                <a:chOff x="7261860" y="627670"/>
                <a:chExt cx="2903220" cy="1727558"/>
              </a:xfrm>
            </p:grpSpPr>
            <p:grpSp>
              <p:nvGrpSpPr>
                <p:cNvPr id="237" name="Groupe 236">
                  <a:extLst>
                    <a:ext uri="{FF2B5EF4-FFF2-40B4-BE49-F238E27FC236}">
                      <a16:creationId xmlns:a16="http://schemas.microsoft.com/office/drawing/2014/main" id="{3F267F91-F0FD-441D-B901-5D8BEF3205F6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244" name="Rectangle : coins arrondis 243">
                    <a:extLst>
                      <a:ext uri="{FF2B5EF4-FFF2-40B4-BE49-F238E27FC236}">
                        <a16:creationId xmlns:a16="http://schemas.microsoft.com/office/drawing/2014/main" id="{75D093B4-FC9E-49B3-93C1-461F5FD29D41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45" name="Connecteur droit 244">
                    <a:extLst>
                      <a:ext uri="{FF2B5EF4-FFF2-40B4-BE49-F238E27FC236}">
                        <a16:creationId xmlns:a16="http://schemas.microsoft.com/office/drawing/2014/main" id="{DA1A8F12-71F2-4059-9AB0-5DC9362B9052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Groupe 237">
                  <a:extLst>
                    <a:ext uri="{FF2B5EF4-FFF2-40B4-BE49-F238E27FC236}">
                      <a16:creationId xmlns:a16="http://schemas.microsoft.com/office/drawing/2014/main" id="{865D1A09-4C9B-4115-8169-2E9A39CE6A92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239" name="Image 238">
                    <a:extLst>
                      <a:ext uri="{FF2B5EF4-FFF2-40B4-BE49-F238E27FC236}">
                        <a16:creationId xmlns:a16="http://schemas.microsoft.com/office/drawing/2014/main" id="{281E5FD2-D568-4714-BDDC-EC4CA3C9B3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240" name="Image 239">
                    <a:extLst>
                      <a:ext uri="{FF2B5EF4-FFF2-40B4-BE49-F238E27FC236}">
                        <a16:creationId xmlns:a16="http://schemas.microsoft.com/office/drawing/2014/main" id="{9D0264CC-AB22-4B4B-A56F-D014BE5AE1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1" name="Image 240">
                    <a:extLst>
                      <a:ext uri="{FF2B5EF4-FFF2-40B4-BE49-F238E27FC236}">
                        <a16:creationId xmlns:a16="http://schemas.microsoft.com/office/drawing/2014/main" id="{E133892D-3038-4C7A-B528-E1E30E7E63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2" name="Image 241">
                    <a:extLst>
                      <a:ext uri="{FF2B5EF4-FFF2-40B4-BE49-F238E27FC236}">
                        <a16:creationId xmlns:a16="http://schemas.microsoft.com/office/drawing/2014/main" id="{B2E09617-F8E7-45A9-8438-549911AEA1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43" name="Image 242">
                    <a:extLst>
                      <a:ext uri="{FF2B5EF4-FFF2-40B4-BE49-F238E27FC236}">
                        <a16:creationId xmlns:a16="http://schemas.microsoft.com/office/drawing/2014/main" id="{AB8E6ACD-9713-41DA-9AFF-8D2D53D271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30" name="Groupe 229">
                <a:extLst>
                  <a:ext uri="{FF2B5EF4-FFF2-40B4-BE49-F238E27FC236}">
                    <a16:creationId xmlns:a16="http://schemas.microsoft.com/office/drawing/2014/main" id="{A909203D-346E-4057-AD81-B4BEC6A96B22}"/>
                  </a:ext>
                </a:extLst>
              </p:cNvPr>
              <p:cNvGrpSpPr/>
              <p:nvPr/>
            </p:nvGrpSpPr>
            <p:grpSpPr>
              <a:xfrm>
                <a:off x="213064" y="2896077"/>
                <a:ext cx="2726796" cy="1675923"/>
                <a:chOff x="213064" y="2896077"/>
                <a:chExt cx="2726796" cy="1675923"/>
              </a:xfrm>
            </p:grpSpPr>
            <p:sp>
              <p:nvSpPr>
                <p:cNvPr id="231" name="Rectangle : coins arrondis 230">
                  <a:extLst>
                    <a:ext uri="{FF2B5EF4-FFF2-40B4-BE49-F238E27FC236}">
                      <a16:creationId xmlns:a16="http://schemas.microsoft.com/office/drawing/2014/main" id="{9CC80BA7-4186-4DC1-B834-DC1B2A697B92}"/>
                    </a:ext>
                  </a:extLst>
                </p:cNvPr>
                <p:cNvSpPr/>
                <p:nvPr/>
              </p:nvSpPr>
              <p:spPr>
                <a:xfrm>
                  <a:off x="213064" y="2896077"/>
                  <a:ext cx="2726796" cy="167592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3AB15912-7290-4563-9F5F-54765F2B8B85}"/>
                    </a:ext>
                  </a:extLst>
                </p:cNvPr>
                <p:cNvSpPr/>
                <p:nvPr/>
              </p:nvSpPr>
              <p:spPr>
                <a:xfrm>
                  <a:off x="315977" y="3220436"/>
                  <a:ext cx="616694" cy="597129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>
                      <a:solidFill>
                        <a:schemeClr val="bg1"/>
                      </a:solidFill>
                    </a:rPr>
                    <a:t>Image</a:t>
                  </a:r>
                </a:p>
              </p:txBody>
            </p:sp>
            <p:sp>
              <p:nvSpPr>
                <p:cNvPr id="233" name="Rectangle : coins arrondis 232">
                  <a:extLst>
                    <a:ext uri="{FF2B5EF4-FFF2-40B4-BE49-F238E27FC236}">
                      <a16:creationId xmlns:a16="http://schemas.microsoft.com/office/drawing/2014/main" id="{B0DEAD91-41EB-4A64-9965-980DD0E03E29}"/>
                    </a:ext>
                  </a:extLst>
                </p:cNvPr>
                <p:cNvSpPr/>
                <p:nvPr/>
              </p:nvSpPr>
              <p:spPr>
                <a:xfrm>
                  <a:off x="1005929" y="3219718"/>
                  <a:ext cx="601541" cy="196252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Nom</a:t>
                  </a:r>
                </a:p>
              </p:txBody>
            </p:sp>
            <p:sp>
              <p:nvSpPr>
                <p:cNvPr id="234" name="Rectangle : coins arrondis 233">
                  <a:extLst>
                    <a:ext uri="{FF2B5EF4-FFF2-40B4-BE49-F238E27FC236}">
                      <a16:creationId xmlns:a16="http://schemas.microsoft.com/office/drawing/2014/main" id="{02A3B71D-B63C-481A-82A4-B0BDEF91AFE1}"/>
                    </a:ext>
                  </a:extLst>
                </p:cNvPr>
                <p:cNvSpPr/>
                <p:nvPr/>
              </p:nvSpPr>
              <p:spPr>
                <a:xfrm>
                  <a:off x="1005238" y="3482877"/>
                  <a:ext cx="601541" cy="184478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 err="1"/>
                    <a:t>Rèf</a:t>
                  </a:r>
                  <a:endParaRPr lang="fr-FR" sz="1000" dirty="0"/>
                </a:p>
              </p:txBody>
            </p:sp>
            <p:sp>
              <p:nvSpPr>
                <p:cNvPr id="235" name="Rectangle : coins arrondis 234">
                  <a:extLst>
                    <a:ext uri="{FF2B5EF4-FFF2-40B4-BE49-F238E27FC236}">
                      <a16:creationId xmlns:a16="http://schemas.microsoft.com/office/drawing/2014/main" id="{5B547A3F-B279-4E98-A61A-D5A7AA99EA50}"/>
                    </a:ext>
                  </a:extLst>
                </p:cNvPr>
                <p:cNvSpPr/>
                <p:nvPr/>
              </p:nvSpPr>
              <p:spPr>
                <a:xfrm>
                  <a:off x="1980228" y="3215180"/>
                  <a:ext cx="783252" cy="18612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Prix</a:t>
                  </a:r>
                </a:p>
              </p:txBody>
            </p:sp>
            <p:sp>
              <p:nvSpPr>
                <p:cNvPr id="236" name="Rectangle : coins arrondis 235">
                  <a:extLst>
                    <a:ext uri="{FF2B5EF4-FFF2-40B4-BE49-F238E27FC236}">
                      <a16:creationId xmlns:a16="http://schemas.microsoft.com/office/drawing/2014/main" id="{0F527C14-33CB-487B-A8E6-072D79805EB6}"/>
                    </a:ext>
                  </a:extLst>
                </p:cNvPr>
                <p:cNvSpPr/>
                <p:nvPr/>
              </p:nvSpPr>
              <p:spPr>
                <a:xfrm>
                  <a:off x="1982719" y="3509595"/>
                  <a:ext cx="786485" cy="232256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Stock</a:t>
                  </a:r>
                </a:p>
              </p:txBody>
            </p:sp>
          </p:grpSp>
        </p:grp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73BC5E6A-9DDA-4A92-A168-FC11BAD5CB2C}"/>
                </a:ext>
              </a:extLst>
            </p:cNvPr>
            <p:cNvGrpSpPr/>
            <p:nvPr/>
          </p:nvGrpSpPr>
          <p:grpSpPr>
            <a:xfrm>
              <a:off x="4309139" y="3618885"/>
              <a:ext cx="2509103" cy="2762866"/>
              <a:chOff x="3809026" y="3220436"/>
              <a:chExt cx="2596325" cy="3198119"/>
            </a:xfrm>
          </p:grpSpPr>
          <p:grpSp>
            <p:nvGrpSpPr>
              <p:cNvPr id="213" name="Groupe 212">
                <a:extLst>
                  <a:ext uri="{FF2B5EF4-FFF2-40B4-BE49-F238E27FC236}">
                    <a16:creationId xmlns:a16="http://schemas.microsoft.com/office/drawing/2014/main" id="{F4B3D57C-1347-4BE7-8B08-8AF8959F6AF0}"/>
                  </a:ext>
                </a:extLst>
              </p:cNvPr>
              <p:cNvGrpSpPr/>
              <p:nvPr/>
            </p:nvGrpSpPr>
            <p:grpSpPr>
              <a:xfrm>
                <a:off x="3809026" y="3220436"/>
                <a:ext cx="2596325" cy="3198119"/>
                <a:chOff x="3809026" y="3220436"/>
                <a:chExt cx="2596325" cy="3198119"/>
              </a:xfrm>
            </p:grpSpPr>
            <p:grpSp>
              <p:nvGrpSpPr>
                <p:cNvPr id="220" name="Groupe 219">
                  <a:extLst>
                    <a:ext uri="{FF2B5EF4-FFF2-40B4-BE49-F238E27FC236}">
                      <a16:creationId xmlns:a16="http://schemas.microsoft.com/office/drawing/2014/main" id="{C205450E-D041-4C47-9155-A5AB26AF84E7}"/>
                    </a:ext>
                  </a:extLst>
                </p:cNvPr>
                <p:cNvGrpSpPr/>
                <p:nvPr/>
              </p:nvGrpSpPr>
              <p:grpSpPr>
                <a:xfrm>
                  <a:off x="3809026" y="3220436"/>
                  <a:ext cx="2596325" cy="3198119"/>
                  <a:chOff x="3949255" y="2052499"/>
                  <a:chExt cx="2438400" cy="3365321"/>
                </a:xfrm>
              </p:grpSpPr>
              <p:sp>
                <p:nvSpPr>
                  <p:cNvPr id="227" name="Rectangle : coins arrondis 226">
                    <a:extLst>
                      <a:ext uri="{FF2B5EF4-FFF2-40B4-BE49-F238E27FC236}">
                        <a16:creationId xmlns:a16="http://schemas.microsoft.com/office/drawing/2014/main" id="{9E5C9906-04D2-496C-B521-A4C162A57736}"/>
                      </a:ext>
                    </a:extLst>
                  </p:cNvPr>
                  <p:cNvSpPr/>
                  <p:nvPr/>
                </p:nvSpPr>
                <p:spPr>
                  <a:xfrm>
                    <a:off x="3949255" y="2052499"/>
                    <a:ext cx="2438400" cy="3365321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cxnSp>
                <p:nvCxnSpPr>
                  <p:cNvPr id="228" name="Connecteur droit 227">
                    <a:extLst>
                      <a:ext uri="{FF2B5EF4-FFF2-40B4-BE49-F238E27FC236}">
                        <a16:creationId xmlns:a16="http://schemas.microsoft.com/office/drawing/2014/main" id="{59FB99D1-B487-488E-B385-44BF9E8C7F0C}"/>
                      </a:ext>
                    </a:extLst>
                  </p:cNvPr>
                  <p:cNvCxnSpPr/>
                  <p:nvPr/>
                </p:nvCxnSpPr>
                <p:spPr>
                  <a:xfrm>
                    <a:off x="3949255" y="2758133"/>
                    <a:ext cx="243840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e 220">
                  <a:extLst>
                    <a:ext uri="{FF2B5EF4-FFF2-40B4-BE49-F238E27FC236}">
                      <a16:creationId xmlns:a16="http://schemas.microsoft.com/office/drawing/2014/main" id="{80C83DB0-B5F5-4BF5-A811-2838BC21785D}"/>
                    </a:ext>
                  </a:extLst>
                </p:cNvPr>
                <p:cNvGrpSpPr/>
                <p:nvPr/>
              </p:nvGrpSpPr>
              <p:grpSpPr>
                <a:xfrm>
                  <a:off x="3925077" y="3994498"/>
                  <a:ext cx="2364222" cy="2131092"/>
                  <a:chOff x="3925077" y="3994498"/>
                  <a:chExt cx="2364222" cy="2131092"/>
                </a:xfrm>
              </p:grpSpPr>
              <p:sp>
                <p:nvSpPr>
                  <p:cNvPr id="222" name="Rectangle : coins arrondis 221">
                    <a:extLst>
                      <a:ext uri="{FF2B5EF4-FFF2-40B4-BE49-F238E27FC236}">
                        <a16:creationId xmlns:a16="http://schemas.microsoft.com/office/drawing/2014/main" id="{15826278-32B3-4E06-B105-EF231141D055}"/>
                      </a:ext>
                    </a:extLst>
                  </p:cNvPr>
                  <p:cNvSpPr/>
                  <p:nvPr/>
                </p:nvSpPr>
                <p:spPr>
                  <a:xfrm>
                    <a:off x="3925077" y="3994498"/>
                    <a:ext cx="2364222" cy="2131092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chemeClr val="accent4">
                          <a:lumMod val="5000"/>
                          <a:lumOff val="95000"/>
                        </a:schemeClr>
                      </a:gs>
                      <a:gs pos="74000">
                        <a:schemeClr val="accent4">
                          <a:lumMod val="45000"/>
                          <a:lumOff val="55000"/>
                        </a:schemeClr>
                      </a:gs>
                      <a:gs pos="83000">
                        <a:schemeClr val="accent4">
                          <a:lumMod val="45000"/>
                          <a:lumOff val="55000"/>
                        </a:schemeClr>
                      </a:gs>
                      <a:gs pos="100000">
                        <a:schemeClr val="accent4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8DD2095C-1BEF-412A-AFD2-368EDB57198E}"/>
                      </a:ext>
                    </a:extLst>
                  </p:cNvPr>
                  <p:cNvSpPr/>
                  <p:nvPr/>
                </p:nvSpPr>
                <p:spPr>
                  <a:xfrm>
                    <a:off x="4394315" y="4112859"/>
                    <a:ext cx="1460433" cy="902661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dirty="0">
                        <a:solidFill>
                          <a:schemeClr val="tx1"/>
                        </a:solidFill>
                      </a:rPr>
                      <a:t>Vidéo</a:t>
                    </a: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5AAE3F72-83AC-41DB-BAB4-D7C71A872D73}"/>
                      </a:ext>
                    </a:extLst>
                  </p:cNvPr>
                  <p:cNvSpPr/>
                  <p:nvPr/>
                </p:nvSpPr>
                <p:spPr>
                  <a:xfrm>
                    <a:off x="4110342" y="5133402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48C08E7B-6855-4C47-90F4-BD2B92360A1F}"/>
                      </a:ext>
                    </a:extLst>
                  </p:cNvPr>
                  <p:cNvSpPr/>
                  <p:nvPr/>
                </p:nvSpPr>
                <p:spPr>
                  <a:xfrm>
                    <a:off x="4802932" y="5133401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056E6F9D-2F4C-4123-BF8E-9CCF5A18753A}"/>
                      </a:ext>
                    </a:extLst>
                  </p:cNvPr>
                  <p:cNvSpPr/>
                  <p:nvPr/>
                </p:nvSpPr>
                <p:spPr>
                  <a:xfrm>
                    <a:off x="5528381" y="5133401"/>
                    <a:ext cx="608514" cy="574219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400" dirty="0">
                        <a:solidFill>
                          <a:schemeClr val="tx1"/>
                        </a:solidFill>
                      </a:rPr>
                      <a:t>Pop</a:t>
                    </a:r>
                  </a:p>
                </p:txBody>
              </p:sp>
            </p:grpSp>
          </p:grpSp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2336B1AE-A7BA-41F0-A4DB-F587C2DBD777}"/>
                  </a:ext>
                </a:extLst>
              </p:cNvPr>
              <p:cNvGrpSpPr/>
              <p:nvPr/>
            </p:nvGrpSpPr>
            <p:grpSpPr>
              <a:xfrm>
                <a:off x="3887975" y="3474423"/>
                <a:ext cx="2444118" cy="343142"/>
                <a:chOff x="4019082" y="2264255"/>
                <a:chExt cx="2444118" cy="375821"/>
              </a:xfrm>
            </p:grpSpPr>
            <p:pic>
              <p:nvPicPr>
                <p:cNvPr id="215" name="Image 214">
                  <a:extLst>
                    <a:ext uri="{FF2B5EF4-FFF2-40B4-BE49-F238E27FC236}">
                      <a16:creationId xmlns:a16="http://schemas.microsoft.com/office/drawing/2014/main" id="{44CE6B06-709D-453D-A73D-2D2FB5C7AD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19082" y="2265888"/>
                  <a:ext cx="368479" cy="368479"/>
                </a:xfrm>
                <a:prstGeom prst="rect">
                  <a:avLst/>
                </a:prstGeom>
              </p:spPr>
            </p:pic>
            <p:pic>
              <p:nvPicPr>
                <p:cNvPr id="216" name="Image 215">
                  <a:extLst>
                    <a:ext uri="{FF2B5EF4-FFF2-40B4-BE49-F238E27FC236}">
                      <a16:creationId xmlns:a16="http://schemas.microsoft.com/office/drawing/2014/main" id="{790A3A2F-30B6-47AA-97C9-8D1E763895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420959" y="2266528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7" name="Image 216">
                  <a:extLst>
                    <a:ext uri="{FF2B5EF4-FFF2-40B4-BE49-F238E27FC236}">
                      <a16:creationId xmlns:a16="http://schemas.microsoft.com/office/drawing/2014/main" id="{A821553A-8932-4C63-86E4-B5A7D3F1AA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1096" y="2264255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8" name="Image 217">
                  <a:extLst>
                    <a:ext uri="{FF2B5EF4-FFF2-40B4-BE49-F238E27FC236}">
                      <a16:creationId xmlns:a16="http://schemas.microsoft.com/office/drawing/2014/main" id="{8FD6043C-8937-4E55-9C85-6837E5AB4E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9459" y="2268553"/>
                  <a:ext cx="367200" cy="367200"/>
                </a:xfrm>
                <a:prstGeom prst="rect">
                  <a:avLst/>
                </a:prstGeom>
              </p:spPr>
            </p:pic>
            <p:pic>
              <p:nvPicPr>
                <p:cNvPr id="219" name="Image 218">
                  <a:extLst>
                    <a:ext uri="{FF2B5EF4-FFF2-40B4-BE49-F238E27FC236}">
                      <a16:creationId xmlns:a16="http://schemas.microsoft.com/office/drawing/2014/main" id="{631BBFA8-FA3A-465E-8BCD-57C513B9F0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2272876"/>
                  <a:ext cx="367200" cy="3672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6" name="Groupe 135">
              <a:extLst>
                <a:ext uri="{FF2B5EF4-FFF2-40B4-BE49-F238E27FC236}">
                  <a16:creationId xmlns:a16="http://schemas.microsoft.com/office/drawing/2014/main" id="{E030ECB0-78A4-4824-BF7A-32810A88B806}"/>
                </a:ext>
              </a:extLst>
            </p:cNvPr>
            <p:cNvGrpSpPr/>
            <p:nvPr/>
          </p:nvGrpSpPr>
          <p:grpSpPr>
            <a:xfrm>
              <a:off x="7896472" y="798238"/>
              <a:ext cx="2805688" cy="2255842"/>
              <a:chOff x="6992294" y="128109"/>
              <a:chExt cx="2903220" cy="2611221"/>
            </a:xfrm>
          </p:grpSpPr>
          <p:grpSp>
            <p:nvGrpSpPr>
              <p:cNvPr id="195" name="Groupe 194">
                <a:extLst>
                  <a:ext uri="{FF2B5EF4-FFF2-40B4-BE49-F238E27FC236}">
                    <a16:creationId xmlns:a16="http://schemas.microsoft.com/office/drawing/2014/main" id="{A2E2F35B-67D4-496B-8189-01DBB52574FD}"/>
                  </a:ext>
                </a:extLst>
              </p:cNvPr>
              <p:cNvGrpSpPr/>
              <p:nvPr/>
            </p:nvGrpSpPr>
            <p:grpSpPr>
              <a:xfrm>
                <a:off x="6992294" y="128109"/>
                <a:ext cx="2903220" cy="2611221"/>
                <a:chOff x="7261860" y="627670"/>
                <a:chExt cx="2903220" cy="1727558"/>
              </a:xfrm>
            </p:grpSpPr>
            <p:grpSp>
              <p:nvGrpSpPr>
                <p:cNvPr id="204" name="Groupe 203">
                  <a:extLst>
                    <a:ext uri="{FF2B5EF4-FFF2-40B4-BE49-F238E27FC236}">
                      <a16:creationId xmlns:a16="http://schemas.microsoft.com/office/drawing/2014/main" id="{1A0C887E-AF5D-48EA-9DC3-3358B23CB24F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211" name="Rectangle : coins arrondis 210">
                    <a:extLst>
                      <a:ext uri="{FF2B5EF4-FFF2-40B4-BE49-F238E27FC236}">
                        <a16:creationId xmlns:a16="http://schemas.microsoft.com/office/drawing/2014/main" id="{76E23C33-8889-4DB1-9DC6-3E58B7FBE34E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12" name="Connecteur droit 211">
                    <a:extLst>
                      <a:ext uri="{FF2B5EF4-FFF2-40B4-BE49-F238E27FC236}">
                        <a16:creationId xmlns:a16="http://schemas.microsoft.com/office/drawing/2014/main" id="{F2A52D27-9AED-447E-A8E8-0E7E8ECD304F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" name="Groupe 204">
                  <a:extLst>
                    <a:ext uri="{FF2B5EF4-FFF2-40B4-BE49-F238E27FC236}">
                      <a16:creationId xmlns:a16="http://schemas.microsoft.com/office/drawing/2014/main" id="{CE3B0ABA-1979-4B12-8E5F-27CB5CA3A051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206" name="Image 205">
                    <a:extLst>
                      <a:ext uri="{FF2B5EF4-FFF2-40B4-BE49-F238E27FC236}">
                        <a16:creationId xmlns:a16="http://schemas.microsoft.com/office/drawing/2014/main" id="{675C1CB2-15ED-4638-92B6-B8626337FA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207" name="Image 206">
                    <a:extLst>
                      <a:ext uri="{FF2B5EF4-FFF2-40B4-BE49-F238E27FC236}">
                        <a16:creationId xmlns:a16="http://schemas.microsoft.com/office/drawing/2014/main" id="{7BDA9AEE-96E9-458B-A112-65B1E6E79B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08" name="Image 207">
                    <a:extLst>
                      <a:ext uri="{FF2B5EF4-FFF2-40B4-BE49-F238E27FC236}">
                        <a16:creationId xmlns:a16="http://schemas.microsoft.com/office/drawing/2014/main" id="{3E3B004B-7126-4A89-A4C3-A76D2F161D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09" name="Image 208">
                    <a:extLst>
                      <a:ext uri="{FF2B5EF4-FFF2-40B4-BE49-F238E27FC236}">
                        <a16:creationId xmlns:a16="http://schemas.microsoft.com/office/drawing/2014/main" id="{EA0DDB17-B093-432A-8CA0-7F9F929EEE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210" name="Image 209">
                    <a:extLst>
                      <a:ext uri="{FF2B5EF4-FFF2-40B4-BE49-F238E27FC236}">
                        <a16:creationId xmlns:a16="http://schemas.microsoft.com/office/drawing/2014/main" id="{90AE0AFE-18C7-409D-9B3A-E96B656938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6" name="Groupe 195">
                <a:extLst>
                  <a:ext uri="{FF2B5EF4-FFF2-40B4-BE49-F238E27FC236}">
                    <a16:creationId xmlns:a16="http://schemas.microsoft.com/office/drawing/2014/main" id="{803737AD-07FC-4DA7-B4A4-2476BD0CC58B}"/>
                  </a:ext>
                </a:extLst>
              </p:cNvPr>
              <p:cNvGrpSpPr/>
              <p:nvPr/>
            </p:nvGrpSpPr>
            <p:grpSpPr>
              <a:xfrm>
                <a:off x="7221845" y="861133"/>
                <a:ext cx="2371628" cy="1806828"/>
                <a:chOff x="7221845" y="861133"/>
                <a:chExt cx="2371628" cy="1806828"/>
              </a:xfrm>
            </p:grpSpPr>
            <p:sp>
              <p:nvSpPr>
                <p:cNvPr id="197" name="Rectangle : coins arrondis 196">
                  <a:extLst>
                    <a:ext uri="{FF2B5EF4-FFF2-40B4-BE49-F238E27FC236}">
                      <a16:creationId xmlns:a16="http://schemas.microsoft.com/office/drawing/2014/main" id="{E03C0326-172D-46FB-9DB6-8E19BEA3797F}"/>
                    </a:ext>
                  </a:extLst>
                </p:cNvPr>
                <p:cNvSpPr/>
                <p:nvPr/>
              </p:nvSpPr>
              <p:spPr>
                <a:xfrm>
                  <a:off x="7221845" y="861133"/>
                  <a:ext cx="2371628" cy="180682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98" name="Rectangle : coins arrondis 197">
                  <a:extLst>
                    <a:ext uri="{FF2B5EF4-FFF2-40B4-BE49-F238E27FC236}">
                      <a16:creationId xmlns:a16="http://schemas.microsoft.com/office/drawing/2014/main" id="{DFBD4F41-EF56-4C0A-B945-EE9DB2EC88C6}"/>
                    </a:ext>
                  </a:extLst>
                </p:cNvPr>
                <p:cNvSpPr/>
                <p:nvPr/>
              </p:nvSpPr>
              <p:spPr>
                <a:xfrm>
                  <a:off x="7389431" y="925897"/>
                  <a:ext cx="1157516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Login</a:t>
                  </a:r>
                </a:p>
              </p:txBody>
            </p:sp>
            <p:sp>
              <p:nvSpPr>
                <p:cNvPr id="199" name="Rectangle : coins arrondis 198">
                  <a:extLst>
                    <a:ext uri="{FF2B5EF4-FFF2-40B4-BE49-F238E27FC236}">
                      <a16:creationId xmlns:a16="http://schemas.microsoft.com/office/drawing/2014/main" id="{421D50C3-0C61-4CF2-9752-3AD20623CE77}"/>
                    </a:ext>
                  </a:extLst>
                </p:cNvPr>
                <p:cNvSpPr/>
                <p:nvPr/>
              </p:nvSpPr>
              <p:spPr>
                <a:xfrm>
                  <a:off x="7397290" y="1195872"/>
                  <a:ext cx="1146004" cy="252260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Mot de passe</a:t>
                  </a:r>
                </a:p>
              </p:txBody>
            </p:sp>
            <p:sp>
              <p:nvSpPr>
                <p:cNvPr id="200" name="Rectangle : coins arrondis 199">
                  <a:extLst>
                    <a:ext uri="{FF2B5EF4-FFF2-40B4-BE49-F238E27FC236}">
                      <a16:creationId xmlns:a16="http://schemas.microsoft.com/office/drawing/2014/main" id="{65442446-59C7-4E82-AA7F-315374765062}"/>
                    </a:ext>
                  </a:extLst>
                </p:cNvPr>
                <p:cNvSpPr/>
                <p:nvPr/>
              </p:nvSpPr>
              <p:spPr>
                <a:xfrm>
                  <a:off x="7397290" y="1470216"/>
                  <a:ext cx="1146003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Adresse</a:t>
                  </a:r>
                </a:p>
              </p:txBody>
            </p:sp>
            <p:sp>
              <p:nvSpPr>
                <p:cNvPr id="201" name="Rectangle : coins arrondis 200">
                  <a:extLst>
                    <a:ext uri="{FF2B5EF4-FFF2-40B4-BE49-F238E27FC236}">
                      <a16:creationId xmlns:a16="http://schemas.microsoft.com/office/drawing/2014/main" id="{0DD195EA-E0F4-420D-913D-DBB34EBF5B79}"/>
                    </a:ext>
                  </a:extLst>
                </p:cNvPr>
                <p:cNvSpPr/>
                <p:nvPr/>
              </p:nvSpPr>
              <p:spPr>
                <a:xfrm>
                  <a:off x="7406167" y="1755537"/>
                  <a:ext cx="1146001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Mail</a:t>
                  </a:r>
                </a:p>
              </p:txBody>
            </p:sp>
            <p:sp>
              <p:nvSpPr>
                <p:cNvPr id="202" name="Rectangle : coins arrondis 201">
                  <a:extLst>
                    <a:ext uri="{FF2B5EF4-FFF2-40B4-BE49-F238E27FC236}">
                      <a16:creationId xmlns:a16="http://schemas.microsoft.com/office/drawing/2014/main" id="{AFCEC5FC-4A01-4871-9FDA-0D2AE2B54FBB}"/>
                    </a:ext>
                  </a:extLst>
                </p:cNvPr>
                <p:cNvSpPr/>
                <p:nvPr/>
              </p:nvSpPr>
              <p:spPr>
                <a:xfrm>
                  <a:off x="7409042" y="2031863"/>
                  <a:ext cx="1146003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Adresse</a:t>
                  </a:r>
                </a:p>
              </p:txBody>
            </p:sp>
            <p:sp>
              <p:nvSpPr>
                <p:cNvPr id="203" name="Rectangle : coins arrondis 202">
                  <a:extLst>
                    <a:ext uri="{FF2B5EF4-FFF2-40B4-BE49-F238E27FC236}">
                      <a16:creationId xmlns:a16="http://schemas.microsoft.com/office/drawing/2014/main" id="{46B85C32-1CFA-49B4-A2F6-B0E1D929981A}"/>
                    </a:ext>
                  </a:extLst>
                </p:cNvPr>
                <p:cNvSpPr/>
                <p:nvPr/>
              </p:nvSpPr>
              <p:spPr>
                <a:xfrm>
                  <a:off x="7417919" y="2317184"/>
                  <a:ext cx="1146001" cy="24947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Mail</a:t>
                  </a:r>
                </a:p>
              </p:txBody>
            </p:sp>
          </p:grpSp>
        </p:grpSp>
        <p:grpSp>
          <p:nvGrpSpPr>
            <p:cNvPr id="137" name="Groupe 136">
              <a:extLst>
                <a:ext uri="{FF2B5EF4-FFF2-40B4-BE49-F238E27FC236}">
                  <a16:creationId xmlns:a16="http://schemas.microsoft.com/office/drawing/2014/main" id="{CCB22577-ACDC-4069-97B9-65AB71C0C091}"/>
                </a:ext>
              </a:extLst>
            </p:cNvPr>
            <p:cNvGrpSpPr/>
            <p:nvPr/>
          </p:nvGrpSpPr>
          <p:grpSpPr>
            <a:xfrm>
              <a:off x="7861444" y="3638894"/>
              <a:ext cx="2805688" cy="2255842"/>
              <a:chOff x="7479217" y="3381129"/>
              <a:chExt cx="2805688" cy="2255842"/>
            </a:xfrm>
          </p:grpSpPr>
          <p:grpSp>
            <p:nvGrpSpPr>
              <p:cNvPr id="177" name="Groupe 176">
                <a:extLst>
                  <a:ext uri="{FF2B5EF4-FFF2-40B4-BE49-F238E27FC236}">
                    <a16:creationId xmlns:a16="http://schemas.microsoft.com/office/drawing/2014/main" id="{76E3D39C-D480-471E-BE8D-42CB33D1AD11}"/>
                  </a:ext>
                </a:extLst>
              </p:cNvPr>
              <p:cNvGrpSpPr/>
              <p:nvPr/>
            </p:nvGrpSpPr>
            <p:grpSpPr>
              <a:xfrm>
                <a:off x="7479217" y="3381129"/>
                <a:ext cx="2805688" cy="2255842"/>
                <a:chOff x="7261860" y="627670"/>
                <a:chExt cx="2903220" cy="1727558"/>
              </a:xfrm>
            </p:grpSpPr>
            <p:grpSp>
              <p:nvGrpSpPr>
                <p:cNvPr id="186" name="Groupe 185">
                  <a:extLst>
                    <a:ext uri="{FF2B5EF4-FFF2-40B4-BE49-F238E27FC236}">
                      <a16:creationId xmlns:a16="http://schemas.microsoft.com/office/drawing/2014/main" id="{1524C133-931D-49DD-BDF7-E4903C03285E}"/>
                    </a:ext>
                  </a:extLst>
                </p:cNvPr>
                <p:cNvGrpSpPr/>
                <p:nvPr/>
              </p:nvGrpSpPr>
              <p:grpSpPr>
                <a:xfrm>
                  <a:off x="7261860" y="627670"/>
                  <a:ext cx="2903220" cy="1727558"/>
                  <a:chOff x="7261860" y="627670"/>
                  <a:chExt cx="2903220" cy="1727558"/>
                </a:xfrm>
              </p:grpSpPr>
              <p:sp>
                <p:nvSpPr>
                  <p:cNvPr id="193" name="Rectangle : coins arrondis 192">
                    <a:extLst>
                      <a:ext uri="{FF2B5EF4-FFF2-40B4-BE49-F238E27FC236}">
                        <a16:creationId xmlns:a16="http://schemas.microsoft.com/office/drawing/2014/main" id="{3C078BD3-4FDE-4296-BD82-D25C57C1D205}"/>
                      </a:ext>
                    </a:extLst>
                  </p:cNvPr>
                  <p:cNvSpPr/>
                  <p:nvPr/>
                </p:nvSpPr>
                <p:spPr>
                  <a:xfrm>
                    <a:off x="7261860" y="627670"/>
                    <a:ext cx="2903220" cy="172755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94" name="Connecteur droit 193">
                    <a:extLst>
                      <a:ext uri="{FF2B5EF4-FFF2-40B4-BE49-F238E27FC236}">
                        <a16:creationId xmlns:a16="http://schemas.microsoft.com/office/drawing/2014/main" id="{678DEFDC-FF69-4AEB-B136-902700C37F14}"/>
                      </a:ext>
                    </a:extLst>
                  </p:cNvPr>
                  <p:cNvCxnSpPr/>
                  <p:nvPr/>
                </p:nvCxnSpPr>
                <p:spPr>
                  <a:xfrm>
                    <a:off x="7261860" y="1077250"/>
                    <a:ext cx="290322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" name="Groupe 186">
                  <a:extLst>
                    <a:ext uri="{FF2B5EF4-FFF2-40B4-BE49-F238E27FC236}">
                      <a16:creationId xmlns:a16="http://schemas.microsoft.com/office/drawing/2014/main" id="{0AF51C01-789A-4F92-A0DB-96AD98326DE8}"/>
                    </a:ext>
                  </a:extLst>
                </p:cNvPr>
                <p:cNvGrpSpPr/>
                <p:nvPr/>
              </p:nvGrpSpPr>
              <p:grpSpPr>
                <a:xfrm>
                  <a:off x="7491411" y="666049"/>
                  <a:ext cx="2444118" cy="375821"/>
                  <a:chOff x="4019082" y="2264255"/>
                  <a:chExt cx="2444118" cy="375821"/>
                </a:xfrm>
              </p:grpSpPr>
              <p:pic>
                <p:nvPicPr>
                  <p:cNvPr id="188" name="Image 187">
                    <a:extLst>
                      <a:ext uri="{FF2B5EF4-FFF2-40B4-BE49-F238E27FC236}">
                        <a16:creationId xmlns:a16="http://schemas.microsoft.com/office/drawing/2014/main" id="{A1581A39-9F7D-4E4F-AA67-5E1D4A1CCD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189" name="Image 188">
                    <a:extLst>
                      <a:ext uri="{FF2B5EF4-FFF2-40B4-BE49-F238E27FC236}">
                        <a16:creationId xmlns:a16="http://schemas.microsoft.com/office/drawing/2014/main" id="{4DFC8BFA-61FC-4BD8-B5F1-CA4476FE34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Image 189">
                    <a:extLst>
                      <a:ext uri="{FF2B5EF4-FFF2-40B4-BE49-F238E27FC236}">
                        <a16:creationId xmlns:a16="http://schemas.microsoft.com/office/drawing/2014/main" id="{BD7A7C2B-41C8-4AB0-8FCC-20B2E00941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1" name="Image 190">
                    <a:extLst>
                      <a:ext uri="{FF2B5EF4-FFF2-40B4-BE49-F238E27FC236}">
                        <a16:creationId xmlns:a16="http://schemas.microsoft.com/office/drawing/2014/main" id="{8A9E61B7-9C30-4DD0-8CCF-CF01D859E6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92" name="Image 191">
                    <a:extLst>
                      <a:ext uri="{FF2B5EF4-FFF2-40B4-BE49-F238E27FC236}">
                        <a16:creationId xmlns:a16="http://schemas.microsoft.com/office/drawing/2014/main" id="{39D4ECA7-9134-4B7E-9347-2F1A5FEC94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8" name="Groupe 177">
                <a:extLst>
                  <a:ext uri="{FF2B5EF4-FFF2-40B4-BE49-F238E27FC236}">
                    <a16:creationId xmlns:a16="http://schemas.microsoft.com/office/drawing/2014/main" id="{82D3D3DD-4806-4B43-9E06-C9841C253E8E}"/>
                  </a:ext>
                </a:extLst>
              </p:cNvPr>
              <p:cNvGrpSpPr/>
              <p:nvPr/>
            </p:nvGrpSpPr>
            <p:grpSpPr>
              <a:xfrm>
                <a:off x="7566765" y="4056430"/>
                <a:ext cx="2635191" cy="1412658"/>
                <a:chOff x="213064" y="2896078"/>
                <a:chExt cx="2726796" cy="1675923"/>
              </a:xfrm>
            </p:grpSpPr>
            <p:sp>
              <p:nvSpPr>
                <p:cNvPr id="179" name="Rectangle : coins arrondis 178">
                  <a:extLst>
                    <a:ext uri="{FF2B5EF4-FFF2-40B4-BE49-F238E27FC236}">
                      <a16:creationId xmlns:a16="http://schemas.microsoft.com/office/drawing/2014/main" id="{84344A84-9E69-4086-8EB1-76610F68A17E}"/>
                    </a:ext>
                  </a:extLst>
                </p:cNvPr>
                <p:cNvSpPr/>
                <p:nvPr/>
              </p:nvSpPr>
              <p:spPr>
                <a:xfrm>
                  <a:off x="213064" y="2896078"/>
                  <a:ext cx="2726796" cy="167592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32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6945D4C7-8FA1-46FF-9008-1F28742A34CD}"/>
                    </a:ext>
                  </a:extLst>
                </p:cNvPr>
                <p:cNvSpPr/>
                <p:nvPr/>
              </p:nvSpPr>
              <p:spPr>
                <a:xfrm>
                  <a:off x="315977" y="3220436"/>
                  <a:ext cx="616694" cy="597129"/>
                </a:xfrm>
                <a:prstGeom prst="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>
                      <a:solidFill>
                        <a:schemeClr val="bg1"/>
                      </a:solidFill>
                    </a:rPr>
                    <a:t>Image</a:t>
                  </a:r>
                </a:p>
              </p:txBody>
            </p:sp>
            <p:sp>
              <p:nvSpPr>
                <p:cNvPr id="181" name="Rectangle : coins arrondis 180">
                  <a:extLst>
                    <a:ext uri="{FF2B5EF4-FFF2-40B4-BE49-F238E27FC236}">
                      <a16:creationId xmlns:a16="http://schemas.microsoft.com/office/drawing/2014/main" id="{D478C4C4-0881-4746-BF26-E300F7BB344A}"/>
                    </a:ext>
                  </a:extLst>
                </p:cNvPr>
                <p:cNvSpPr/>
                <p:nvPr/>
              </p:nvSpPr>
              <p:spPr>
                <a:xfrm>
                  <a:off x="1005929" y="3219718"/>
                  <a:ext cx="601541" cy="196252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Nom</a:t>
                  </a:r>
                </a:p>
              </p:txBody>
            </p:sp>
            <p:sp>
              <p:nvSpPr>
                <p:cNvPr id="182" name="Rectangle : coins arrondis 181">
                  <a:extLst>
                    <a:ext uri="{FF2B5EF4-FFF2-40B4-BE49-F238E27FC236}">
                      <a16:creationId xmlns:a16="http://schemas.microsoft.com/office/drawing/2014/main" id="{8A7F9D15-4AEF-4169-9692-53F704CD0C5F}"/>
                    </a:ext>
                  </a:extLst>
                </p:cNvPr>
                <p:cNvSpPr/>
                <p:nvPr/>
              </p:nvSpPr>
              <p:spPr>
                <a:xfrm>
                  <a:off x="1005238" y="3482877"/>
                  <a:ext cx="601541" cy="184478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 err="1"/>
                    <a:t>Rèf</a:t>
                  </a:r>
                  <a:endParaRPr lang="fr-FR" sz="1000" dirty="0"/>
                </a:p>
              </p:txBody>
            </p:sp>
            <p:sp>
              <p:nvSpPr>
                <p:cNvPr id="183" name="Rectangle : coins arrondis 182">
                  <a:extLst>
                    <a:ext uri="{FF2B5EF4-FFF2-40B4-BE49-F238E27FC236}">
                      <a16:creationId xmlns:a16="http://schemas.microsoft.com/office/drawing/2014/main" id="{4E991FB3-430F-4D27-8366-DE6B8CC754F3}"/>
                    </a:ext>
                  </a:extLst>
                </p:cNvPr>
                <p:cNvSpPr/>
                <p:nvPr/>
              </p:nvSpPr>
              <p:spPr>
                <a:xfrm>
                  <a:off x="1980228" y="3215180"/>
                  <a:ext cx="783252" cy="186121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Prix</a:t>
                  </a:r>
                </a:p>
              </p:txBody>
            </p:sp>
            <p:sp>
              <p:nvSpPr>
                <p:cNvPr id="184" name="Rectangle : coins arrondis 183">
                  <a:extLst>
                    <a:ext uri="{FF2B5EF4-FFF2-40B4-BE49-F238E27FC236}">
                      <a16:creationId xmlns:a16="http://schemas.microsoft.com/office/drawing/2014/main" id="{1CB3CAFF-6CF6-4D10-BCD4-099CC17F842D}"/>
                    </a:ext>
                  </a:extLst>
                </p:cNvPr>
                <p:cNvSpPr/>
                <p:nvPr/>
              </p:nvSpPr>
              <p:spPr>
                <a:xfrm>
                  <a:off x="1982719" y="3509595"/>
                  <a:ext cx="786485" cy="232256"/>
                </a:xfrm>
                <a:prstGeom prst="roundRect">
                  <a:avLst/>
                </a:prstGeom>
                <a:solidFill>
                  <a:schemeClr val="dk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Quantité</a:t>
                  </a:r>
                </a:p>
              </p:txBody>
            </p:sp>
            <p:sp>
              <p:nvSpPr>
                <p:cNvPr id="185" name="Rectangle : coins arrondis 184">
                  <a:extLst>
                    <a:ext uri="{FF2B5EF4-FFF2-40B4-BE49-F238E27FC236}">
                      <a16:creationId xmlns:a16="http://schemas.microsoft.com/office/drawing/2014/main" id="{1C2C95B1-2AFC-4A08-871D-2E473296C351}"/>
                    </a:ext>
                  </a:extLst>
                </p:cNvPr>
                <p:cNvSpPr/>
                <p:nvPr/>
              </p:nvSpPr>
              <p:spPr>
                <a:xfrm>
                  <a:off x="1744583" y="4048217"/>
                  <a:ext cx="1073538" cy="23225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000" dirty="0"/>
                    <a:t>Commander</a:t>
                  </a:r>
                </a:p>
              </p:txBody>
            </p:sp>
          </p:grpSp>
        </p:grpSp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71673B87-D8C1-458D-85CE-C7B9F5347609}"/>
                </a:ext>
              </a:extLst>
            </p:cNvPr>
            <p:cNvCxnSpPr>
              <a:cxnSpLocks/>
              <a:stCxn id="219" idx="3"/>
            </p:cNvCxnSpPr>
            <p:nvPr/>
          </p:nvCxnSpPr>
          <p:spPr>
            <a:xfrm>
              <a:off x="6747445" y="3989926"/>
              <a:ext cx="1300346" cy="700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F1B59DEB-58A4-42E7-A983-02B616143970}"/>
                </a:ext>
              </a:extLst>
            </p:cNvPr>
            <p:cNvGrpSpPr/>
            <p:nvPr/>
          </p:nvGrpSpPr>
          <p:grpSpPr>
            <a:xfrm>
              <a:off x="197966" y="1040386"/>
              <a:ext cx="2808027" cy="2255842"/>
              <a:chOff x="3880891" y="1091476"/>
              <a:chExt cx="2808027" cy="2255842"/>
            </a:xfrm>
          </p:grpSpPr>
          <p:grpSp>
            <p:nvGrpSpPr>
              <p:cNvPr id="161" name="Groupe 160">
                <a:extLst>
                  <a:ext uri="{FF2B5EF4-FFF2-40B4-BE49-F238E27FC236}">
                    <a16:creationId xmlns:a16="http://schemas.microsoft.com/office/drawing/2014/main" id="{8C4F36D3-ABF7-4AD3-9D88-1BF2685007A6}"/>
                  </a:ext>
                </a:extLst>
              </p:cNvPr>
              <p:cNvGrpSpPr/>
              <p:nvPr/>
            </p:nvGrpSpPr>
            <p:grpSpPr>
              <a:xfrm>
                <a:off x="3880891" y="1091476"/>
                <a:ext cx="2808027" cy="2255842"/>
                <a:chOff x="3365891" y="294866"/>
                <a:chExt cx="2905646" cy="2611221"/>
              </a:xfrm>
            </p:grpSpPr>
            <p:grpSp>
              <p:nvGrpSpPr>
                <p:cNvPr id="166" name="Groupe 165">
                  <a:extLst>
                    <a:ext uri="{FF2B5EF4-FFF2-40B4-BE49-F238E27FC236}">
                      <a16:creationId xmlns:a16="http://schemas.microsoft.com/office/drawing/2014/main" id="{F49C819D-D901-4C57-A09A-26941B3359B2}"/>
                    </a:ext>
                  </a:extLst>
                </p:cNvPr>
                <p:cNvGrpSpPr/>
                <p:nvPr/>
              </p:nvGrpSpPr>
              <p:grpSpPr>
                <a:xfrm>
                  <a:off x="3365891" y="294866"/>
                  <a:ext cx="2905646" cy="2611221"/>
                  <a:chOff x="7049224" y="737995"/>
                  <a:chExt cx="2905646" cy="1727558"/>
                </a:xfrm>
              </p:grpSpPr>
              <p:grpSp>
                <p:nvGrpSpPr>
                  <p:cNvPr id="168" name="Groupe 167">
                    <a:extLst>
                      <a:ext uri="{FF2B5EF4-FFF2-40B4-BE49-F238E27FC236}">
                        <a16:creationId xmlns:a16="http://schemas.microsoft.com/office/drawing/2014/main" id="{55254A55-0AD9-47A6-9E2B-99F1EF0A3BC5}"/>
                      </a:ext>
                    </a:extLst>
                  </p:cNvPr>
                  <p:cNvGrpSpPr/>
                  <p:nvPr/>
                </p:nvGrpSpPr>
                <p:grpSpPr>
                  <a:xfrm>
                    <a:off x="7049224" y="737995"/>
                    <a:ext cx="2905646" cy="1727558"/>
                    <a:chOff x="7049224" y="737995"/>
                    <a:chExt cx="2905646" cy="1727558"/>
                  </a:xfrm>
                </p:grpSpPr>
                <p:sp>
                  <p:nvSpPr>
                    <p:cNvPr id="176" name="Rectangle : coins arrondis 175">
                      <a:extLst>
                        <a:ext uri="{FF2B5EF4-FFF2-40B4-BE49-F238E27FC236}">
                          <a16:creationId xmlns:a16="http://schemas.microsoft.com/office/drawing/2014/main" id="{762B8A61-7CD9-4F4C-AB31-8130C97508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9224" y="737995"/>
                      <a:ext cx="2903220" cy="1727558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cxnSp>
                  <p:nvCxnSpPr>
                    <p:cNvPr id="175" name="Connecteur droit 174">
                      <a:extLst>
                        <a:ext uri="{FF2B5EF4-FFF2-40B4-BE49-F238E27FC236}">
                          <a16:creationId xmlns:a16="http://schemas.microsoft.com/office/drawing/2014/main" id="{63BFA68B-C06A-49F6-9DF2-7C40B5C47FE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51651" y="1170437"/>
                      <a:ext cx="2903219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9" name="Groupe 168">
                    <a:extLst>
                      <a:ext uri="{FF2B5EF4-FFF2-40B4-BE49-F238E27FC236}">
                        <a16:creationId xmlns:a16="http://schemas.microsoft.com/office/drawing/2014/main" id="{9B46D015-836B-419A-8595-26ABF915E5C6}"/>
                      </a:ext>
                    </a:extLst>
                  </p:cNvPr>
                  <p:cNvGrpSpPr/>
                  <p:nvPr/>
                </p:nvGrpSpPr>
                <p:grpSpPr>
                  <a:xfrm>
                    <a:off x="7246576" y="782055"/>
                    <a:ext cx="2444118" cy="375821"/>
                    <a:chOff x="3774247" y="2380261"/>
                    <a:chExt cx="2444118" cy="375821"/>
                  </a:xfrm>
                </p:grpSpPr>
                <p:pic>
                  <p:nvPicPr>
                    <p:cNvPr id="170" name="Image 169">
                      <a:extLst>
                        <a:ext uri="{FF2B5EF4-FFF2-40B4-BE49-F238E27FC236}">
                          <a16:creationId xmlns:a16="http://schemas.microsoft.com/office/drawing/2014/main" id="{1B5CFD9E-86A6-4348-AAA0-A6D640D41E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774247" y="2381894"/>
                      <a:ext cx="368479" cy="36847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" name="Image 170">
                      <a:extLst>
                        <a:ext uri="{FF2B5EF4-FFF2-40B4-BE49-F238E27FC236}">
                          <a16:creationId xmlns:a16="http://schemas.microsoft.com/office/drawing/2014/main" id="{4B5C96F3-E741-4905-8298-7F7DCE625D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4176124" y="2382539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" name="Image 171">
                      <a:extLst>
                        <a:ext uri="{FF2B5EF4-FFF2-40B4-BE49-F238E27FC236}">
                          <a16:creationId xmlns:a16="http://schemas.microsoft.com/office/drawing/2014/main" id="{669D1137-6F90-4383-8D05-9ABEA0F1F9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26263" y="2380261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" name="Image 172">
                      <a:extLst>
                        <a:ext uri="{FF2B5EF4-FFF2-40B4-BE49-F238E27FC236}">
                          <a16:creationId xmlns:a16="http://schemas.microsoft.com/office/drawing/2014/main" id="{E0EAA0B8-567C-41C9-8460-AD241A49A8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404624" y="2384562"/>
                      <a:ext cx="367200" cy="36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4" name="Image 173">
                      <a:extLst>
                        <a:ext uri="{FF2B5EF4-FFF2-40B4-BE49-F238E27FC236}">
                          <a16:creationId xmlns:a16="http://schemas.microsoft.com/office/drawing/2014/main" id="{CF42DDC1-2437-4A7A-9301-52930FA2F8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51165" y="2388882"/>
                      <a:ext cx="367200" cy="3672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67" name="Rectangle : coins arrondis 166">
                  <a:extLst>
                    <a:ext uri="{FF2B5EF4-FFF2-40B4-BE49-F238E27FC236}">
                      <a16:creationId xmlns:a16="http://schemas.microsoft.com/office/drawing/2014/main" id="{98B4E1FF-0937-49F9-AE19-E621F03A45DE}"/>
                    </a:ext>
                  </a:extLst>
                </p:cNvPr>
                <p:cNvSpPr/>
                <p:nvPr/>
              </p:nvSpPr>
              <p:spPr>
                <a:xfrm>
                  <a:off x="3549600" y="1022613"/>
                  <a:ext cx="2371628" cy="1663124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4">
                        <a:lumMod val="5000"/>
                        <a:lumOff val="95000"/>
                      </a:schemeClr>
                    </a:gs>
                    <a:gs pos="74000">
                      <a:schemeClr val="accent4">
                        <a:lumMod val="45000"/>
                        <a:lumOff val="55000"/>
                      </a:schemeClr>
                    </a:gs>
                    <a:gs pos="83000">
                      <a:schemeClr val="accent4">
                        <a:lumMod val="45000"/>
                        <a:lumOff val="55000"/>
                      </a:schemeClr>
                    </a:gs>
                    <a:gs pos="100000">
                      <a:schemeClr val="accent4">
                        <a:lumMod val="30000"/>
                        <a:lumOff val="7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62" name="Rectangle : coins arrondis 161">
                <a:extLst>
                  <a:ext uri="{FF2B5EF4-FFF2-40B4-BE49-F238E27FC236}">
                    <a16:creationId xmlns:a16="http://schemas.microsoft.com/office/drawing/2014/main" id="{16A5D52C-E17C-4EED-A38E-9CF904EFA019}"/>
                  </a:ext>
                </a:extLst>
              </p:cNvPr>
              <p:cNvSpPr/>
              <p:nvPr/>
            </p:nvSpPr>
            <p:spPr>
              <a:xfrm>
                <a:off x="4196107" y="1791323"/>
                <a:ext cx="1118630" cy="198378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Nom</a:t>
                </a:r>
              </a:p>
            </p:txBody>
          </p:sp>
          <p:sp>
            <p:nvSpPr>
              <p:cNvPr id="163" name="Rectangle : coins arrondis 162">
                <a:extLst>
                  <a:ext uri="{FF2B5EF4-FFF2-40B4-BE49-F238E27FC236}">
                    <a16:creationId xmlns:a16="http://schemas.microsoft.com/office/drawing/2014/main" id="{FAC124E0-C3D4-4DE9-BF8C-A8FD5BB6ADC5}"/>
                  </a:ext>
                </a:extLst>
              </p:cNvPr>
              <p:cNvSpPr/>
              <p:nvPr/>
            </p:nvSpPr>
            <p:spPr>
              <a:xfrm>
                <a:off x="4203702" y="2029014"/>
                <a:ext cx="1107505" cy="200596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Mail</a:t>
                </a:r>
              </a:p>
            </p:txBody>
          </p:sp>
          <p:sp>
            <p:nvSpPr>
              <p:cNvPr id="164" name="Rectangle : coins arrondis 163">
                <a:extLst>
                  <a:ext uri="{FF2B5EF4-FFF2-40B4-BE49-F238E27FC236}">
                    <a16:creationId xmlns:a16="http://schemas.microsoft.com/office/drawing/2014/main" id="{8797FAB0-EE39-437D-B264-E49B46BAE12D}"/>
                  </a:ext>
                </a:extLst>
              </p:cNvPr>
              <p:cNvSpPr/>
              <p:nvPr/>
            </p:nvSpPr>
            <p:spPr>
              <a:xfrm>
                <a:off x="4203702" y="2277850"/>
                <a:ext cx="1107504" cy="198378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Objet</a:t>
                </a:r>
              </a:p>
            </p:txBody>
          </p:sp>
          <p:sp>
            <p:nvSpPr>
              <p:cNvPr id="165" name="Rectangle : coins arrondis 164">
                <a:extLst>
                  <a:ext uri="{FF2B5EF4-FFF2-40B4-BE49-F238E27FC236}">
                    <a16:creationId xmlns:a16="http://schemas.microsoft.com/office/drawing/2014/main" id="{3CD8F9CE-B6FD-403F-9F6F-4DC79E99410E}"/>
                  </a:ext>
                </a:extLst>
              </p:cNvPr>
              <p:cNvSpPr/>
              <p:nvPr/>
            </p:nvSpPr>
            <p:spPr>
              <a:xfrm>
                <a:off x="4203700" y="2527743"/>
                <a:ext cx="1562776" cy="587941"/>
              </a:xfrm>
              <a:prstGeom prst="round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Message</a:t>
                </a:r>
              </a:p>
            </p:txBody>
          </p:sp>
        </p:grp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876013B-B49A-454B-86C0-5C8F2BC62274}"/>
                </a:ext>
              </a:extLst>
            </p:cNvPr>
            <p:cNvGrpSpPr/>
            <p:nvPr/>
          </p:nvGrpSpPr>
          <p:grpSpPr>
            <a:xfrm>
              <a:off x="4469477" y="349242"/>
              <a:ext cx="2509103" cy="2762866"/>
              <a:chOff x="857285" y="3829091"/>
              <a:chExt cx="2509103" cy="2762866"/>
            </a:xfrm>
          </p:grpSpPr>
          <p:grpSp>
            <p:nvGrpSpPr>
              <p:cNvPr id="146" name="Groupe 145">
                <a:extLst>
                  <a:ext uri="{FF2B5EF4-FFF2-40B4-BE49-F238E27FC236}">
                    <a16:creationId xmlns:a16="http://schemas.microsoft.com/office/drawing/2014/main" id="{F78681AA-F9B2-4C0B-A78C-274163EB880E}"/>
                  </a:ext>
                </a:extLst>
              </p:cNvPr>
              <p:cNvGrpSpPr/>
              <p:nvPr/>
            </p:nvGrpSpPr>
            <p:grpSpPr>
              <a:xfrm>
                <a:off x="857285" y="3829091"/>
                <a:ext cx="2509103" cy="2762866"/>
                <a:chOff x="857285" y="3829091"/>
                <a:chExt cx="2509103" cy="2762866"/>
              </a:xfrm>
            </p:grpSpPr>
            <p:grpSp>
              <p:nvGrpSpPr>
                <p:cNvPr id="148" name="Groupe 147">
                  <a:extLst>
                    <a:ext uri="{FF2B5EF4-FFF2-40B4-BE49-F238E27FC236}">
                      <a16:creationId xmlns:a16="http://schemas.microsoft.com/office/drawing/2014/main" id="{BB75ABF5-1B7F-4D35-941D-5F30D647AE41}"/>
                    </a:ext>
                  </a:extLst>
                </p:cNvPr>
                <p:cNvGrpSpPr/>
                <p:nvPr/>
              </p:nvGrpSpPr>
              <p:grpSpPr>
                <a:xfrm>
                  <a:off x="857285" y="3829091"/>
                  <a:ext cx="2509103" cy="2762866"/>
                  <a:chOff x="3809026" y="3220436"/>
                  <a:chExt cx="2596325" cy="3198119"/>
                </a:xfrm>
              </p:grpSpPr>
              <p:grpSp>
                <p:nvGrpSpPr>
                  <p:cNvPr id="155" name="Groupe 154">
                    <a:extLst>
                      <a:ext uri="{FF2B5EF4-FFF2-40B4-BE49-F238E27FC236}">
                        <a16:creationId xmlns:a16="http://schemas.microsoft.com/office/drawing/2014/main" id="{ABEEEEC0-FF4B-4510-A3DA-89C99525C5A2}"/>
                      </a:ext>
                    </a:extLst>
                  </p:cNvPr>
                  <p:cNvGrpSpPr/>
                  <p:nvPr/>
                </p:nvGrpSpPr>
                <p:grpSpPr>
                  <a:xfrm>
                    <a:off x="3809026" y="3220436"/>
                    <a:ext cx="2596325" cy="3198119"/>
                    <a:chOff x="3949255" y="2052499"/>
                    <a:chExt cx="2438400" cy="3365321"/>
                  </a:xfrm>
                </p:grpSpPr>
                <p:sp>
                  <p:nvSpPr>
                    <p:cNvPr id="159" name="Rectangle : coins arrondis 158">
                      <a:extLst>
                        <a:ext uri="{FF2B5EF4-FFF2-40B4-BE49-F238E27FC236}">
                          <a16:creationId xmlns:a16="http://schemas.microsoft.com/office/drawing/2014/main" id="{61A4DF51-8104-4B28-A8F9-0FB5693F7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9255" y="2052499"/>
                      <a:ext cx="2438400" cy="336532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cxnSp>
                  <p:nvCxnSpPr>
                    <p:cNvPr id="160" name="Connecteur droit 159">
                      <a:extLst>
                        <a:ext uri="{FF2B5EF4-FFF2-40B4-BE49-F238E27FC236}">
                          <a16:creationId xmlns:a16="http://schemas.microsoft.com/office/drawing/2014/main" id="{E5AF45E0-E64F-4732-AC10-345CCB660C7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49255" y="2766060"/>
                      <a:ext cx="243840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6" name="Groupe 155">
                    <a:extLst>
                      <a:ext uri="{FF2B5EF4-FFF2-40B4-BE49-F238E27FC236}">
                        <a16:creationId xmlns:a16="http://schemas.microsoft.com/office/drawing/2014/main" id="{123D9738-BEB9-48B7-973F-2FF9B2C0BDD0}"/>
                      </a:ext>
                    </a:extLst>
                  </p:cNvPr>
                  <p:cNvGrpSpPr/>
                  <p:nvPr/>
                </p:nvGrpSpPr>
                <p:grpSpPr>
                  <a:xfrm>
                    <a:off x="3925076" y="3994499"/>
                    <a:ext cx="2364222" cy="2131092"/>
                    <a:chOff x="3925076" y="3994499"/>
                    <a:chExt cx="2364222" cy="2131092"/>
                  </a:xfrm>
                </p:grpSpPr>
                <p:sp>
                  <p:nvSpPr>
                    <p:cNvPr id="157" name="Rectangle : coins arrondis 156">
                      <a:extLst>
                        <a:ext uri="{FF2B5EF4-FFF2-40B4-BE49-F238E27FC236}">
                          <a16:creationId xmlns:a16="http://schemas.microsoft.com/office/drawing/2014/main" id="{18E632CD-5950-4D0B-8F43-D9B671B46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5076" y="3994499"/>
                      <a:ext cx="2364222" cy="2131092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25000">
                          <a:schemeClr val="accent4">
                            <a:lumMod val="45000"/>
                            <a:lumOff val="55000"/>
                          </a:schemeClr>
                        </a:gs>
                        <a:gs pos="31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  <a:ln/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DB3D68CA-E493-42BA-9E42-E6B30A7D1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315" y="4112857"/>
                      <a:ext cx="1460433" cy="187890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Page Admin</a:t>
                      </a:r>
                    </a:p>
                  </p:txBody>
                </p:sp>
              </p:grpSp>
            </p:grpSp>
            <p:grpSp>
              <p:nvGrpSpPr>
                <p:cNvPr id="149" name="Groupe 148">
                  <a:extLst>
                    <a:ext uri="{FF2B5EF4-FFF2-40B4-BE49-F238E27FC236}">
                      <a16:creationId xmlns:a16="http://schemas.microsoft.com/office/drawing/2014/main" id="{5ABA456F-A846-4E80-8233-3E9C41F732BE}"/>
                    </a:ext>
                  </a:extLst>
                </p:cNvPr>
                <p:cNvGrpSpPr/>
                <p:nvPr/>
              </p:nvGrpSpPr>
              <p:grpSpPr>
                <a:xfrm>
                  <a:off x="933582" y="4048511"/>
                  <a:ext cx="2362009" cy="296442"/>
                  <a:chOff x="4019082" y="2264255"/>
                  <a:chExt cx="2444118" cy="375821"/>
                </a:xfrm>
              </p:grpSpPr>
              <p:pic>
                <p:nvPicPr>
                  <p:cNvPr id="150" name="Image 149">
                    <a:extLst>
                      <a:ext uri="{FF2B5EF4-FFF2-40B4-BE49-F238E27FC236}">
                        <a16:creationId xmlns:a16="http://schemas.microsoft.com/office/drawing/2014/main" id="{EEB7391B-3FCB-4294-9380-BFBD534513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19082" y="2265888"/>
                    <a:ext cx="368479" cy="368479"/>
                  </a:xfrm>
                  <a:prstGeom prst="rect">
                    <a:avLst/>
                  </a:prstGeom>
                </p:spPr>
              </p:pic>
              <p:pic>
                <p:nvPicPr>
                  <p:cNvPr id="151" name="Image 150">
                    <a:extLst>
                      <a:ext uri="{FF2B5EF4-FFF2-40B4-BE49-F238E27FC236}">
                        <a16:creationId xmlns:a16="http://schemas.microsoft.com/office/drawing/2014/main" id="{FADAEFCB-AAA2-456D-9E09-41BBD3D0AD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4420959" y="2266528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2" name="Image 151">
                    <a:extLst>
                      <a:ext uri="{FF2B5EF4-FFF2-40B4-BE49-F238E27FC236}">
                        <a16:creationId xmlns:a16="http://schemas.microsoft.com/office/drawing/2014/main" id="{37CD740E-5870-4247-B11C-1196DD2EF4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71096" y="2264255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3" name="Image 152">
                    <a:extLst>
                      <a:ext uri="{FF2B5EF4-FFF2-40B4-BE49-F238E27FC236}">
                        <a16:creationId xmlns:a16="http://schemas.microsoft.com/office/drawing/2014/main" id="{E6E801E8-6E2E-4A05-BD07-D56DB3278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49459" y="2268553"/>
                    <a:ext cx="367200" cy="367200"/>
                  </a:xfrm>
                  <a:prstGeom prst="rect">
                    <a:avLst/>
                  </a:prstGeom>
                </p:spPr>
              </p:pic>
              <p:pic>
                <p:nvPicPr>
                  <p:cNvPr id="154" name="Image 153">
                    <a:extLst>
                      <a:ext uri="{FF2B5EF4-FFF2-40B4-BE49-F238E27FC236}">
                        <a16:creationId xmlns:a16="http://schemas.microsoft.com/office/drawing/2014/main" id="{BAAA7FE6-F8C0-4328-83B1-0E9991E276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2272876"/>
                    <a:ext cx="367200" cy="3672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48A10B6F-FA7F-4D61-8415-8BA26DD52877}"/>
                  </a:ext>
                </a:extLst>
              </p:cNvPr>
              <p:cNvSpPr/>
              <p:nvPr/>
            </p:nvSpPr>
            <p:spPr>
              <a:xfrm>
                <a:off x="2142898" y="4043164"/>
                <a:ext cx="322731" cy="29065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41" name="Connecteur droit avec flèche 140">
              <a:extLst>
                <a:ext uri="{FF2B5EF4-FFF2-40B4-BE49-F238E27FC236}">
                  <a16:creationId xmlns:a16="http://schemas.microsoft.com/office/drawing/2014/main" id="{955B27F6-5214-496B-9962-3EB522F43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1715" y="2904071"/>
              <a:ext cx="13563" cy="9265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avec flèche 141">
              <a:extLst>
                <a:ext uri="{FF2B5EF4-FFF2-40B4-BE49-F238E27FC236}">
                  <a16:creationId xmlns:a16="http://schemas.microsoft.com/office/drawing/2014/main" id="{AA770435-979E-4F43-9739-B14043CFBA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7307" y="2743397"/>
              <a:ext cx="2381858" cy="5673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avec flèche 142">
              <a:extLst>
                <a:ext uri="{FF2B5EF4-FFF2-40B4-BE49-F238E27FC236}">
                  <a16:creationId xmlns:a16="http://schemas.microsoft.com/office/drawing/2014/main" id="{BEF8EDF8-261B-442B-A9A3-528085D69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9874" y="3394585"/>
              <a:ext cx="2141370" cy="5715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>
              <a:extLst>
                <a:ext uri="{FF2B5EF4-FFF2-40B4-BE49-F238E27FC236}">
                  <a16:creationId xmlns:a16="http://schemas.microsoft.com/office/drawing/2014/main" id="{431D9194-6948-4502-9881-CD0222BCB96A}"/>
                </a:ext>
              </a:extLst>
            </p:cNvPr>
            <p:cNvCxnSpPr>
              <a:endCxn id="217" idx="0"/>
            </p:cNvCxnSpPr>
            <p:nvPr/>
          </p:nvCxnSpPr>
          <p:spPr>
            <a:xfrm>
              <a:off x="5369165" y="3310700"/>
              <a:ext cx="17094" cy="5276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2DFDDB16-F4C7-4A9D-835C-5C36B0965621}"/>
                </a:ext>
              </a:extLst>
            </p:cNvPr>
            <p:cNvCxnSpPr>
              <a:endCxn id="216" idx="0"/>
            </p:cNvCxnSpPr>
            <p:nvPr/>
          </p:nvCxnSpPr>
          <p:spPr>
            <a:xfrm>
              <a:off x="4951244" y="3394585"/>
              <a:ext cx="0" cy="4455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87294E56-B3D2-418E-9CCA-3E0A8C8A5EC6}"/>
              </a:ext>
            </a:extLst>
          </p:cNvPr>
          <p:cNvCxnSpPr>
            <a:cxnSpLocks/>
            <a:stCxn id="218" idx="0"/>
          </p:cNvCxnSpPr>
          <p:nvPr/>
        </p:nvCxnSpPr>
        <p:spPr>
          <a:xfrm flipV="1">
            <a:off x="6666787" y="3489073"/>
            <a:ext cx="1780220" cy="992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05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Contraintes</a:t>
            </a:r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1"/>
            <a:endParaRPr lang="fr-FR" sz="28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-Planning                    7 jours</a:t>
            </a:r>
          </a:p>
          <a:p>
            <a:pPr lvl="1"/>
            <a:r>
              <a:rPr lang="fr-FR" sz="2800" dirty="0">
                <a:latin typeface="Helvetica" panose="020B0604020202030204" pitchFamily="34" charset="0"/>
                <a:cs typeface="Arial" panose="020B0604020202020204" pitchFamily="34" charset="0"/>
              </a:rPr>
              <a:t>-Techniques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227994-E4AA-4965-9115-7B2B4F205F08}"/>
              </a:ext>
            </a:extLst>
          </p:cNvPr>
          <p:cNvSpPr txBox="1"/>
          <p:nvPr/>
        </p:nvSpPr>
        <p:spPr>
          <a:xfrm>
            <a:off x="5000465" y="3120472"/>
            <a:ext cx="506736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30204" pitchFamily="34" charset="0"/>
              </a:rPr>
              <a:t>HTML 5 / CSS 3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Responsive (Bootstrap)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JAVA SCRIPT (JQUERY/AJAX)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PHP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AGILE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GitHub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Merise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MySQL</a:t>
            </a:r>
          </a:p>
          <a:p>
            <a:endParaRPr lang="fr-FR" sz="2000" dirty="0">
              <a:latin typeface="Helvetica" panose="020B0604020202030204" pitchFamily="34" charset="0"/>
            </a:endParaRPr>
          </a:p>
          <a:p>
            <a:endParaRPr lang="fr-FR" sz="2000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9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Helvetica" panose="020B0604020202030204" pitchFamily="34" charset="0"/>
                <a:cs typeface="Arial" panose="020B0604020202020204" pitchFamily="34" charset="0"/>
              </a:rPr>
              <a:t>MCD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828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2DBE0-4B31-4A4D-80D2-BF8EE6286B82}"/>
              </a:ext>
            </a:extLst>
          </p:cNvPr>
          <p:cNvSpPr txBox="1"/>
          <p:nvPr/>
        </p:nvSpPr>
        <p:spPr>
          <a:xfrm>
            <a:off x="1090367" y="1674695"/>
            <a:ext cx="10011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Répartition du travail</a:t>
            </a:r>
          </a:p>
          <a:p>
            <a:endParaRPr lang="fr-FR" sz="2800" dirty="0">
              <a:latin typeface="Helvetica" panose="020B060402020203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</a:rPr>
              <a:t>	-Partie conception et design</a:t>
            </a:r>
          </a:p>
          <a:p>
            <a:r>
              <a:rPr lang="fr-FR" sz="2800" dirty="0">
                <a:latin typeface="Helvetica" panose="020B0604020202030204" pitchFamily="34" charset="0"/>
              </a:rPr>
              <a:t>		</a:t>
            </a:r>
            <a:r>
              <a:rPr lang="fr-FR" sz="2400" dirty="0">
                <a:latin typeface="Helvetica" panose="020B0604020202030204" pitchFamily="34" charset="0"/>
              </a:rPr>
              <a:t>Camille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Anis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Dylan</a:t>
            </a:r>
          </a:p>
          <a:p>
            <a:endParaRPr lang="fr-FR" sz="2400" dirty="0">
              <a:latin typeface="Helvetica" panose="020B0604020202030204" pitchFamily="34" charset="0"/>
            </a:endParaRPr>
          </a:p>
          <a:p>
            <a:r>
              <a:rPr lang="fr-FR" sz="2800" dirty="0">
                <a:latin typeface="Helvetica" panose="020B0604020202030204" pitchFamily="34" charset="0"/>
              </a:rPr>
              <a:t>	-Partie fonctionnelle</a:t>
            </a:r>
          </a:p>
          <a:p>
            <a:r>
              <a:rPr lang="fr-FR" sz="2800" dirty="0">
                <a:latin typeface="Helvetica" panose="020B0604020202030204" pitchFamily="34" charset="0"/>
              </a:rPr>
              <a:t>		</a:t>
            </a:r>
            <a:r>
              <a:rPr lang="fr-FR" sz="2400" dirty="0">
                <a:latin typeface="Helvetica" panose="020B0604020202030204" pitchFamily="34" charset="0"/>
              </a:rPr>
              <a:t>Jean Christophe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Ken</a:t>
            </a:r>
          </a:p>
          <a:p>
            <a:r>
              <a:rPr lang="fr-FR" sz="2400" dirty="0">
                <a:latin typeface="Helvetica" panose="020B0604020202030204" pitchFamily="34" charset="0"/>
              </a:rPr>
              <a:t>		Mathias </a:t>
            </a:r>
          </a:p>
        </p:txBody>
      </p:sp>
    </p:spTree>
    <p:extLst>
      <p:ext uri="{BB962C8B-B14F-4D97-AF65-F5344CB8AC3E}">
        <p14:creationId xmlns:p14="http://schemas.microsoft.com/office/powerpoint/2010/main" val="6216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graphicFrame>
        <p:nvGraphicFramePr>
          <p:cNvPr id="5" name="Objet 4">
            <a:extLst>
              <a:ext uri="{FF2B5EF4-FFF2-40B4-BE49-F238E27FC236}">
                <a16:creationId xmlns:a16="http://schemas.microsoft.com/office/drawing/2014/main" id="{D2876336-B09B-45B8-8F8D-0F21E1D38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264400"/>
              </p:ext>
            </p:extLst>
          </p:nvPr>
        </p:nvGraphicFramePr>
        <p:xfrm>
          <a:off x="694669" y="2778125"/>
          <a:ext cx="10725150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Worksheet" r:id="rId5" imgW="6865398" imgH="1562197" progId="Excel.Sheet.12">
                  <p:embed/>
                </p:oleObj>
              </mc:Choice>
              <mc:Fallback>
                <p:oleObj name="Worksheet" r:id="rId5" imgW="6865398" imgH="15621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4669" y="2778125"/>
                        <a:ext cx="10725150" cy="323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F519B134-C518-410D-B895-21685D8B17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Diagramme de GANTT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2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7E81936-583F-45AD-82CC-A5C937F4C87C}"/>
              </a:ext>
            </a:extLst>
          </p:cNvPr>
          <p:cNvGrpSpPr/>
          <p:nvPr/>
        </p:nvGrpSpPr>
        <p:grpSpPr>
          <a:xfrm>
            <a:off x="327166" y="0"/>
            <a:ext cx="11251304" cy="1342417"/>
            <a:chOff x="327166" y="0"/>
            <a:chExt cx="11251304" cy="1342417"/>
          </a:xfrm>
        </p:grpSpPr>
        <p:sp>
          <p:nvSpPr>
            <p:cNvPr id="4" name="Flèche : chevron 3">
              <a:extLst>
                <a:ext uri="{FF2B5EF4-FFF2-40B4-BE49-F238E27FC236}">
                  <a16:creationId xmlns:a16="http://schemas.microsoft.com/office/drawing/2014/main" id="{60D600DE-6FA0-4280-A81A-6DBE7691E92C}"/>
                </a:ext>
              </a:extLst>
            </p:cNvPr>
            <p:cNvSpPr/>
            <p:nvPr/>
          </p:nvSpPr>
          <p:spPr>
            <a:xfrm>
              <a:off x="1268691" y="332278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Etude du projet</a:t>
              </a:r>
            </a:p>
          </p:txBody>
        </p:sp>
        <p:sp>
          <p:nvSpPr>
            <p:cNvPr id="16" name="Flèche : chevron 15">
              <a:extLst>
                <a:ext uri="{FF2B5EF4-FFF2-40B4-BE49-F238E27FC236}">
                  <a16:creationId xmlns:a16="http://schemas.microsoft.com/office/drawing/2014/main" id="{F7655D32-22EC-4542-883E-4033865C1471}"/>
                </a:ext>
              </a:extLst>
            </p:cNvPr>
            <p:cNvSpPr/>
            <p:nvPr/>
          </p:nvSpPr>
          <p:spPr>
            <a:xfrm>
              <a:off x="9268903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Conclusion</a:t>
              </a:r>
            </a:p>
          </p:txBody>
        </p:sp>
        <p:sp>
          <p:nvSpPr>
            <p:cNvPr id="17" name="Flèche : chevron 16">
              <a:extLst>
                <a:ext uri="{FF2B5EF4-FFF2-40B4-BE49-F238E27FC236}">
                  <a16:creationId xmlns:a16="http://schemas.microsoft.com/office/drawing/2014/main" id="{30C36617-CB5C-40F8-B05D-7053886FD5EF}"/>
                </a:ext>
              </a:extLst>
            </p:cNvPr>
            <p:cNvSpPr/>
            <p:nvPr/>
          </p:nvSpPr>
          <p:spPr>
            <a:xfrm>
              <a:off x="3268744" y="332277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Organisation</a:t>
              </a:r>
            </a:p>
          </p:txBody>
        </p:sp>
        <p:sp>
          <p:nvSpPr>
            <p:cNvPr id="18" name="Flèche : chevron 17">
              <a:extLst>
                <a:ext uri="{FF2B5EF4-FFF2-40B4-BE49-F238E27FC236}">
                  <a16:creationId xmlns:a16="http://schemas.microsoft.com/office/drawing/2014/main" id="{A33478E5-51C7-4324-9E5C-0845E032CF0C}"/>
                </a:ext>
              </a:extLst>
            </p:cNvPr>
            <p:cNvSpPr/>
            <p:nvPr/>
          </p:nvSpPr>
          <p:spPr>
            <a:xfrm>
              <a:off x="5268797" y="332704"/>
              <a:ext cx="2309567" cy="688157"/>
            </a:xfrm>
            <a:prstGeom prst="chevron">
              <a:avLst/>
            </a:prstGeom>
            <a:solidFill>
              <a:srgbClr val="88CE6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Développement</a:t>
              </a:r>
            </a:p>
          </p:txBody>
        </p:sp>
        <p:sp>
          <p:nvSpPr>
            <p:cNvPr id="19" name="Flèche : chevron 18">
              <a:extLst>
                <a:ext uri="{FF2B5EF4-FFF2-40B4-BE49-F238E27FC236}">
                  <a16:creationId xmlns:a16="http://schemas.microsoft.com/office/drawing/2014/main" id="{8795E004-010B-4219-8B10-37FA6D3A7781}"/>
                </a:ext>
              </a:extLst>
            </p:cNvPr>
            <p:cNvSpPr/>
            <p:nvPr/>
          </p:nvSpPr>
          <p:spPr>
            <a:xfrm>
              <a:off x="7268850" y="332703"/>
              <a:ext cx="2309567" cy="688157"/>
            </a:xfrm>
            <a:prstGeom prst="chevron">
              <a:avLst/>
            </a:prstGeom>
            <a:solidFill>
              <a:srgbClr val="FED44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>
                  <a:solidFill>
                    <a:schemeClr val="bg1"/>
                  </a:solidFill>
                  <a:effectLst>
                    <a:outerShdw blurRad="38100" dist="76200" dir="2700000" algn="tl">
                      <a:srgbClr val="000000"/>
                    </a:outerShdw>
                  </a:effectLst>
                  <a:latin typeface="Helvetica" panose="020B0604020202030204" pitchFamily="34" charset="0"/>
                </a:rPr>
                <a:t>Démonstration</a:t>
              </a:r>
              <a:endParaRPr lang="fr-FR" sz="1500" dirty="0">
                <a:solidFill>
                  <a:schemeClr val="tx1"/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D0A881D-5AC2-4766-BD4C-5405D55C1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66" y="0"/>
              <a:ext cx="1566153" cy="1342417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CE36D8FB-1CD3-4D19-A954-A2CE97724692}"/>
              </a:ext>
            </a:extLst>
          </p:cNvPr>
          <p:cNvSpPr txBox="1"/>
          <p:nvPr/>
        </p:nvSpPr>
        <p:spPr>
          <a:xfrm>
            <a:off x="336894" y="1225685"/>
            <a:ext cx="11472482" cy="5369668"/>
          </a:xfrm>
          <a:prstGeom prst="rect">
            <a:avLst/>
          </a:prstGeom>
          <a:solidFill>
            <a:srgbClr val="FED449">
              <a:alpha val="50000"/>
            </a:srgb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0A43C-7D0E-46E1-9FC8-BDAE21AEEC4B}"/>
              </a:ext>
            </a:extLst>
          </p:cNvPr>
          <p:cNvSpPr txBox="1"/>
          <p:nvPr/>
        </p:nvSpPr>
        <p:spPr>
          <a:xfrm>
            <a:off x="1090367" y="1674695"/>
            <a:ext cx="1001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Helvetica" panose="020B0604020202030204" pitchFamily="34" charset="0"/>
              </a:rPr>
              <a:t>Base de données MySQL</a:t>
            </a:r>
            <a:endParaRPr lang="fr-FR" sz="2400" b="1" dirty="0">
              <a:latin typeface="Helvetica" panose="020B060402020203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F10AD37-548C-4736-8095-143EDE9FFF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874" r="4478" b="874"/>
          <a:stretch/>
        </p:blipFill>
        <p:spPr>
          <a:xfrm>
            <a:off x="2785629" y="2246120"/>
            <a:ext cx="6620741" cy="38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29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Grand écran</PresentationFormat>
  <Paragraphs>258</Paragraphs>
  <Slides>29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Helvetica</vt:lpstr>
      <vt:lpstr>Thème Office</vt:lpstr>
      <vt:lpstr>Worksheet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GARCIA Mathias</dc:creator>
  <cp:lastModifiedBy>LARABA Anis</cp:lastModifiedBy>
  <cp:revision>71</cp:revision>
  <dcterms:created xsi:type="dcterms:W3CDTF">2017-11-25T18:34:36Z</dcterms:created>
  <dcterms:modified xsi:type="dcterms:W3CDTF">2017-11-27T07:46:27Z</dcterms:modified>
</cp:coreProperties>
</file>