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78" r:id="rId4"/>
    <p:sldId id="280" r:id="rId5"/>
    <p:sldId id="281" r:id="rId6"/>
    <p:sldId id="296" r:id="rId7"/>
    <p:sldId id="297" r:id="rId8"/>
    <p:sldId id="284" r:id="rId9"/>
    <p:sldId id="264" r:id="rId10"/>
    <p:sldId id="288" r:id="rId11"/>
    <p:sldId id="260" r:id="rId12"/>
    <p:sldId id="277" r:id="rId13"/>
    <p:sldId id="266" r:id="rId14"/>
    <p:sldId id="289" r:id="rId15"/>
    <p:sldId id="305" r:id="rId16"/>
    <p:sldId id="290" r:id="rId17"/>
    <p:sldId id="291" r:id="rId18"/>
    <p:sldId id="267" r:id="rId19"/>
    <p:sldId id="268" r:id="rId20"/>
    <p:sldId id="292" r:id="rId21"/>
    <p:sldId id="293" r:id="rId22"/>
    <p:sldId id="265" r:id="rId23"/>
    <p:sldId id="294" r:id="rId24"/>
    <p:sldId id="271" r:id="rId25"/>
    <p:sldId id="295" r:id="rId26"/>
    <p:sldId id="299" r:id="rId27"/>
    <p:sldId id="298" r:id="rId28"/>
    <p:sldId id="285" r:id="rId29"/>
    <p:sldId id="301" r:id="rId30"/>
    <p:sldId id="304" r:id="rId31"/>
    <p:sldId id="272" r:id="rId32"/>
    <p:sldId id="302" r:id="rId33"/>
    <p:sldId id="286" r:id="rId34"/>
    <p:sldId id="303" r:id="rId35"/>
    <p:sldId id="287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D56"/>
    <a:srgbClr val="184550"/>
    <a:srgbClr val="336A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3875" autoAdjust="0"/>
  </p:normalViewPr>
  <p:slideViewPr>
    <p:cSldViewPr snapToGrid="0">
      <p:cViewPr varScale="1">
        <p:scale>
          <a:sx n="67" d="100"/>
          <a:sy n="67" d="100"/>
        </p:scale>
        <p:origin x="608" y="60"/>
      </p:cViewPr>
      <p:guideLst/>
    </p:cSldViewPr>
  </p:slideViewPr>
  <p:notesTextViewPr>
    <p:cViewPr>
      <p:scale>
        <a:sx n="400" d="100"/>
        <a:sy n="4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3B9CB-A3A7-4201-8496-2CBC87780604}" type="datetimeFigureOut">
              <a:rPr lang="fr-FR" smtClean="0"/>
              <a:t>24/11/2017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AFA23-60E9-432C-A398-95A4C87C79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318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AFA23-60E9-432C-A398-95A4C87C79C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9731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AFA23-60E9-432C-A398-95A4C87C79C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182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AFA23-60E9-432C-A398-95A4C87C79C9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2500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24/11/2017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16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24/11/2017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881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24/11/2017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4048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24/11/2017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2073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24/11/2017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8529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24/11/2017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970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24/11/2017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2964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24/11/2017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204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24/11/2017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6668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24/11/2017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8788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24/11/2017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1372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24/11/2017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39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24/11/2017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4858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24/11/2017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3131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24/11/2017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912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24/11/2017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074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24/11/2017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958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F339115-3077-41F7-8CCB-1E5454686776}" type="datetimeFigureOut">
              <a:rPr lang="fr-FR" smtClean="0"/>
              <a:t>24/11/2017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0205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B1555614-269C-4439-9BA9-4B06F7CF5E5D}"/>
              </a:ext>
            </a:extLst>
          </p:cNvPr>
          <p:cNvSpPr txBox="1"/>
          <p:nvPr/>
        </p:nvSpPr>
        <p:spPr>
          <a:xfrm>
            <a:off x="16047" y="2194127"/>
            <a:ext cx="11850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>
                <a:latin typeface="+mj-lt"/>
                <a:cs typeface="Calibri" panose="020F0502020204030204" pitchFamily="34" charset="0"/>
              </a:rPr>
              <a:t>Présentation Projet Fil Rouge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D1AF6A5-8ACD-4B00-8DF8-871E9E3E0E61}"/>
              </a:ext>
            </a:extLst>
          </p:cNvPr>
          <p:cNvSpPr txBox="1"/>
          <p:nvPr/>
        </p:nvSpPr>
        <p:spPr>
          <a:xfrm>
            <a:off x="1343025" y="3448050"/>
            <a:ext cx="9915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Site Internet : Boutique en ligne U’POP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600E628-E482-4924-9D2D-2A6BF5299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8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BF73A7A-D643-4483-B2E7-65BEE07ACFB8}"/>
              </a:ext>
            </a:extLst>
          </p:cNvPr>
          <p:cNvSpPr txBox="1"/>
          <p:nvPr/>
        </p:nvSpPr>
        <p:spPr>
          <a:xfrm>
            <a:off x="209642" y="2131596"/>
            <a:ext cx="1138872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>
                <a:latin typeface="+mj-lt"/>
              </a:rPr>
              <a:t>Réalisée par Anis :</a:t>
            </a:r>
          </a:p>
          <a:p>
            <a:r>
              <a:rPr lang="fr-FR" sz="2400" dirty="0">
                <a:latin typeface="+mj-lt"/>
              </a:rPr>
              <a:t>Schéma du site complet - durée de la tâche : 1 heure</a:t>
            </a:r>
          </a:p>
          <a:p>
            <a:endParaRPr lang="fr-FR" sz="600" u="sng" dirty="0">
              <a:latin typeface="+mj-lt"/>
            </a:endParaRPr>
          </a:p>
          <a:p>
            <a:r>
              <a:rPr lang="fr-FR" sz="2400" u="sng" dirty="0">
                <a:latin typeface="+mj-lt"/>
              </a:rPr>
              <a:t>Réalisée par Anis et Dylan :</a:t>
            </a:r>
          </a:p>
          <a:p>
            <a:r>
              <a:rPr lang="fr-FR" sz="2400" dirty="0">
                <a:latin typeface="+mj-lt"/>
              </a:rPr>
              <a:t>Icon réalisé - durée de la tâche : 2 heures</a:t>
            </a:r>
          </a:p>
          <a:p>
            <a:r>
              <a:rPr lang="fr-FR" sz="2400" dirty="0">
                <a:latin typeface="+mj-lt"/>
              </a:rPr>
              <a:t>Création du site - durée de la tâche : 2 heures</a:t>
            </a:r>
          </a:p>
          <a:p>
            <a:endParaRPr lang="fr-FR" sz="600" dirty="0">
              <a:latin typeface="+mj-lt"/>
            </a:endParaRPr>
          </a:p>
          <a:p>
            <a:r>
              <a:rPr lang="fr-FR" sz="2400" u="sng" dirty="0">
                <a:latin typeface="+mj-lt"/>
              </a:rPr>
              <a:t>Réalisée par Camille :</a:t>
            </a:r>
          </a:p>
          <a:p>
            <a:r>
              <a:rPr lang="fr-FR" sz="2400" dirty="0">
                <a:latin typeface="+mj-lt"/>
              </a:rPr>
              <a:t>Image et présentation de chacun des produits récupérés</a:t>
            </a:r>
          </a:p>
          <a:p>
            <a:r>
              <a:rPr lang="fr-FR" sz="2400" dirty="0">
                <a:latin typeface="+mj-lt"/>
              </a:rPr>
              <a:t> - durée de la tâche : 2 heures</a:t>
            </a:r>
          </a:p>
          <a:p>
            <a:r>
              <a:rPr lang="fr-FR" sz="2400" dirty="0">
                <a:latin typeface="+mj-lt"/>
              </a:rPr>
              <a:t>Structure HTML/CSS de la page Index - durée de la tâche : 2 heures</a:t>
            </a:r>
          </a:p>
          <a:p>
            <a:r>
              <a:rPr lang="fr-FR" sz="2400" dirty="0">
                <a:latin typeface="+mj-lt"/>
              </a:rPr>
              <a:t>Structure de la page HTML/CSS Contact – durée de la tâche : 2 heures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49EB4802-E9E5-439C-B63F-E1CDF0E5CC08}"/>
              </a:ext>
            </a:extLst>
          </p:cNvPr>
          <p:cNvSpPr/>
          <p:nvPr/>
        </p:nvSpPr>
        <p:spPr>
          <a:xfrm>
            <a:off x="209642" y="940971"/>
            <a:ext cx="10179046" cy="119062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Mise en place de la structure du site internet 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61F5429-215F-48B5-86A1-2A58ED3BE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0F6A7B1-F8CB-4831-B341-CB9A0A643934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Jour 1 :</a:t>
            </a:r>
          </a:p>
        </p:txBody>
      </p:sp>
    </p:spTree>
    <p:extLst>
      <p:ext uri="{BB962C8B-B14F-4D97-AF65-F5344CB8AC3E}">
        <p14:creationId xmlns:p14="http://schemas.microsoft.com/office/powerpoint/2010/main" val="1934891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BC64E61-A9E0-4AA8-999A-1965239AD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46F3734-B1B7-4DBB-8463-2AEE87EDE7E3}"/>
              </a:ext>
            </a:extLst>
          </p:cNvPr>
          <p:cNvSpPr/>
          <p:nvPr/>
        </p:nvSpPr>
        <p:spPr>
          <a:xfrm>
            <a:off x="171541" y="231429"/>
            <a:ext cx="5886358" cy="81162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Conception du MCD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DA36A139-0187-4F0C-983A-291146E771CE}"/>
              </a:ext>
            </a:extLst>
          </p:cNvPr>
          <p:cNvSpPr/>
          <p:nvPr/>
        </p:nvSpPr>
        <p:spPr>
          <a:xfrm>
            <a:off x="171541" y="1476899"/>
            <a:ext cx="2971709" cy="35147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6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FicheUSER</a:t>
            </a:r>
            <a:endParaRPr lang="fr-FR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fr-FR" sz="8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loginUser</a:t>
            </a:r>
            <a:r>
              <a:rPr lang="fr-FR" dirty="0">
                <a:solidFill>
                  <a:schemeClr val="bg1"/>
                </a:solidFill>
              </a:rPr>
              <a:t>#,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nomUser</a:t>
            </a:r>
            <a:r>
              <a:rPr lang="fr-FR" dirty="0">
                <a:solidFill>
                  <a:schemeClr val="bg1"/>
                </a:solidFill>
              </a:rPr>
              <a:t>,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prenomUser</a:t>
            </a:r>
            <a:r>
              <a:rPr lang="fr-FR" dirty="0">
                <a:solidFill>
                  <a:schemeClr val="bg1"/>
                </a:solidFill>
              </a:rPr>
              <a:t>,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genreUser</a:t>
            </a:r>
            <a:r>
              <a:rPr lang="fr-FR" dirty="0">
                <a:solidFill>
                  <a:schemeClr val="bg1"/>
                </a:solidFill>
              </a:rPr>
              <a:t>,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dateNaissanceUser</a:t>
            </a:r>
            <a:r>
              <a:rPr lang="fr-FR" dirty="0">
                <a:solidFill>
                  <a:schemeClr val="bg1"/>
                </a:solidFill>
              </a:rPr>
              <a:t>,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passwordUser</a:t>
            </a:r>
            <a:r>
              <a:rPr lang="fr-FR" dirty="0">
                <a:solidFill>
                  <a:schemeClr val="bg1"/>
                </a:solidFill>
              </a:rPr>
              <a:t>,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adresseUser</a:t>
            </a:r>
            <a:r>
              <a:rPr lang="fr-FR" dirty="0">
                <a:solidFill>
                  <a:schemeClr val="bg1"/>
                </a:solidFill>
              </a:rPr>
              <a:t>, 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cpUser</a:t>
            </a:r>
            <a:r>
              <a:rPr lang="fr-FR" dirty="0">
                <a:solidFill>
                  <a:schemeClr val="bg1"/>
                </a:solidFill>
              </a:rPr>
              <a:t>, 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villeUser</a:t>
            </a:r>
            <a:r>
              <a:rPr lang="fr-FR" dirty="0">
                <a:solidFill>
                  <a:schemeClr val="bg1"/>
                </a:solidFill>
              </a:rPr>
              <a:t>, 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mailUser</a:t>
            </a:r>
            <a:r>
              <a:rPr lang="fr-FR" dirty="0">
                <a:solidFill>
                  <a:schemeClr val="bg1"/>
                </a:solidFill>
              </a:rPr>
              <a:t>, 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typeUser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89F7015-A399-4994-B65C-ECCC349D61BA}"/>
              </a:ext>
            </a:extLst>
          </p:cNvPr>
          <p:cNvSpPr/>
          <p:nvPr/>
        </p:nvSpPr>
        <p:spPr>
          <a:xfrm>
            <a:off x="3512384" y="1564244"/>
            <a:ext cx="3333659" cy="21621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COMMANDE</a:t>
            </a:r>
          </a:p>
          <a:p>
            <a:pPr algn="ctr"/>
            <a:endParaRPr lang="fr-FR" sz="8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numeroCommande</a:t>
            </a:r>
            <a:r>
              <a:rPr lang="fr-FR" dirty="0">
                <a:solidFill>
                  <a:schemeClr val="bg1"/>
                </a:solidFill>
              </a:rPr>
              <a:t>#,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loginUser</a:t>
            </a:r>
            <a:r>
              <a:rPr lang="fr-FR" dirty="0">
                <a:solidFill>
                  <a:schemeClr val="bg1"/>
                </a:solidFill>
              </a:rPr>
              <a:t>##,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dateCreation</a:t>
            </a:r>
            <a:r>
              <a:rPr lang="fr-FR" dirty="0">
                <a:solidFill>
                  <a:schemeClr val="bg1"/>
                </a:solidFill>
              </a:rPr>
              <a:t>,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dateValidation</a:t>
            </a:r>
            <a:r>
              <a:rPr lang="fr-FR" dirty="0">
                <a:solidFill>
                  <a:schemeClr val="bg1"/>
                </a:solidFill>
              </a:rPr>
              <a:t>,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etatCommande</a:t>
            </a:r>
            <a:endParaRPr lang="fr-FR" dirty="0">
              <a:solidFill>
                <a:schemeClr val="bg1"/>
              </a:solidFill>
            </a:endParaRPr>
          </a:p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99004F9E-1F4D-4F3D-B2CD-6BC8350FD5BC}"/>
              </a:ext>
            </a:extLst>
          </p:cNvPr>
          <p:cNvSpPr/>
          <p:nvPr/>
        </p:nvSpPr>
        <p:spPr>
          <a:xfrm>
            <a:off x="8205701" y="1431453"/>
            <a:ext cx="2552701" cy="205914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FICHE_ARTICLE </a:t>
            </a:r>
          </a:p>
          <a:p>
            <a:pPr algn="ctr"/>
            <a:endParaRPr lang="fr-FR" sz="8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refArticle</a:t>
            </a:r>
            <a:r>
              <a:rPr lang="fr-FR" dirty="0">
                <a:solidFill>
                  <a:schemeClr val="bg1"/>
                </a:solidFill>
              </a:rPr>
              <a:t>#,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libelleArticle</a:t>
            </a:r>
            <a:r>
              <a:rPr lang="fr-FR" dirty="0">
                <a:solidFill>
                  <a:schemeClr val="bg1"/>
                </a:solidFill>
              </a:rPr>
              <a:t>, 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descriptifArticle</a:t>
            </a:r>
            <a:r>
              <a:rPr lang="fr-FR" dirty="0">
                <a:solidFill>
                  <a:schemeClr val="bg1"/>
                </a:solidFill>
              </a:rPr>
              <a:t>,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prixArticle</a:t>
            </a:r>
            <a:r>
              <a:rPr lang="fr-FR" dirty="0">
                <a:solidFill>
                  <a:schemeClr val="bg1"/>
                </a:solidFill>
              </a:rPr>
              <a:t>,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libelleUnivers</a:t>
            </a:r>
            <a:r>
              <a:rPr lang="fr-FR" dirty="0">
                <a:solidFill>
                  <a:schemeClr val="bg1"/>
                </a:solidFill>
              </a:rPr>
              <a:t>## </a:t>
            </a:r>
          </a:p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7F9A284C-E2FC-45E9-904A-6D40D69875C7}"/>
              </a:ext>
            </a:extLst>
          </p:cNvPr>
          <p:cNvSpPr/>
          <p:nvPr/>
        </p:nvSpPr>
        <p:spPr>
          <a:xfrm>
            <a:off x="8339051" y="3726419"/>
            <a:ext cx="2286000" cy="87415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UNIVERS</a:t>
            </a:r>
          </a:p>
          <a:p>
            <a:pPr algn="ctr"/>
            <a:endParaRPr lang="fr-FR" sz="8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dirty="0">
                <a:solidFill>
                  <a:schemeClr val="bg1"/>
                </a:solidFill>
              </a:rPr>
              <a:t>-</a:t>
            </a:r>
            <a:r>
              <a:rPr lang="fr-FR" dirty="0" err="1">
                <a:solidFill>
                  <a:schemeClr val="bg1"/>
                </a:solidFill>
              </a:rPr>
              <a:t>libelleUnivers</a:t>
            </a:r>
            <a:r>
              <a:rPr lang="fr-FR" dirty="0">
                <a:solidFill>
                  <a:schemeClr val="bg1"/>
                </a:solidFill>
              </a:rPr>
              <a:t>#</a:t>
            </a:r>
          </a:p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EF04A159-4F50-41BB-81F3-9A45EB980E38}"/>
              </a:ext>
            </a:extLst>
          </p:cNvPr>
          <p:cNvSpPr/>
          <p:nvPr/>
        </p:nvSpPr>
        <p:spPr>
          <a:xfrm>
            <a:off x="8291449" y="5723966"/>
            <a:ext cx="2381204" cy="86452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CATEGORIE</a:t>
            </a:r>
          </a:p>
          <a:p>
            <a:pPr algn="ctr"/>
            <a:endParaRPr lang="fr-FR" sz="8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dirty="0">
                <a:solidFill>
                  <a:schemeClr val="bg1"/>
                </a:solidFill>
              </a:rPr>
              <a:t>- </a:t>
            </a:r>
            <a:r>
              <a:rPr lang="fr-FR" dirty="0" err="1">
                <a:solidFill>
                  <a:schemeClr val="bg1"/>
                </a:solidFill>
              </a:rPr>
              <a:t>libelleCategorie</a:t>
            </a:r>
            <a:r>
              <a:rPr lang="fr-FR" dirty="0">
                <a:solidFill>
                  <a:schemeClr val="bg1"/>
                </a:solidFill>
              </a:rPr>
              <a:t>#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1A95A0A8-C14C-41F3-9BE1-34F2649AC997}"/>
              </a:ext>
            </a:extLst>
          </p:cNvPr>
          <p:cNvCxnSpPr>
            <a:cxnSpLocks/>
          </p:cNvCxnSpPr>
          <p:nvPr/>
        </p:nvCxnSpPr>
        <p:spPr>
          <a:xfrm>
            <a:off x="3143250" y="2381250"/>
            <a:ext cx="35242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DB3223C3-6F4A-409A-9EE2-99E3B51D8D97}"/>
              </a:ext>
            </a:extLst>
          </p:cNvPr>
          <p:cNvSpPr/>
          <p:nvPr/>
        </p:nvSpPr>
        <p:spPr>
          <a:xfrm>
            <a:off x="6984050" y="2044977"/>
            <a:ext cx="1116875" cy="9180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Liste</a:t>
            </a:r>
          </a:p>
          <a:p>
            <a:pPr algn="ctr"/>
            <a:r>
              <a:rPr lang="fr-FR" sz="1100" dirty="0">
                <a:solidFill>
                  <a:schemeClr val="bg1"/>
                </a:solidFill>
              </a:rPr>
              <a:t>quantité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64F5206-7EAE-465A-8914-34B3BF237D1B}"/>
              </a:ext>
            </a:extLst>
          </p:cNvPr>
          <p:cNvSpPr txBox="1"/>
          <p:nvPr/>
        </p:nvSpPr>
        <p:spPr>
          <a:xfrm>
            <a:off x="2535526" y="1135416"/>
            <a:ext cx="54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053A776-B9A3-4DED-9B19-668B7AB3AD3F}"/>
              </a:ext>
            </a:extLst>
          </p:cNvPr>
          <p:cNvSpPr txBox="1"/>
          <p:nvPr/>
        </p:nvSpPr>
        <p:spPr>
          <a:xfrm>
            <a:off x="3385835" y="1158156"/>
            <a:ext cx="511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1,1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E16021A6-4359-4A21-8C10-9FE1BCF001D8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6846043" y="2503983"/>
            <a:ext cx="13800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CEB326D9-DC89-4471-AA37-1050AF8D2F29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8100925" y="2503983"/>
            <a:ext cx="1047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B258A318-D03B-4231-9903-C301D6CE5DCA}"/>
              </a:ext>
            </a:extLst>
          </p:cNvPr>
          <p:cNvSpPr txBox="1"/>
          <p:nvPr/>
        </p:nvSpPr>
        <p:spPr>
          <a:xfrm>
            <a:off x="6716267" y="1471295"/>
            <a:ext cx="54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1,n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46B926A-FD64-4689-805D-34B4FC7F3D37}"/>
              </a:ext>
            </a:extLst>
          </p:cNvPr>
          <p:cNvSpPr txBox="1"/>
          <p:nvPr/>
        </p:nvSpPr>
        <p:spPr>
          <a:xfrm>
            <a:off x="7755188" y="1469220"/>
            <a:ext cx="54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0,n</a:t>
            </a: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293A390D-20A9-4031-98DF-193F00260807}"/>
              </a:ext>
            </a:extLst>
          </p:cNvPr>
          <p:cNvCxnSpPr>
            <a:cxnSpLocks/>
          </p:cNvCxnSpPr>
          <p:nvPr/>
        </p:nvCxnSpPr>
        <p:spPr>
          <a:xfrm>
            <a:off x="9458238" y="3490595"/>
            <a:ext cx="0" cy="2358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C54FC752-61B0-4986-9766-8E29AD52A0E9}"/>
              </a:ext>
            </a:extLst>
          </p:cNvPr>
          <p:cNvSpPr/>
          <p:nvPr/>
        </p:nvSpPr>
        <p:spPr>
          <a:xfrm>
            <a:off x="8976570" y="4769804"/>
            <a:ext cx="1010962" cy="7519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est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7E380721-93D9-4FE8-B9F8-92965C1BD5E4}"/>
              </a:ext>
            </a:extLst>
          </p:cNvPr>
          <p:cNvSpPr txBox="1"/>
          <p:nvPr/>
        </p:nvSpPr>
        <p:spPr>
          <a:xfrm>
            <a:off x="10625816" y="3187858"/>
            <a:ext cx="511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1,1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819AC4DB-117E-48FD-9371-6B6DD92AE182}"/>
              </a:ext>
            </a:extLst>
          </p:cNvPr>
          <p:cNvSpPr txBox="1"/>
          <p:nvPr/>
        </p:nvSpPr>
        <p:spPr>
          <a:xfrm>
            <a:off x="10625816" y="3608348"/>
            <a:ext cx="68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0,n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D916BDB4-BF04-4826-B602-B06C6BD247B6}"/>
              </a:ext>
            </a:extLst>
          </p:cNvPr>
          <p:cNvSpPr txBox="1"/>
          <p:nvPr/>
        </p:nvSpPr>
        <p:spPr>
          <a:xfrm>
            <a:off x="8711181" y="4560592"/>
            <a:ext cx="68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0,n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F2233402-C88C-4E83-AB58-8366543AE445}"/>
              </a:ext>
            </a:extLst>
          </p:cNvPr>
          <p:cNvSpPr txBox="1"/>
          <p:nvPr/>
        </p:nvSpPr>
        <p:spPr>
          <a:xfrm>
            <a:off x="8677342" y="5340780"/>
            <a:ext cx="68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0,n</a:t>
            </a:r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81454FC2-BBCB-4C67-B287-11A04E51DE06}"/>
              </a:ext>
            </a:extLst>
          </p:cNvPr>
          <p:cNvCxnSpPr>
            <a:cxnSpLocks/>
            <a:stCxn id="11" idx="2"/>
            <a:endCxn id="41" idx="0"/>
          </p:cNvCxnSpPr>
          <p:nvPr/>
        </p:nvCxnSpPr>
        <p:spPr>
          <a:xfrm>
            <a:off x="9482051" y="4600575"/>
            <a:ext cx="0" cy="1692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683461AD-4269-4F7E-ABD1-A3E2CDF73615}"/>
              </a:ext>
            </a:extLst>
          </p:cNvPr>
          <p:cNvCxnSpPr>
            <a:cxnSpLocks/>
            <a:stCxn id="41" idx="4"/>
            <a:endCxn id="13" idx="0"/>
          </p:cNvCxnSpPr>
          <p:nvPr/>
        </p:nvCxnSpPr>
        <p:spPr>
          <a:xfrm>
            <a:off x="9482051" y="5521774"/>
            <a:ext cx="0" cy="20219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Arc 66">
            <a:extLst>
              <a:ext uri="{FF2B5EF4-FFF2-40B4-BE49-F238E27FC236}">
                <a16:creationId xmlns:a16="http://schemas.microsoft.com/office/drawing/2014/main" id="{BEFDF268-7F45-47D9-9842-6D609224DAE3}"/>
              </a:ext>
            </a:extLst>
          </p:cNvPr>
          <p:cNvSpPr/>
          <p:nvPr/>
        </p:nvSpPr>
        <p:spPr>
          <a:xfrm rot="6902072">
            <a:off x="10582104" y="1229208"/>
            <a:ext cx="689880" cy="642923"/>
          </a:xfrm>
          <a:prstGeom prst="arc">
            <a:avLst>
              <a:gd name="adj1" fmla="val 16200000"/>
              <a:gd name="adj2" fmla="val 206761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73377E67-6C54-4917-90D5-E66139DE212F}"/>
              </a:ext>
            </a:extLst>
          </p:cNvPr>
          <p:cNvSpPr/>
          <p:nvPr/>
        </p:nvSpPr>
        <p:spPr>
          <a:xfrm>
            <a:off x="10758402" y="885825"/>
            <a:ext cx="1223956" cy="811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Stock</a:t>
            </a:r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0EA246A4-DA28-4715-86A6-FE7C7D3A5C76}"/>
              </a:ext>
            </a:extLst>
          </p:cNvPr>
          <p:cNvSpPr/>
          <p:nvPr/>
        </p:nvSpPr>
        <p:spPr>
          <a:xfrm rot="15663506">
            <a:off x="10479523" y="1069895"/>
            <a:ext cx="689880" cy="642923"/>
          </a:xfrm>
          <a:prstGeom prst="arc">
            <a:avLst>
              <a:gd name="adj1" fmla="val 16200000"/>
              <a:gd name="adj2" fmla="val 206761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7861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FEEBA6-AD1F-4F30-93D1-16D5D9385778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GitHub:</a:t>
            </a:r>
          </a:p>
        </p:txBody>
      </p:sp>
      <p:pic>
        <p:nvPicPr>
          <p:cNvPr id="5" name="Image 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AA489339-79C7-442A-8069-D0BCF121F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25" y="761476"/>
            <a:ext cx="8394163" cy="589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76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198A8430-37CE-4D69-871F-A4A18D3018D0}"/>
              </a:ext>
            </a:extLst>
          </p:cNvPr>
          <p:cNvSpPr/>
          <p:nvPr/>
        </p:nvSpPr>
        <p:spPr>
          <a:xfrm>
            <a:off x="2237653" y="1107752"/>
            <a:ext cx="6544397" cy="75747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Mise en place du PHP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2C1AAD1-F5B5-47C7-9A5B-2C39D626CB44}"/>
              </a:ext>
            </a:extLst>
          </p:cNvPr>
          <p:cNvSpPr txBox="1"/>
          <p:nvPr/>
        </p:nvSpPr>
        <p:spPr>
          <a:xfrm>
            <a:off x="761909" y="2210818"/>
            <a:ext cx="1122044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>
                <a:latin typeface="+mj-lt"/>
              </a:rPr>
              <a:t>Réalisée par Ken, Mathias :</a:t>
            </a:r>
          </a:p>
          <a:p>
            <a:r>
              <a:rPr lang="fr-FR" sz="2800" dirty="0">
                <a:latin typeface="+mj-lt"/>
              </a:rPr>
              <a:t>Connexion à MySQL via PHP</a:t>
            </a:r>
          </a:p>
          <a:p>
            <a:r>
              <a:rPr lang="fr-FR" sz="2800" dirty="0">
                <a:latin typeface="+mj-lt"/>
              </a:rPr>
              <a:t>Récupération des données en SQL via PHP avec la BDD</a:t>
            </a:r>
          </a:p>
          <a:p>
            <a:r>
              <a:rPr lang="fr-FR" sz="2800" dirty="0">
                <a:latin typeface="+mj-lt"/>
              </a:rPr>
              <a:t>Insertion partielle des données via PHP (test)</a:t>
            </a:r>
          </a:p>
          <a:p>
            <a:r>
              <a:rPr lang="fr-FR" sz="2800" dirty="0">
                <a:latin typeface="+mj-lt"/>
              </a:rPr>
              <a:t>Préparation de la page ADMIN (SQL)</a:t>
            </a:r>
          </a:p>
          <a:p>
            <a:endParaRPr lang="fr-FR" sz="2800" dirty="0">
              <a:latin typeface="+mj-lt"/>
            </a:endParaRPr>
          </a:p>
          <a:p>
            <a:r>
              <a:rPr lang="fr-FR" sz="2800" dirty="0">
                <a:latin typeface="+mj-lt"/>
              </a:rPr>
              <a:t>durée totale des tâches : 7 heures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C25143-DFCD-4ED5-94B9-5D6C4591D9B5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Jour 2 :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1D25B4C1-2DA9-4824-A513-0E91B054E0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754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2DA2ED2-2F7C-411C-8317-415991087695}"/>
              </a:ext>
            </a:extLst>
          </p:cNvPr>
          <p:cNvSpPr/>
          <p:nvPr/>
        </p:nvSpPr>
        <p:spPr>
          <a:xfrm>
            <a:off x="771525" y="1308477"/>
            <a:ext cx="9429749" cy="90132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Mise en place d'une base de donnée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A2C846F-289C-4987-9B80-12FAF9871A5D}"/>
              </a:ext>
            </a:extLst>
          </p:cNvPr>
          <p:cNvSpPr txBox="1"/>
          <p:nvPr/>
        </p:nvSpPr>
        <p:spPr>
          <a:xfrm>
            <a:off x="865295" y="2550426"/>
            <a:ext cx="96277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/>
              <a:t>Réalisée par Jean-Christophe :</a:t>
            </a:r>
          </a:p>
          <a:p>
            <a:r>
              <a:rPr lang="fr-FR" sz="2800" dirty="0">
                <a:latin typeface="+mj-lt"/>
              </a:rPr>
              <a:t>Remplir la base des données avec les produits</a:t>
            </a:r>
          </a:p>
          <a:p>
            <a:r>
              <a:rPr lang="fr-FR" sz="2800" dirty="0">
                <a:latin typeface="+mj-lt"/>
              </a:rPr>
              <a:t>Automatisation des jeux de données en CSV</a:t>
            </a:r>
          </a:p>
          <a:p>
            <a:r>
              <a:rPr lang="fr-FR" sz="2800" dirty="0">
                <a:latin typeface="+mj-lt"/>
              </a:rPr>
              <a:t>Conditions et algorithmie</a:t>
            </a:r>
          </a:p>
          <a:p>
            <a:endParaRPr lang="fr-FR" sz="2800" dirty="0">
              <a:latin typeface="+mj-lt"/>
            </a:endParaRPr>
          </a:p>
          <a:p>
            <a:r>
              <a:rPr lang="fr-FR" sz="2800" dirty="0"/>
              <a:t>durée totale des tâches : 7 heures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1D25B4C1-2DA9-4824-A513-0E91B054E0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5D23853-4068-4714-B156-570475C13937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Jour 2 :</a:t>
            </a:r>
          </a:p>
        </p:txBody>
      </p:sp>
    </p:spTree>
    <p:extLst>
      <p:ext uri="{BB962C8B-B14F-4D97-AF65-F5344CB8AC3E}">
        <p14:creationId xmlns:p14="http://schemas.microsoft.com/office/powerpoint/2010/main" val="283166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>
            <a:extLst>
              <a:ext uri="{FF2B5EF4-FFF2-40B4-BE49-F238E27FC236}">
                <a16:creationId xmlns:a16="http://schemas.microsoft.com/office/drawing/2014/main" id="{2993D104-FB30-47CA-BF82-340320222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E0BBF93-C44D-4B66-BD9C-820353D2D7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1" y="52525"/>
            <a:ext cx="9458959" cy="67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60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B59E90D-7500-4E71-BB64-7F5114D22478}"/>
              </a:ext>
            </a:extLst>
          </p:cNvPr>
          <p:cNvSpPr txBox="1"/>
          <p:nvPr/>
        </p:nvSpPr>
        <p:spPr>
          <a:xfrm>
            <a:off x="343361" y="2408594"/>
            <a:ext cx="1150527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>
                <a:latin typeface="+mj-lt"/>
              </a:rPr>
              <a:t>Réalisée par Anis :</a:t>
            </a:r>
          </a:p>
          <a:p>
            <a:r>
              <a:rPr lang="fr-FR" sz="2400" dirty="0">
                <a:latin typeface="+mj-lt"/>
              </a:rPr>
              <a:t>Structure de la page panier </a:t>
            </a:r>
            <a:r>
              <a:rPr lang="fr-FR" sz="2400" dirty="0"/>
              <a:t>- durée de la tâche : 5 heures</a:t>
            </a:r>
            <a:endParaRPr lang="fr-FR" sz="2400" u="sng" dirty="0">
              <a:latin typeface="+mj-lt"/>
            </a:endParaRPr>
          </a:p>
          <a:p>
            <a:endParaRPr lang="fr-FR" sz="600" u="sng" dirty="0">
              <a:latin typeface="+mj-lt"/>
            </a:endParaRPr>
          </a:p>
          <a:p>
            <a:r>
              <a:rPr lang="fr-FR" sz="2400" u="sng" dirty="0">
                <a:latin typeface="+mj-lt"/>
              </a:rPr>
              <a:t>Réalisée par Anis et Dylan :</a:t>
            </a:r>
          </a:p>
          <a:p>
            <a:r>
              <a:rPr lang="fr-FR" sz="2400" dirty="0" err="1">
                <a:latin typeface="+mj-lt"/>
              </a:rPr>
              <a:t>Navbar</a:t>
            </a:r>
            <a:r>
              <a:rPr lang="fr-FR" sz="2400" dirty="0">
                <a:latin typeface="+mj-lt"/>
              </a:rPr>
              <a:t> et Structure des pages (background)</a:t>
            </a:r>
            <a:r>
              <a:rPr lang="fr-FR" sz="2400" dirty="0"/>
              <a:t> - durée de la tâche : 2 heures</a:t>
            </a:r>
            <a:endParaRPr lang="fr-FR" sz="2400" dirty="0">
              <a:latin typeface="+mj-lt"/>
            </a:endParaRPr>
          </a:p>
          <a:p>
            <a:endParaRPr lang="fr-FR" sz="600" dirty="0">
              <a:latin typeface="+mj-lt"/>
            </a:endParaRPr>
          </a:p>
          <a:p>
            <a:r>
              <a:rPr lang="fr-FR" sz="2400" u="sng" dirty="0">
                <a:latin typeface="+mj-lt"/>
              </a:rPr>
              <a:t>Réalisée par Dylan :</a:t>
            </a:r>
          </a:p>
          <a:p>
            <a:r>
              <a:rPr lang="fr-FR" sz="2400" dirty="0">
                <a:latin typeface="+mj-lt"/>
              </a:rPr>
              <a:t>Structure de la page figurine </a:t>
            </a:r>
            <a:r>
              <a:rPr lang="fr-FR" sz="2400" dirty="0"/>
              <a:t>- durée de la tâche : 5 heures</a:t>
            </a:r>
          </a:p>
          <a:p>
            <a:endParaRPr lang="fr-FR" sz="600" dirty="0">
              <a:latin typeface="+mj-lt"/>
            </a:endParaRPr>
          </a:p>
          <a:p>
            <a:r>
              <a:rPr lang="fr-FR" sz="2400" u="sng" dirty="0">
                <a:latin typeface="+mj-lt"/>
              </a:rPr>
              <a:t>Réalisée par Camille :</a:t>
            </a:r>
          </a:p>
          <a:p>
            <a:r>
              <a:rPr lang="fr-FR" sz="2400" dirty="0">
                <a:latin typeface="+mj-lt"/>
              </a:rPr>
              <a:t>Structure du de la page accueil </a:t>
            </a:r>
            <a:r>
              <a:rPr lang="fr-FR" sz="2400" dirty="0"/>
              <a:t>- durée de la tâche : 2 heures</a:t>
            </a:r>
            <a:endParaRPr lang="fr-FR" sz="2400" dirty="0">
              <a:latin typeface="+mj-lt"/>
            </a:endParaRPr>
          </a:p>
          <a:p>
            <a:r>
              <a:rPr lang="fr-FR" sz="2400" dirty="0"/>
              <a:t>Structure du de la page index - durée de la tâche : 2 heures</a:t>
            </a:r>
            <a:endParaRPr lang="fr-FR" sz="2400" dirty="0">
              <a:latin typeface="+mj-lt"/>
            </a:endParaRPr>
          </a:p>
          <a:p>
            <a:r>
              <a:rPr lang="fr-FR" sz="2400" dirty="0">
                <a:latin typeface="+mj-lt"/>
              </a:rPr>
              <a:t>Structure de la page contact </a:t>
            </a:r>
            <a:r>
              <a:rPr lang="fr-FR" sz="2400" dirty="0"/>
              <a:t>- durée de la tâche : 3 heures</a:t>
            </a:r>
            <a:endParaRPr lang="fr-FR" sz="2400" dirty="0">
              <a:latin typeface="+mj-lt"/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099C8943-B205-40BC-B0BA-463D0F52F929}"/>
              </a:ext>
            </a:extLst>
          </p:cNvPr>
          <p:cNvSpPr/>
          <p:nvPr/>
        </p:nvSpPr>
        <p:spPr>
          <a:xfrm>
            <a:off x="686723" y="920743"/>
            <a:ext cx="8038178" cy="120546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Mise en place de la structure du site internet 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1D25B4C1-2DA9-4824-A513-0E91B054E0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71C3DE2-CCC7-44CB-99F7-4183161CF5E7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Jour 2 :</a:t>
            </a:r>
          </a:p>
        </p:txBody>
      </p:sp>
    </p:spTree>
    <p:extLst>
      <p:ext uri="{BB962C8B-B14F-4D97-AF65-F5344CB8AC3E}">
        <p14:creationId xmlns:p14="http://schemas.microsoft.com/office/powerpoint/2010/main" val="1960007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EF10D90F-3991-4A6E-9877-0E0611A16E35}"/>
              </a:ext>
            </a:extLst>
          </p:cNvPr>
          <p:cNvSpPr/>
          <p:nvPr/>
        </p:nvSpPr>
        <p:spPr>
          <a:xfrm>
            <a:off x="695326" y="1283070"/>
            <a:ext cx="8782773" cy="83450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Mise en place d'une base de donnée 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63331D3F-0205-4361-A429-CA35175779E6}"/>
              </a:ext>
            </a:extLst>
          </p:cNvPr>
          <p:cNvSpPr/>
          <p:nvPr/>
        </p:nvSpPr>
        <p:spPr>
          <a:xfrm>
            <a:off x="476251" y="5451692"/>
            <a:ext cx="438150" cy="43753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Book Antiqua" panose="02040602050305030304" pitchFamily="18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107E87B-3E56-4CD5-BE3B-3212844B0879}"/>
              </a:ext>
            </a:extLst>
          </p:cNvPr>
          <p:cNvSpPr txBox="1"/>
          <p:nvPr/>
        </p:nvSpPr>
        <p:spPr>
          <a:xfrm>
            <a:off x="1065320" y="5418034"/>
            <a:ext cx="946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+mj-lt"/>
              </a:rPr>
              <a:t>Mise en page des fichiers sur GITHUB – Dylan Hébergeur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9065034-299F-49C1-84F6-EA189ADE9B99}"/>
              </a:ext>
            </a:extLst>
          </p:cNvPr>
          <p:cNvSpPr txBox="1"/>
          <p:nvPr/>
        </p:nvSpPr>
        <p:spPr>
          <a:xfrm>
            <a:off x="591913" y="2828835"/>
            <a:ext cx="10840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>
                <a:latin typeface="+mj-lt"/>
              </a:rPr>
              <a:t>Réalisée par Mathias - Jean-Christophe :</a:t>
            </a:r>
          </a:p>
          <a:p>
            <a:r>
              <a:rPr lang="fr-FR" sz="2400" dirty="0">
                <a:latin typeface="+mj-lt"/>
              </a:rPr>
              <a:t>Insertion des données dans la table Catégorie et </a:t>
            </a:r>
            <a:r>
              <a:rPr lang="fr-FR" sz="2400" dirty="0" err="1">
                <a:latin typeface="+mj-lt"/>
              </a:rPr>
              <a:t>Commande_articles</a:t>
            </a:r>
            <a:endParaRPr lang="fr-FR" sz="2400" dirty="0">
              <a:latin typeface="+mj-lt"/>
            </a:endParaRPr>
          </a:p>
          <a:p>
            <a:r>
              <a:rPr lang="fr-FR" sz="2400" dirty="0">
                <a:latin typeface="+mj-lt"/>
              </a:rPr>
              <a:t> </a:t>
            </a:r>
            <a:r>
              <a:rPr lang="fr-FR" sz="2400" dirty="0"/>
              <a:t>- durée de la tâche : 7 heures</a:t>
            </a:r>
            <a:endParaRPr lang="fr-FR" sz="2400" dirty="0">
              <a:latin typeface="+mj-lt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2993D104-FB30-47CA-BF82-340320222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5FC5728-315E-4838-A8F0-700C7AA4C385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Jour 3 :</a:t>
            </a:r>
          </a:p>
        </p:txBody>
      </p:sp>
    </p:spTree>
    <p:extLst>
      <p:ext uri="{BB962C8B-B14F-4D97-AF65-F5344CB8AC3E}">
        <p14:creationId xmlns:p14="http://schemas.microsoft.com/office/powerpoint/2010/main" val="2626086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B4A8CAC8-E170-41C2-B26E-09E2361EEF03}"/>
              </a:ext>
            </a:extLst>
          </p:cNvPr>
          <p:cNvSpPr/>
          <p:nvPr/>
        </p:nvSpPr>
        <p:spPr>
          <a:xfrm>
            <a:off x="168678" y="851198"/>
            <a:ext cx="10051647" cy="117392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Mise en place de la structure du site internet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6BC288B-6DB6-475F-8449-1EC72B958D80}"/>
              </a:ext>
            </a:extLst>
          </p:cNvPr>
          <p:cNvSpPr txBox="1"/>
          <p:nvPr/>
        </p:nvSpPr>
        <p:spPr>
          <a:xfrm>
            <a:off x="168678" y="2025126"/>
            <a:ext cx="11089872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u="sng" dirty="0"/>
              <a:t>Réalisée par Dylan - Anis - Camille :</a:t>
            </a:r>
          </a:p>
          <a:p>
            <a:r>
              <a:rPr lang="fr-FR" sz="2200" dirty="0">
                <a:latin typeface="+mj-lt"/>
              </a:rPr>
              <a:t>Synthétiser les CSS/HTML </a:t>
            </a:r>
            <a:r>
              <a:rPr lang="fr-FR" sz="2200" dirty="0"/>
              <a:t>- durée de la tâche : 3 heures</a:t>
            </a:r>
            <a:endParaRPr lang="fr-FR" sz="2200" dirty="0">
              <a:latin typeface="+mj-lt"/>
            </a:endParaRPr>
          </a:p>
          <a:p>
            <a:endParaRPr lang="fr-FR" sz="600" dirty="0">
              <a:latin typeface="+mj-lt"/>
            </a:endParaRPr>
          </a:p>
          <a:p>
            <a:r>
              <a:rPr lang="fr-FR" sz="2200" u="sng" dirty="0"/>
              <a:t>Réalisée par Dylan :</a:t>
            </a:r>
          </a:p>
          <a:p>
            <a:r>
              <a:rPr lang="fr-FR" sz="2200" dirty="0"/>
              <a:t>Finir les modèles de BOX - durée de la tâche : 4 heures</a:t>
            </a:r>
          </a:p>
          <a:p>
            <a:endParaRPr lang="fr-FR" sz="600" dirty="0"/>
          </a:p>
          <a:p>
            <a:r>
              <a:rPr lang="fr-FR" sz="2200" u="sng" dirty="0"/>
              <a:t>Réalisée par Jean-Christophe :</a:t>
            </a:r>
          </a:p>
          <a:p>
            <a:r>
              <a:rPr lang="fr-FR" sz="2200" dirty="0"/>
              <a:t>Mise en page du site HTML/CSS –  durée de la tâche : 3 heures</a:t>
            </a:r>
          </a:p>
          <a:p>
            <a:endParaRPr lang="fr-FR" sz="600" dirty="0"/>
          </a:p>
          <a:p>
            <a:r>
              <a:rPr lang="fr-FR" sz="2200" u="sng" dirty="0"/>
              <a:t>Réalisée par Camille :</a:t>
            </a:r>
          </a:p>
          <a:p>
            <a:r>
              <a:rPr lang="fr-FR" sz="2200" dirty="0">
                <a:latin typeface="+mj-lt"/>
              </a:rPr>
              <a:t>Page compte à créer – </a:t>
            </a:r>
            <a:r>
              <a:rPr lang="fr-FR" sz="2200" dirty="0"/>
              <a:t>durée de la tâche : 4 heures</a:t>
            </a:r>
          </a:p>
          <a:p>
            <a:endParaRPr lang="fr-FR" sz="600" dirty="0"/>
          </a:p>
          <a:p>
            <a:r>
              <a:rPr lang="fr-FR" sz="2200" u="sng" dirty="0"/>
              <a:t>Réalisée par Anis :</a:t>
            </a:r>
          </a:p>
          <a:p>
            <a:r>
              <a:rPr lang="fr-FR" sz="2200" dirty="0">
                <a:latin typeface="+mj-lt"/>
              </a:rPr>
              <a:t>Fusion des différents CSS (Main.css) qui est le CSS général et des CSS spécifiques </a:t>
            </a:r>
            <a:r>
              <a:rPr lang="fr-FR" sz="2200" dirty="0"/>
              <a:t>– durée de la tâche : 4 heures</a:t>
            </a:r>
          </a:p>
          <a:p>
            <a:r>
              <a:rPr lang="fr-FR" sz="2200" u="sng" dirty="0"/>
              <a:t>Réalisée par Ken:</a:t>
            </a:r>
          </a:p>
          <a:p>
            <a:r>
              <a:rPr lang="fr-FR" sz="2200" dirty="0"/>
              <a:t>Page admin - durée de la tâche : 7 heures</a:t>
            </a:r>
          </a:p>
          <a:p>
            <a:endParaRPr lang="fr-FR" sz="2400" dirty="0">
              <a:latin typeface="+mj-lt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2993D104-FB30-47CA-BF82-340320222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FF8D160-18C4-4A47-87E1-D5FC46BB828F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Jour 3 :</a:t>
            </a:r>
          </a:p>
        </p:txBody>
      </p:sp>
    </p:spTree>
    <p:extLst>
      <p:ext uri="{BB962C8B-B14F-4D97-AF65-F5344CB8AC3E}">
        <p14:creationId xmlns:p14="http://schemas.microsoft.com/office/powerpoint/2010/main" val="1955621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>
            <a:extLst>
              <a:ext uri="{FF2B5EF4-FFF2-40B4-BE49-F238E27FC236}">
                <a16:creationId xmlns:a16="http://schemas.microsoft.com/office/drawing/2014/main" id="{2DA9836E-4C21-4398-87F7-955C6D0CCACF}"/>
              </a:ext>
            </a:extLst>
          </p:cNvPr>
          <p:cNvSpPr txBox="1"/>
          <p:nvPr/>
        </p:nvSpPr>
        <p:spPr>
          <a:xfrm>
            <a:off x="349607" y="2113815"/>
            <a:ext cx="103204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>
                <a:latin typeface="+mj-lt"/>
              </a:rPr>
              <a:t>Réalisée par Mathias :</a:t>
            </a:r>
            <a:endParaRPr lang="fr-FR" sz="2800" dirty="0">
              <a:latin typeface="+mj-lt"/>
            </a:endParaRPr>
          </a:p>
          <a:p>
            <a:r>
              <a:rPr lang="fr-FR" sz="2800" dirty="0">
                <a:latin typeface="+mj-lt"/>
              </a:rPr>
              <a:t>Page de connexion  : </a:t>
            </a:r>
          </a:p>
          <a:p>
            <a:r>
              <a:rPr lang="fr-FR" sz="2800" dirty="0">
                <a:latin typeface="+mj-lt"/>
              </a:rPr>
              <a:t>-   utilisateur dans la base</a:t>
            </a:r>
          </a:p>
          <a:p>
            <a:pPr marL="457200" indent="-457200">
              <a:buFontTx/>
              <a:buChar char="-"/>
            </a:pPr>
            <a:r>
              <a:rPr lang="fr-FR" sz="2800" dirty="0">
                <a:latin typeface="+mj-lt"/>
              </a:rPr>
              <a:t>créer une session </a:t>
            </a:r>
          </a:p>
          <a:p>
            <a:r>
              <a:rPr lang="fr-FR" sz="2800" dirty="0"/>
              <a:t>durée des tâches : 5 heures</a:t>
            </a:r>
          </a:p>
          <a:p>
            <a:endParaRPr lang="fr-FR" sz="2800" dirty="0">
              <a:latin typeface="+mj-lt"/>
            </a:endParaRPr>
          </a:p>
          <a:p>
            <a:r>
              <a:rPr lang="fr-FR" sz="2800" u="sng" dirty="0"/>
              <a:t>Réalisée par Ken :</a:t>
            </a:r>
            <a:endParaRPr lang="fr-FR" sz="2800" dirty="0"/>
          </a:p>
          <a:p>
            <a:r>
              <a:rPr lang="fr-FR" sz="2800" dirty="0"/>
              <a:t>Page d'administrateur à harmoniser </a:t>
            </a:r>
          </a:p>
          <a:p>
            <a:r>
              <a:rPr lang="fr-FR" sz="2800" dirty="0"/>
              <a:t>- durée de la tâche : 7 heures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D35FC360-204B-436F-B28D-C59AD0D46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45BA3E8-ACE1-4F65-862D-97CC9FF59322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Jour 4 :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03881FF3-BFC6-42D1-9160-ACE824514B82}"/>
              </a:ext>
            </a:extLst>
          </p:cNvPr>
          <p:cNvSpPr/>
          <p:nvPr/>
        </p:nvSpPr>
        <p:spPr>
          <a:xfrm>
            <a:off x="2237653" y="1107752"/>
            <a:ext cx="6544397" cy="75747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Mise en place du PHP </a:t>
            </a:r>
          </a:p>
        </p:txBody>
      </p:sp>
    </p:spTree>
    <p:extLst>
      <p:ext uri="{BB962C8B-B14F-4D97-AF65-F5344CB8AC3E}">
        <p14:creationId xmlns:p14="http://schemas.microsoft.com/office/powerpoint/2010/main" val="2923028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91871D8-B09C-40AF-888F-DD51790EEB85}"/>
              </a:ext>
            </a:extLst>
          </p:cNvPr>
          <p:cNvSpPr txBox="1"/>
          <p:nvPr/>
        </p:nvSpPr>
        <p:spPr>
          <a:xfrm>
            <a:off x="2130641" y="1905506"/>
            <a:ext cx="72124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+mj-lt"/>
              </a:rPr>
              <a:t>Camille AUBRY</a:t>
            </a:r>
          </a:p>
          <a:p>
            <a:pPr algn="ctr"/>
            <a:r>
              <a:rPr lang="fr-FR" sz="3200" b="1" dirty="0">
                <a:latin typeface="+mj-lt"/>
              </a:rPr>
              <a:t>Dylan CHAMPEME </a:t>
            </a:r>
          </a:p>
          <a:p>
            <a:pPr algn="ctr"/>
            <a:r>
              <a:rPr lang="fr-FR" sz="3200" b="1" dirty="0">
                <a:latin typeface="+mj-lt"/>
              </a:rPr>
              <a:t>Mathias GARCIA </a:t>
            </a:r>
          </a:p>
          <a:p>
            <a:pPr algn="ctr"/>
            <a:r>
              <a:rPr lang="fr-FR" sz="3200" b="1" dirty="0">
                <a:latin typeface="+mj-lt"/>
              </a:rPr>
              <a:t>Anis LARABA </a:t>
            </a:r>
          </a:p>
          <a:p>
            <a:pPr algn="ctr"/>
            <a:r>
              <a:rPr lang="fr-FR" sz="3200" b="1" dirty="0">
                <a:latin typeface="+mj-lt"/>
              </a:rPr>
              <a:t>Ken LE BOT </a:t>
            </a:r>
          </a:p>
          <a:p>
            <a:pPr algn="ctr"/>
            <a:r>
              <a:rPr lang="fr-FR" sz="3200" b="1" dirty="0">
                <a:latin typeface="+mj-lt"/>
              </a:rPr>
              <a:t>Jean Christophe SIMON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E078FE-82AC-4B4B-934E-F64E06EDDCB3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Equipe 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927E44B-5DAF-4924-9622-80C70ECAE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097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ZoneTexte 17">
            <a:extLst>
              <a:ext uri="{FF2B5EF4-FFF2-40B4-BE49-F238E27FC236}">
                <a16:creationId xmlns:a16="http://schemas.microsoft.com/office/drawing/2014/main" id="{CBF18C57-1FC6-4DB5-BB6D-E5F37C562EF4}"/>
              </a:ext>
            </a:extLst>
          </p:cNvPr>
          <p:cNvSpPr txBox="1"/>
          <p:nvPr/>
        </p:nvSpPr>
        <p:spPr>
          <a:xfrm>
            <a:off x="542461" y="2521445"/>
            <a:ext cx="1096373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00" u="sng" dirty="0">
                <a:latin typeface="+mj-lt"/>
              </a:rPr>
              <a:t>Réalisée par Mathias  :</a:t>
            </a:r>
          </a:p>
          <a:p>
            <a:r>
              <a:rPr lang="fr-FR" sz="2600" dirty="0">
                <a:latin typeface="+mj-lt"/>
              </a:rPr>
              <a:t>Récupération des données articles - durée de la tâche : 2 heures</a:t>
            </a:r>
          </a:p>
          <a:p>
            <a:endParaRPr lang="fr-FR" sz="2600" dirty="0">
              <a:latin typeface="+mj-lt"/>
            </a:endParaRPr>
          </a:p>
          <a:p>
            <a:r>
              <a:rPr lang="fr-FR" sz="2600" u="sng" dirty="0">
                <a:latin typeface="+mj-lt"/>
              </a:rPr>
              <a:t>Réalisée par Jean-Christophe :</a:t>
            </a:r>
          </a:p>
          <a:p>
            <a:r>
              <a:rPr lang="fr-FR" sz="2600" dirty="0">
                <a:latin typeface="+mj-lt"/>
              </a:rPr>
              <a:t>Requête SQL - durée de la tâche : 2 heures</a:t>
            </a:r>
          </a:p>
          <a:p>
            <a:r>
              <a:rPr lang="fr-FR" sz="2600" dirty="0">
                <a:latin typeface="+mj-lt"/>
              </a:rPr>
              <a:t>Base de données terminée  - durée de la tâche : 5 heures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D35FC360-204B-436F-B28D-C59AD0D46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3801D6C-FE05-48CE-8395-2C93A6AC1E43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Jour 4 :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21A91D3B-E102-47BA-890A-F0E1E03DAC81}"/>
              </a:ext>
            </a:extLst>
          </p:cNvPr>
          <p:cNvSpPr/>
          <p:nvPr/>
        </p:nvSpPr>
        <p:spPr>
          <a:xfrm>
            <a:off x="908415" y="1086495"/>
            <a:ext cx="8782773" cy="83450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Mise en place d'une base de donnée </a:t>
            </a:r>
          </a:p>
        </p:txBody>
      </p:sp>
    </p:spTree>
    <p:extLst>
      <p:ext uri="{BB962C8B-B14F-4D97-AF65-F5344CB8AC3E}">
        <p14:creationId xmlns:p14="http://schemas.microsoft.com/office/powerpoint/2010/main" val="4014819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34039F9-21E6-4F1A-BC29-7B3B6F1AA76F}"/>
              </a:ext>
            </a:extLst>
          </p:cNvPr>
          <p:cNvSpPr txBox="1"/>
          <p:nvPr/>
        </p:nvSpPr>
        <p:spPr>
          <a:xfrm>
            <a:off x="8673059" y="2922635"/>
            <a:ext cx="2585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Diaporama : Camille</a:t>
            </a:r>
          </a:p>
          <a:p>
            <a:r>
              <a:rPr lang="fr-FR" dirty="0">
                <a:latin typeface="+mj-lt"/>
              </a:rPr>
              <a:t> </a:t>
            </a:r>
            <a:r>
              <a:rPr lang="fr-FR" dirty="0"/>
              <a:t>durée de la tâche : 4 heures</a:t>
            </a:r>
            <a:endParaRPr lang="fr-FR" dirty="0">
              <a:latin typeface="+mj-lt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B1264BE-4405-4F03-BD35-18DDFD083B88}"/>
              </a:ext>
            </a:extLst>
          </p:cNvPr>
          <p:cNvSpPr txBox="1"/>
          <p:nvPr/>
        </p:nvSpPr>
        <p:spPr>
          <a:xfrm>
            <a:off x="142875" y="1910235"/>
            <a:ext cx="1019175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u="sng" dirty="0">
                <a:latin typeface="+mj-lt"/>
              </a:rPr>
              <a:t>Réalisée par Dylan :</a:t>
            </a:r>
            <a:endParaRPr lang="fr-FR" sz="2200" dirty="0">
              <a:latin typeface="+mj-lt"/>
            </a:endParaRPr>
          </a:p>
          <a:p>
            <a:r>
              <a:rPr lang="fr-FR" sz="2200" dirty="0">
                <a:latin typeface="+mj-lt"/>
              </a:rPr>
              <a:t>Bloque modèle page figurine - durée de la tâche : 7 heures</a:t>
            </a:r>
          </a:p>
          <a:p>
            <a:endParaRPr lang="fr-FR" sz="600" u="sng" dirty="0">
              <a:latin typeface="+mj-lt"/>
            </a:endParaRPr>
          </a:p>
          <a:p>
            <a:r>
              <a:rPr lang="fr-FR" sz="2200" u="sng" dirty="0">
                <a:latin typeface="+mj-lt"/>
              </a:rPr>
              <a:t>Réalisée par Jean-Christophe - Camille :</a:t>
            </a:r>
          </a:p>
          <a:p>
            <a:r>
              <a:rPr lang="fr-FR" sz="2200" dirty="0">
                <a:latin typeface="+mj-lt"/>
              </a:rPr>
              <a:t>Page de compte structure du site </a:t>
            </a:r>
          </a:p>
          <a:p>
            <a:r>
              <a:rPr lang="fr-FR" sz="2200" dirty="0">
                <a:latin typeface="+mj-lt"/>
              </a:rPr>
              <a:t>Camille durée de la tâche : 5 heures</a:t>
            </a:r>
          </a:p>
          <a:p>
            <a:r>
              <a:rPr lang="fr-FR" sz="2200" dirty="0">
                <a:latin typeface="+mj-lt"/>
              </a:rPr>
              <a:t>et Jean-Christophe - durée de la tâche : 2 heures</a:t>
            </a:r>
          </a:p>
          <a:p>
            <a:endParaRPr lang="fr-FR" sz="600" dirty="0">
              <a:latin typeface="+mj-lt"/>
            </a:endParaRPr>
          </a:p>
          <a:p>
            <a:r>
              <a:rPr lang="fr-FR" sz="2200" u="sng" dirty="0">
                <a:latin typeface="+mj-lt"/>
              </a:rPr>
              <a:t>Réalisée par Jean-Christophe :</a:t>
            </a:r>
            <a:endParaRPr lang="fr-FR" sz="2200" dirty="0">
              <a:latin typeface="+mj-lt"/>
            </a:endParaRPr>
          </a:p>
          <a:p>
            <a:r>
              <a:rPr lang="fr-FR" sz="2200" dirty="0">
                <a:latin typeface="+mj-lt"/>
              </a:rPr>
              <a:t>Créer page d'inscription - reste a faire communiqué </a:t>
            </a:r>
          </a:p>
          <a:p>
            <a:r>
              <a:rPr lang="fr-FR" sz="2200" dirty="0">
                <a:latin typeface="+mj-lt"/>
              </a:rPr>
              <a:t>harmonisation du site - durée de la tâche : 3 heures</a:t>
            </a:r>
          </a:p>
          <a:p>
            <a:endParaRPr lang="fr-FR" sz="600" dirty="0">
              <a:latin typeface="+mj-lt"/>
            </a:endParaRPr>
          </a:p>
          <a:p>
            <a:r>
              <a:rPr lang="fr-FR" sz="2200" u="sng" dirty="0">
                <a:latin typeface="+mj-lt"/>
              </a:rPr>
              <a:t>Réalisée par Anis :</a:t>
            </a:r>
            <a:endParaRPr lang="fr-FR" sz="2200" dirty="0">
              <a:latin typeface="+mj-lt"/>
            </a:endParaRPr>
          </a:p>
          <a:p>
            <a:r>
              <a:rPr lang="fr-FR" sz="2200" dirty="0">
                <a:latin typeface="+mj-lt"/>
              </a:rPr>
              <a:t>Page CSS main.css en place  et personnalisation des autres CSS </a:t>
            </a:r>
          </a:p>
          <a:p>
            <a:r>
              <a:rPr lang="fr-FR" sz="2200" dirty="0">
                <a:latin typeface="+mj-lt"/>
              </a:rPr>
              <a:t>- durée de la tâche : 3 heures</a:t>
            </a:r>
          </a:p>
          <a:p>
            <a:r>
              <a:rPr lang="fr-FR" sz="2200" dirty="0">
                <a:latin typeface="+mj-lt"/>
              </a:rPr>
              <a:t>Rectification de la page panier - a terminé - durée de la tâche : 4 heures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98286945-2EE3-4F5A-96EC-B0EA39A10022}"/>
              </a:ext>
            </a:extLst>
          </p:cNvPr>
          <p:cNvSpPr/>
          <p:nvPr/>
        </p:nvSpPr>
        <p:spPr>
          <a:xfrm>
            <a:off x="8273624" y="3055116"/>
            <a:ext cx="399435" cy="37388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Book Antiqua" panose="02040602050305030304" pitchFamily="18" charset="0"/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D35FC360-204B-436F-B28D-C59AD0D46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B8E8913-3231-45C2-9ECD-D4DC4D0D6DAC}"/>
              </a:ext>
            </a:extLst>
          </p:cNvPr>
          <p:cNvSpPr/>
          <p:nvPr/>
        </p:nvSpPr>
        <p:spPr>
          <a:xfrm>
            <a:off x="-133350" y="-60542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Jour 4 :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2A2540BA-3371-43D5-8A82-0C48AD5CB3AC}"/>
              </a:ext>
            </a:extLst>
          </p:cNvPr>
          <p:cNvSpPr/>
          <p:nvPr/>
        </p:nvSpPr>
        <p:spPr>
          <a:xfrm>
            <a:off x="798441" y="639343"/>
            <a:ext cx="9167363" cy="110373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Mise en place de la structure du site internet </a:t>
            </a:r>
          </a:p>
        </p:txBody>
      </p:sp>
    </p:spTree>
    <p:extLst>
      <p:ext uri="{BB962C8B-B14F-4D97-AF65-F5344CB8AC3E}">
        <p14:creationId xmlns:p14="http://schemas.microsoft.com/office/powerpoint/2010/main" val="4158268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3A7D69C5-518F-43BA-A111-33A390D23D81}"/>
              </a:ext>
            </a:extLst>
          </p:cNvPr>
          <p:cNvSpPr txBox="1"/>
          <p:nvPr/>
        </p:nvSpPr>
        <p:spPr>
          <a:xfrm>
            <a:off x="151012" y="1566829"/>
            <a:ext cx="1228715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>
                <a:latin typeface="+mj-lt"/>
              </a:rPr>
              <a:t>Réalisée par Mathias  :</a:t>
            </a:r>
          </a:p>
          <a:p>
            <a:r>
              <a:rPr lang="fr-FR" sz="2400" dirty="0">
                <a:latin typeface="+mj-lt"/>
              </a:rPr>
              <a:t>Gestion des erreurs à la connexion </a:t>
            </a:r>
            <a:r>
              <a:rPr lang="fr-FR" sz="2400" dirty="0"/>
              <a:t>- durée de la tâche : 3 heures</a:t>
            </a:r>
            <a:endParaRPr lang="fr-FR" sz="2400" dirty="0">
              <a:latin typeface="+mj-lt"/>
            </a:endParaRPr>
          </a:p>
          <a:p>
            <a:r>
              <a:rPr lang="fr-FR" sz="2400" dirty="0">
                <a:latin typeface="+mj-lt"/>
              </a:rPr>
              <a:t>Remplissage de la page figurine - durée de la tâche : 4 heures</a:t>
            </a:r>
          </a:p>
          <a:p>
            <a:endParaRPr lang="fr-FR" sz="600" dirty="0">
              <a:latin typeface="+mj-lt"/>
            </a:endParaRPr>
          </a:p>
          <a:p>
            <a:r>
              <a:rPr lang="fr-FR" sz="2400" u="sng" dirty="0">
                <a:latin typeface="+mj-lt"/>
              </a:rPr>
              <a:t>Réalisée par Jean-Christophe  :</a:t>
            </a:r>
          </a:p>
          <a:p>
            <a:r>
              <a:rPr lang="fr-FR" sz="2400" dirty="0">
                <a:latin typeface="+mj-lt"/>
              </a:rPr>
              <a:t>Connexion au page : </a:t>
            </a:r>
          </a:p>
          <a:p>
            <a:r>
              <a:rPr lang="fr-FR" sz="2400" dirty="0">
                <a:latin typeface="+mj-lt"/>
              </a:rPr>
              <a:t>Page compte - durée de la tâche : 4 heures</a:t>
            </a:r>
          </a:p>
          <a:p>
            <a:r>
              <a:rPr lang="fr-FR" sz="2400" dirty="0">
                <a:latin typeface="+mj-lt"/>
              </a:rPr>
              <a:t>Page Index  - durée de la tâche : 4 heures</a:t>
            </a:r>
          </a:p>
          <a:p>
            <a:endParaRPr lang="fr-FR" sz="600" dirty="0">
              <a:latin typeface="+mj-lt"/>
            </a:endParaRPr>
          </a:p>
          <a:p>
            <a:r>
              <a:rPr lang="fr-FR" sz="2400" u="sng" dirty="0">
                <a:latin typeface="+mj-lt"/>
              </a:rPr>
              <a:t>Réalisée par Ken  :</a:t>
            </a:r>
          </a:p>
          <a:p>
            <a:r>
              <a:rPr lang="fr-FR" sz="2400" dirty="0">
                <a:latin typeface="+mj-lt"/>
              </a:rPr>
              <a:t>Connexion au page : </a:t>
            </a:r>
          </a:p>
          <a:p>
            <a:r>
              <a:rPr lang="fr-FR" sz="2400" dirty="0">
                <a:latin typeface="+mj-lt"/>
              </a:rPr>
              <a:t>Page admin – durée de la tâche : 7 heures</a:t>
            </a:r>
          </a:p>
          <a:p>
            <a:endParaRPr lang="fr-FR" sz="600" dirty="0">
              <a:latin typeface="+mj-lt"/>
            </a:endParaRPr>
          </a:p>
          <a:p>
            <a:r>
              <a:rPr lang="fr-FR" sz="2400" u="sng" dirty="0">
                <a:latin typeface="+mj-lt"/>
              </a:rPr>
              <a:t>Réalisée par Anis  :</a:t>
            </a:r>
          </a:p>
          <a:p>
            <a:r>
              <a:rPr lang="fr-FR" sz="2400" dirty="0">
                <a:latin typeface="+mj-lt"/>
              </a:rPr>
              <a:t>Connexion au page : </a:t>
            </a:r>
          </a:p>
          <a:p>
            <a:pPr marL="285750" indent="-285750">
              <a:buFontTx/>
              <a:buChar char="-"/>
            </a:pPr>
            <a:r>
              <a:rPr lang="fr-FR" sz="2400" dirty="0">
                <a:latin typeface="+mj-lt"/>
              </a:rPr>
              <a:t>Page contact - durée de la tâche : 7 heures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D5BD996C-0090-47D9-A5CA-C24F2CD5A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EE29FCB-FF42-484E-AA47-E5E73AA82F0B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Jour 5 :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6624F27D-69D5-4C57-8F32-87A591AA06D3}"/>
              </a:ext>
            </a:extLst>
          </p:cNvPr>
          <p:cNvSpPr/>
          <p:nvPr/>
        </p:nvSpPr>
        <p:spPr>
          <a:xfrm>
            <a:off x="2256703" y="773652"/>
            <a:ext cx="6544397" cy="75747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Mise en place du PHP </a:t>
            </a:r>
          </a:p>
        </p:txBody>
      </p:sp>
    </p:spTree>
    <p:extLst>
      <p:ext uri="{BB962C8B-B14F-4D97-AF65-F5344CB8AC3E}">
        <p14:creationId xmlns:p14="http://schemas.microsoft.com/office/powerpoint/2010/main" val="384764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93229CD7-DE2B-451C-B43F-46EC8DE3F7DB}"/>
              </a:ext>
            </a:extLst>
          </p:cNvPr>
          <p:cNvSpPr txBox="1"/>
          <p:nvPr/>
        </p:nvSpPr>
        <p:spPr>
          <a:xfrm>
            <a:off x="209642" y="1650729"/>
            <a:ext cx="11658508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u="sng" dirty="0">
                <a:latin typeface="+mj-lt"/>
              </a:rPr>
              <a:t>Réalisée par Dylan :</a:t>
            </a:r>
            <a:endParaRPr lang="fr-FR" sz="2200" dirty="0">
              <a:latin typeface="+mj-lt"/>
            </a:endParaRPr>
          </a:p>
          <a:p>
            <a:r>
              <a:rPr lang="fr-FR" sz="2200" dirty="0">
                <a:latin typeface="+mj-lt"/>
              </a:rPr>
              <a:t>Page figurine : Modification du modèle de figurine et détourage des images </a:t>
            </a:r>
          </a:p>
          <a:p>
            <a:pPr marL="342900" indent="-342900">
              <a:buFontTx/>
              <a:buChar char="-"/>
            </a:pPr>
            <a:r>
              <a:rPr lang="fr-FR" sz="2200" dirty="0"/>
              <a:t>durée de la tâche : 7 heures</a:t>
            </a:r>
          </a:p>
          <a:p>
            <a:endParaRPr lang="fr-FR" sz="600" u="sng" dirty="0">
              <a:latin typeface="+mj-lt"/>
            </a:endParaRPr>
          </a:p>
          <a:p>
            <a:r>
              <a:rPr lang="fr-FR" sz="2200" u="sng" dirty="0">
                <a:latin typeface="+mj-lt"/>
              </a:rPr>
              <a:t>Réalisée par Anis :</a:t>
            </a:r>
            <a:endParaRPr lang="fr-FR" sz="2200" dirty="0">
              <a:latin typeface="+mj-lt"/>
            </a:endParaRPr>
          </a:p>
          <a:p>
            <a:r>
              <a:rPr lang="fr-FR" sz="2200" dirty="0">
                <a:latin typeface="+mj-lt"/>
              </a:rPr>
              <a:t>Modification de la </a:t>
            </a:r>
            <a:r>
              <a:rPr lang="fr-FR" sz="2200" dirty="0" err="1">
                <a:latin typeface="+mj-lt"/>
              </a:rPr>
              <a:t>Navbar</a:t>
            </a:r>
            <a:r>
              <a:rPr lang="fr-FR" sz="2200" dirty="0">
                <a:latin typeface="+mj-lt"/>
              </a:rPr>
              <a:t>  et ajout bouton déconnexion</a:t>
            </a:r>
          </a:p>
          <a:p>
            <a:r>
              <a:rPr lang="fr-FR" sz="2200" dirty="0">
                <a:latin typeface="+mj-lt"/>
              </a:rPr>
              <a:t>Page panier : Rectification a terminée </a:t>
            </a:r>
          </a:p>
          <a:p>
            <a:pPr marL="342900" indent="-342900">
              <a:buFontTx/>
              <a:buChar char="-"/>
            </a:pPr>
            <a:r>
              <a:rPr lang="fr-FR" sz="2200" dirty="0"/>
              <a:t>durée des tâches : 2 heures</a:t>
            </a:r>
          </a:p>
          <a:p>
            <a:pPr marL="342900" indent="-342900">
              <a:buFontTx/>
              <a:buChar char="-"/>
            </a:pPr>
            <a:endParaRPr lang="fr-FR" sz="600" dirty="0">
              <a:latin typeface="+mj-lt"/>
            </a:endParaRPr>
          </a:p>
          <a:p>
            <a:r>
              <a:rPr lang="fr-FR" sz="2200" u="sng" dirty="0">
                <a:latin typeface="+mj-lt"/>
              </a:rPr>
              <a:t>Réalisée par Camille :</a:t>
            </a:r>
            <a:endParaRPr lang="fr-FR" sz="2200" dirty="0">
              <a:latin typeface="+mj-lt"/>
            </a:endParaRPr>
          </a:p>
          <a:p>
            <a:r>
              <a:rPr lang="fr-FR" sz="2200" dirty="0">
                <a:latin typeface="+mj-lt"/>
              </a:rPr>
              <a:t>Page contact : optimiser à la forme du site et intégrer Adresse = panel panel-default</a:t>
            </a:r>
          </a:p>
          <a:p>
            <a:r>
              <a:rPr lang="fr-FR" sz="2200" dirty="0">
                <a:latin typeface="+mj-lt"/>
              </a:rPr>
              <a:t>Page accueil :suppression du carrousel  et Remplacé </a:t>
            </a:r>
            <a:r>
              <a:rPr lang="fr-FR" sz="2200" dirty="0" err="1">
                <a:latin typeface="+mj-lt"/>
              </a:rPr>
              <a:t>Deadpool</a:t>
            </a:r>
            <a:r>
              <a:rPr lang="fr-FR" sz="2200" dirty="0">
                <a:latin typeface="+mj-lt"/>
              </a:rPr>
              <a:t> par un carrousel </a:t>
            </a:r>
          </a:p>
          <a:p>
            <a:pPr marL="342900" indent="-342900">
              <a:buFontTx/>
              <a:buChar char="-"/>
            </a:pPr>
            <a:r>
              <a:rPr lang="fr-FR" sz="2200" dirty="0"/>
              <a:t>durée de la tâche : 5 heures</a:t>
            </a:r>
          </a:p>
          <a:p>
            <a:endParaRPr lang="fr-FR" sz="600" dirty="0">
              <a:latin typeface="+mj-lt"/>
            </a:endParaRPr>
          </a:p>
          <a:p>
            <a:r>
              <a:rPr lang="fr-FR" sz="2200" u="sng" dirty="0">
                <a:latin typeface="+mj-lt"/>
              </a:rPr>
              <a:t>Réalisée par Anis – Camille :</a:t>
            </a:r>
            <a:endParaRPr lang="fr-FR" sz="2200" dirty="0">
              <a:latin typeface="+mj-lt"/>
            </a:endParaRPr>
          </a:p>
          <a:p>
            <a:r>
              <a:rPr lang="fr-FR" sz="2200" dirty="0">
                <a:latin typeface="+mj-lt"/>
              </a:rPr>
              <a:t>Page compte : Structure de page a réaliser concernant l'historique du panier</a:t>
            </a:r>
          </a:p>
          <a:p>
            <a:r>
              <a:rPr lang="fr-FR" sz="2200" dirty="0"/>
              <a:t>- durée de la tâche : 2 heures</a:t>
            </a:r>
            <a:endParaRPr lang="fr-FR" sz="2200" dirty="0">
              <a:latin typeface="+mj-lt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D5BD996C-0090-47D9-A5CA-C24F2CD5A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893253A-F66E-431D-865A-A65D5132CE94}"/>
              </a:ext>
            </a:extLst>
          </p:cNvPr>
          <p:cNvSpPr/>
          <p:nvPr/>
        </p:nvSpPr>
        <p:spPr>
          <a:xfrm>
            <a:off x="989120" y="546997"/>
            <a:ext cx="9167363" cy="110373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Mise en place de la structure du site internet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E0D077-931F-455B-AA08-863764C05D7E}"/>
              </a:ext>
            </a:extLst>
          </p:cNvPr>
          <p:cNvSpPr/>
          <p:nvPr/>
        </p:nvSpPr>
        <p:spPr>
          <a:xfrm>
            <a:off x="-171324" y="-129766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Jour 5 :</a:t>
            </a:r>
          </a:p>
        </p:txBody>
      </p:sp>
    </p:spTree>
    <p:extLst>
      <p:ext uri="{BB962C8B-B14F-4D97-AF65-F5344CB8AC3E}">
        <p14:creationId xmlns:p14="http://schemas.microsoft.com/office/powerpoint/2010/main" val="1265137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44AA9C9-0CA9-4D90-9166-CD5C3CB55CAF}"/>
              </a:ext>
            </a:extLst>
          </p:cNvPr>
          <p:cNvSpPr txBox="1"/>
          <p:nvPr/>
        </p:nvSpPr>
        <p:spPr>
          <a:xfrm>
            <a:off x="0" y="1101994"/>
            <a:ext cx="119479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u="sng" dirty="0"/>
              <a:t>Réalisée par Ken et Jean-Christophe  :</a:t>
            </a:r>
          </a:p>
          <a:p>
            <a:r>
              <a:rPr lang="fr-FR" sz="2200" dirty="0"/>
              <a:t>Page admin – (JC durée de la tâche : 3 heures et Ken durée de la tache 7heures)</a:t>
            </a:r>
          </a:p>
          <a:p>
            <a:endParaRPr lang="fr-FR" sz="600" dirty="0"/>
          </a:p>
          <a:p>
            <a:r>
              <a:rPr lang="fr-FR" sz="2200" u="sng" dirty="0"/>
              <a:t>Réalisée par Jean-Christophe  :</a:t>
            </a:r>
          </a:p>
          <a:p>
            <a:r>
              <a:rPr lang="fr-FR" sz="2200" dirty="0"/>
              <a:t>Gestion de la page compte et index - durée de la tâche : 4 heures</a:t>
            </a:r>
          </a:p>
          <a:p>
            <a:endParaRPr lang="fr-FR" sz="600" dirty="0"/>
          </a:p>
          <a:p>
            <a:r>
              <a:rPr lang="fr-FR" sz="2200" u="sng" dirty="0"/>
              <a:t>Réalisée par Jean-Christophe et Dylan  :</a:t>
            </a:r>
          </a:p>
          <a:p>
            <a:r>
              <a:rPr lang="fr-FR" sz="2200" dirty="0"/>
              <a:t>Création de la page fiche produits en </a:t>
            </a:r>
            <a:r>
              <a:rPr lang="fr-FR" sz="2200" dirty="0" err="1"/>
              <a:t>php</a:t>
            </a:r>
            <a:r>
              <a:rPr lang="fr-FR" sz="2200" dirty="0"/>
              <a:t> – durée de la tâche : 4 heures</a:t>
            </a:r>
          </a:p>
          <a:p>
            <a:endParaRPr lang="fr-FR" sz="600" dirty="0"/>
          </a:p>
          <a:p>
            <a:endParaRPr lang="fr-FR" sz="600" dirty="0"/>
          </a:p>
          <a:p>
            <a:r>
              <a:rPr lang="fr-FR" sz="2200" u="sng" dirty="0"/>
              <a:t>Réalisée par Mathias  :</a:t>
            </a:r>
          </a:p>
          <a:p>
            <a:r>
              <a:rPr lang="fr-FR" sz="2200" dirty="0"/>
              <a:t>Page Figurines : insertion des données, classification par catégories et Gestion du stock</a:t>
            </a:r>
          </a:p>
          <a:p>
            <a:pPr marL="342900" indent="-342900">
              <a:buFontTx/>
              <a:buChar char="-"/>
            </a:pPr>
            <a:r>
              <a:rPr lang="fr-FR" sz="2200" dirty="0"/>
              <a:t>durée de la tâche : 3 heures</a:t>
            </a:r>
          </a:p>
          <a:p>
            <a:r>
              <a:rPr lang="fr-FR" sz="2200" dirty="0"/>
              <a:t>Mise en place de l’icone Admin(avec condition) - durée de la tâche : 1 heures</a:t>
            </a:r>
          </a:p>
          <a:p>
            <a:endParaRPr lang="fr-FR" sz="600" dirty="0"/>
          </a:p>
          <a:p>
            <a:r>
              <a:rPr lang="fr-FR" sz="2200" u="sng" dirty="0"/>
              <a:t>Réalisée par Anis :</a:t>
            </a:r>
            <a:endParaRPr lang="fr-FR" sz="2200" dirty="0"/>
          </a:p>
          <a:p>
            <a:r>
              <a:rPr lang="fr-FR" sz="2200" dirty="0"/>
              <a:t>Prépa du poste hôte pour la présentation. et débogage - durée de la tâche : 2 heures</a:t>
            </a:r>
          </a:p>
          <a:p>
            <a:r>
              <a:rPr lang="fr-FR" sz="2200" dirty="0"/>
              <a:t>Page Contact (configuration SMTP + intégration PHP) - durée de la tâche : 4 heures</a:t>
            </a:r>
          </a:p>
          <a:p>
            <a:r>
              <a:rPr lang="fr-FR" sz="2200" dirty="0"/>
              <a:t>Ajout d’un envoi de mail suite à l’inscription de l’utilisateur </a:t>
            </a:r>
          </a:p>
          <a:p>
            <a:r>
              <a:rPr lang="fr-FR" sz="2200" dirty="0"/>
              <a:t>– durée de la tache : 2 heures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EC3E652-E651-4CB2-A1FE-055C51CBA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BAF8EF-B647-462C-9798-65FA38C9A531}"/>
              </a:ext>
            </a:extLst>
          </p:cNvPr>
          <p:cNvSpPr/>
          <p:nvPr/>
        </p:nvSpPr>
        <p:spPr>
          <a:xfrm>
            <a:off x="-171324" y="-129766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Jour 6 :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F392CA7E-24F3-4527-B0DF-8E3EF11D029A}"/>
              </a:ext>
            </a:extLst>
          </p:cNvPr>
          <p:cNvSpPr/>
          <p:nvPr/>
        </p:nvSpPr>
        <p:spPr>
          <a:xfrm>
            <a:off x="2502242" y="344519"/>
            <a:ext cx="6544397" cy="75747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Mise en place du PHP </a:t>
            </a:r>
          </a:p>
        </p:txBody>
      </p:sp>
    </p:spTree>
    <p:extLst>
      <p:ext uri="{BB962C8B-B14F-4D97-AF65-F5344CB8AC3E}">
        <p14:creationId xmlns:p14="http://schemas.microsoft.com/office/powerpoint/2010/main" val="1243809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C622D82-E2DE-4F71-AFF6-22A067B24A99}"/>
              </a:ext>
            </a:extLst>
          </p:cNvPr>
          <p:cNvSpPr txBox="1"/>
          <p:nvPr/>
        </p:nvSpPr>
        <p:spPr>
          <a:xfrm>
            <a:off x="318848" y="1971791"/>
            <a:ext cx="1111323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/>
              <a:t>Réalisée par Jean-Christophe :</a:t>
            </a:r>
            <a:endParaRPr lang="fr-FR" sz="2400" dirty="0"/>
          </a:p>
          <a:p>
            <a:r>
              <a:rPr lang="fr-FR" sz="2400" dirty="0"/>
              <a:t>Ajout du compteur Panier et Bouton Admin - durée de la tâche : 7 heures</a:t>
            </a:r>
          </a:p>
          <a:p>
            <a:endParaRPr lang="fr-FR" sz="600" dirty="0"/>
          </a:p>
          <a:p>
            <a:r>
              <a:rPr lang="fr-FR" sz="2400" u="sng" dirty="0"/>
              <a:t>Réalisée par Dylan :</a:t>
            </a:r>
            <a:endParaRPr lang="fr-FR" sz="2400" dirty="0"/>
          </a:p>
          <a:p>
            <a:r>
              <a:rPr lang="fr-FR" sz="2400" dirty="0"/>
              <a:t>Page Index (finalisation, mise en page et remise au propre du code) </a:t>
            </a:r>
          </a:p>
          <a:p>
            <a:r>
              <a:rPr lang="fr-FR" sz="2400" dirty="0"/>
              <a:t>- durée de la tâche : 1 heure</a:t>
            </a:r>
          </a:p>
          <a:p>
            <a:r>
              <a:rPr lang="fr-FR" sz="2400" dirty="0"/>
              <a:t>Amélioration du responsive - durée de la tâche : 1 heure </a:t>
            </a:r>
          </a:p>
          <a:p>
            <a:r>
              <a:rPr lang="fr-FR" sz="2400" dirty="0"/>
              <a:t>Coupure du son vidéo - durée de la tâche : 1 heure</a:t>
            </a:r>
          </a:p>
          <a:p>
            <a:endParaRPr lang="fr-FR" sz="600" dirty="0"/>
          </a:p>
          <a:p>
            <a:r>
              <a:rPr lang="fr-FR" sz="2400" u="sng" dirty="0"/>
              <a:t>Réalisée par Camille et Anis:</a:t>
            </a:r>
            <a:endParaRPr lang="fr-FR" sz="2400" dirty="0"/>
          </a:p>
          <a:p>
            <a:r>
              <a:rPr lang="fr-FR" sz="2400" dirty="0"/>
              <a:t>Camille : Finalité du diaporama + Création du cahier des charges 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durée de la tâche : 7 heures</a:t>
            </a:r>
          </a:p>
          <a:p>
            <a:r>
              <a:rPr lang="fr-FR" sz="2400" dirty="0"/>
              <a:t>Anis : création et ajout du schéma du site </a:t>
            </a:r>
          </a:p>
          <a:p>
            <a:r>
              <a:rPr lang="fr-FR" sz="2400" dirty="0"/>
              <a:t>- durée de la tâche : 2 heures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EC3E652-E651-4CB2-A1FE-055C51CBA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F048D5B-8E97-492F-8375-3D76F02BA3C3}"/>
              </a:ext>
            </a:extLst>
          </p:cNvPr>
          <p:cNvSpPr/>
          <p:nvPr/>
        </p:nvSpPr>
        <p:spPr>
          <a:xfrm>
            <a:off x="-171324" y="-129766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Jour 6 :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669708C7-5470-41B4-98F5-FE4D46C7FBA3}"/>
              </a:ext>
            </a:extLst>
          </p:cNvPr>
          <p:cNvSpPr/>
          <p:nvPr/>
        </p:nvSpPr>
        <p:spPr>
          <a:xfrm>
            <a:off x="893996" y="704735"/>
            <a:ext cx="9167363" cy="110373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Mise en place de la structure du site internet </a:t>
            </a:r>
          </a:p>
        </p:txBody>
      </p:sp>
    </p:spTree>
    <p:extLst>
      <p:ext uri="{BB962C8B-B14F-4D97-AF65-F5344CB8AC3E}">
        <p14:creationId xmlns:p14="http://schemas.microsoft.com/office/powerpoint/2010/main" val="235885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8EC3E652-E651-4CB2-A1FE-055C51CBA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BAF8EF-B647-462C-9798-65FA38C9A531}"/>
              </a:ext>
            </a:extLst>
          </p:cNvPr>
          <p:cNvSpPr/>
          <p:nvPr/>
        </p:nvSpPr>
        <p:spPr>
          <a:xfrm>
            <a:off x="-171324" y="-129766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Jour 7 :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F392CA7E-24F3-4527-B0DF-8E3EF11D029A}"/>
              </a:ext>
            </a:extLst>
          </p:cNvPr>
          <p:cNvSpPr/>
          <p:nvPr/>
        </p:nvSpPr>
        <p:spPr>
          <a:xfrm>
            <a:off x="2502242" y="344519"/>
            <a:ext cx="6544397" cy="75747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Mise en place du PHP 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92FD2A9-CF80-4028-82DF-5F39E535A256}"/>
              </a:ext>
            </a:extLst>
          </p:cNvPr>
          <p:cNvSpPr txBox="1"/>
          <p:nvPr/>
        </p:nvSpPr>
        <p:spPr>
          <a:xfrm>
            <a:off x="95341" y="1239043"/>
            <a:ext cx="11687083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00" u="sng" dirty="0"/>
              <a:t>Réalisée par Ken et Jean-Christophe :</a:t>
            </a:r>
          </a:p>
          <a:p>
            <a:r>
              <a:rPr lang="fr-FR" sz="2600" dirty="0"/>
              <a:t>Page admin – durée de la tâche :  heures</a:t>
            </a:r>
          </a:p>
          <a:p>
            <a:endParaRPr lang="fr-FR" sz="1200" dirty="0"/>
          </a:p>
          <a:p>
            <a:r>
              <a:rPr lang="fr-FR" sz="2600" u="sng" dirty="0"/>
              <a:t>Réalisée par Mathias  :</a:t>
            </a:r>
          </a:p>
          <a:p>
            <a:r>
              <a:rPr lang="fr-FR" sz="2600" dirty="0"/>
              <a:t>Générer la page panier : </a:t>
            </a:r>
          </a:p>
          <a:p>
            <a:pPr marL="457200" indent="-457200">
              <a:buFontTx/>
              <a:buChar char="-"/>
            </a:pPr>
            <a:r>
              <a:rPr lang="fr-FR" sz="2600" dirty="0"/>
              <a:t>modifier la quantité,</a:t>
            </a:r>
          </a:p>
          <a:p>
            <a:pPr marL="457200" indent="-457200">
              <a:buFontTx/>
              <a:buChar char="-"/>
            </a:pPr>
            <a:r>
              <a:rPr lang="fr-FR" sz="2600" dirty="0"/>
              <a:t>supprimé article,</a:t>
            </a:r>
          </a:p>
          <a:p>
            <a:pPr marL="457200" indent="-457200">
              <a:buFontTx/>
              <a:buChar char="-"/>
            </a:pPr>
            <a:r>
              <a:rPr lang="fr-FR" sz="2600" dirty="0"/>
              <a:t>validé commande</a:t>
            </a:r>
          </a:p>
          <a:p>
            <a:r>
              <a:rPr lang="fr-FR" sz="2600" dirty="0"/>
              <a:t>durée de la tâche :   heures</a:t>
            </a:r>
          </a:p>
          <a:p>
            <a:endParaRPr lang="fr-FR" sz="1200" dirty="0"/>
          </a:p>
          <a:p>
            <a:r>
              <a:rPr lang="fr-FR" sz="2600" u="sng" dirty="0"/>
              <a:t>Réalisée par Jean-Christophe :</a:t>
            </a:r>
          </a:p>
          <a:p>
            <a:r>
              <a:rPr lang="fr-FR" sz="2600" dirty="0"/>
              <a:t>Mise en panier : réalisation de l’icone - durée de la tâche :  heures</a:t>
            </a:r>
          </a:p>
        </p:txBody>
      </p:sp>
    </p:spTree>
    <p:extLst>
      <p:ext uri="{BB962C8B-B14F-4D97-AF65-F5344CB8AC3E}">
        <p14:creationId xmlns:p14="http://schemas.microsoft.com/office/powerpoint/2010/main" val="7568519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8EC3E652-E651-4CB2-A1FE-055C51CBA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F048D5B-8E97-492F-8375-3D76F02BA3C3}"/>
              </a:ext>
            </a:extLst>
          </p:cNvPr>
          <p:cNvSpPr/>
          <p:nvPr/>
        </p:nvSpPr>
        <p:spPr>
          <a:xfrm>
            <a:off x="-171324" y="-129766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Jour 7 :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669708C7-5470-41B4-98F5-FE4D46C7FBA3}"/>
              </a:ext>
            </a:extLst>
          </p:cNvPr>
          <p:cNvSpPr/>
          <p:nvPr/>
        </p:nvSpPr>
        <p:spPr>
          <a:xfrm>
            <a:off x="893996" y="704735"/>
            <a:ext cx="9167363" cy="110373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Mise en place de la structure du site internet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458CFE7-1A6D-4A33-A25D-87C5BF6BE9E4}"/>
              </a:ext>
            </a:extLst>
          </p:cNvPr>
          <p:cNvSpPr txBox="1"/>
          <p:nvPr/>
        </p:nvSpPr>
        <p:spPr>
          <a:xfrm>
            <a:off x="140042" y="2352674"/>
            <a:ext cx="1205195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/>
              <a:t>Réalisée par Anis :</a:t>
            </a:r>
          </a:p>
          <a:p>
            <a:r>
              <a:rPr lang="fr-FR" sz="2400" dirty="0"/>
              <a:t>Page inscription : modification du mail d’inscription - durée de la tâche :  heures</a:t>
            </a:r>
          </a:p>
          <a:p>
            <a:endParaRPr lang="fr-FR" sz="600" dirty="0"/>
          </a:p>
          <a:p>
            <a:r>
              <a:rPr lang="fr-FR" sz="2400" u="sng" dirty="0"/>
              <a:t>Réalisée par Dylan :</a:t>
            </a:r>
          </a:p>
          <a:p>
            <a:r>
              <a:rPr lang="fr-FR" sz="2400" dirty="0"/>
              <a:t>Finalisation de la structuration de la page produit - durée de la tâche : 1 heure</a:t>
            </a:r>
          </a:p>
          <a:p>
            <a:r>
              <a:rPr lang="fr-FR" sz="2400" dirty="0"/>
              <a:t>Page article : modification des bordures - durée de la tâche : 1 heure</a:t>
            </a:r>
          </a:p>
          <a:p>
            <a:endParaRPr lang="fr-FR" sz="600" dirty="0"/>
          </a:p>
          <a:p>
            <a:endParaRPr lang="fr-FR" sz="600" dirty="0"/>
          </a:p>
          <a:p>
            <a:r>
              <a:rPr lang="fr-FR" sz="2400" u="sng" dirty="0"/>
              <a:t>Réalisée par Jean-Christophe :</a:t>
            </a:r>
          </a:p>
          <a:p>
            <a:r>
              <a:rPr lang="fr-FR" sz="2400" dirty="0"/>
              <a:t>Page contact : Format du message texte fixe  - durée de la tâche :  heures</a:t>
            </a:r>
          </a:p>
          <a:p>
            <a:endParaRPr lang="fr-FR" sz="2400" dirty="0"/>
          </a:p>
          <a:p>
            <a:r>
              <a:rPr lang="fr-FR" sz="2400" u="sng" dirty="0"/>
              <a:t>Réalisée par Camille :</a:t>
            </a:r>
            <a:endParaRPr lang="fr-FR" sz="2400" dirty="0"/>
          </a:p>
          <a:p>
            <a:r>
              <a:rPr lang="fr-FR" sz="2400" dirty="0"/>
              <a:t>Finalisation du diaporama - durée de la tâche :  heures</a:t>
            </a:r>
          </a:p>
        </p:txBody>
      </p:sp>
    </p:spTree>
    <p:extLst>
      <p:ext uri="{BB962C8B-B14F-4D97-AF65-F5344CB8AC3E}">
        <p14:creationId xmlns:p14="http://schemas.microsoft.com/office/powerpoint/2010/main" val="40031294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305AFBA7-1DD9-41A3-9D35-0BF0668B5E4E}"/>
              </a:ext>
            </a:extLst>
          </p:cNvPr>
          <p:cNvSpPr txBox="1"/>
          <p:nvPr/>
        </p:nvSpPr>
        <p:spPr>
          <a:xfrm>
            <a:off x="2781300" y="1991129"/>
            <a:ext cx="75819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u="sng" dirty="0"/>
              <a:t>Partie Connexion :</a:t>
            </a:r>
          </a:p>
          <a:p>
            <a:pPr marL="285750" indent="-285750">
              <a:buFontTx/>
              <a:buChar char="-"/>
            </a:pPr>
            <a:r>
              <a:rPr lang="fr-FR" sz="2800" dirty="0"/>
              <a:t>Aucun mot de passe</a:t>
            </a:r>
          </a:p>
          <a:p>
            <a:pPr marL="285750" indent="-285750">
              <a:buFontTx/>
              <a:buChar char="-"/>
            </a:pPr>
            <a:r>
              <a:rPr lang="fr-FR" sz="2800" dirty="0"/>
              <a:t>Mot de passe inconnu</a:t>
            </a:r>
          </a:p>
          <a:p>
            <a:pPr marL="285750" indent="-285750">
              <a:buFontTx/>
              <a:buChar char="-"/>
            </a:pPr>
            <a:r>
              <a:rPr lang="fr-FR" sz="2800" dirty="0"/>
              <a:t>Login inconnu</a:t>
            </a:r>
          </a:p>
          <a:p>
            <a:pPr marL="285750" indent="-285750">
              <a:buFontTx/>
              <a:buChar char="-"/>
            </a:pPr>
            <a:r>
              <a:rPr lang="fr-FR" sz="2800" dirty="0"/>
              <a:t>Champs utilisateur vide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r>
              <a:rPr lang="fr-FR" sz="3200" u="sng" dirty="0"/>
              <a:t>Partie Inscription :</a:t>
            </a:r>
          </a:p>
          <a:p>
            <a:pPr marL="457200" indent="-457200">
              <a:buFontTx/>
              <a:buChar char="-"/>
            </a:pPr>
            <a:r>
              <a:rPr lang="fr-FR" sz="2800" dirty="0"/>
              <a:t>Login déjà existant</a:t>
            </a:r>
          </a:p>
          <a:p>
            <a:pPr marL="457200" indent="-457200">
              <a:buFontTx/>
              <a:buChar char="-"/>
            </a:pPr>
            <a:r>
              <a:rPr lang="fr-FR" sz="2800" dirty="0"/>
              <a:t>Comparaison des mots de passe</a:t>
            </a:r>
          </a:p>
          <a:p>
            <a:pPr marL="457200" indent="-457200">
              <a:buFontTx/>
              <a:buChar char="-"/>
            </a:pPr>
            <a:r>
              <a:rPr lang="fr-FR" sz="2800" dirty="0"/>
              <a:t>Format e-mail</a:t>
            </a:r>
          </a:p>
          <a:p>
            <a:pPr marL="457200" indent="-457200">
              <a:buFontTx/>
              <a:buChar char="-"/>
            </a:pPr>
            <a:r>
              <a:rPr lang="fr-FR" sz="2800" dirty="0"/>
              <a:t>Gestion de validation d’inscription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CD792C2-8D7B-4382-B04B-0B6B90AFF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BE4BA17-121D-4762-808D-7D199E9E9E39}"/>
              </a:ext>
            </a:extLst>
          </p:cNvPr>
          <p:cNvSpPr txBox="1"/>
          <p:nvPr/>
        </p:nvSpPr>
        <p:spPr>
          <a:xfrm>
            <a:off x="279832" y="265313"/>
            <a:ext cx="7989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UNITAIRE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930E92D7-56FF-418B-877C-90624EBAC0C6}"/>
              </a:ext>
            </a:extLst>
          </p:cNvPr>
          <p:cNvSpPr/>
          <p:nvPr/>
        </p:nvSpPr>
        <p:spPr>
          <a:xfrm>
            <a:off x="1905680" y="974798"/>
            <a:ext cx="6364054" cy="81926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PAGE INDEX</a:t>
            </a:r>
          </a:p>
        </p:txBody>
      </p:sp>
    </p:spTree>
    <p:extLst>
      <p:ext uri="{BB962C8B-B14F-4D97-AF65-F5344CB8AC3E}">
        <p14:creationId xmlns:p14="http://schemas.microsoft.com/office/powerpoint/2010/main" val="34328913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9CD792C2-8D7B-4382-B04B-0B6B90AFF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BE4BA17-121D-4762-808D-7D199E9E9E39}"/>
              </a:ext>
            </a:extLst>
          </p:cNvPr>
          <p:cNvSpPr txBox="1"/>
          <p:nvPr/>
        </p:nvSpPr>
        <p:spPr>
          <a:xfrm>
            <a:off x="279832" y="265313"/>
            <a:ext cx="7989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UNITAIRE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1E3C7EC-A8DB-45D3-B8E2-D360556AA4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850" y="332784"/>
            <a:ext cx="5330190" cy="658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309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FEEBA6-AD1F-4F30-93D1-16D5D9385778}"/>
              </a:ext>
            </a:extLst>
          </p:cNvPr>
          <p:cNvSpPr/>
          <p:nvPr/>
        </p:nvSpPr>
        <p:spPr>
          <a:xfrm>
            <a:off x="-238125" y="-97107"/>
            <a:ext cx="5362575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Cahier des charges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8469C3C-BFB9-4892-BB96-F3BA9BD6E7C7}"/>
              </a:ext>
            </a:extLst>
          </p:cNvPr>
          <p:cNvSpPr txBox="1"/>
          <p:nvPr/>
        </p:nvSpPr>
        <p:spPr>
          <a:xfrm>
            <a:off x="329861" y="1057291"/>
            <a:ext cx="569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u="sng" dirty="0"/>
              <a:t>DESCRIPTION DU PROJET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1DAB690-C720-40D6-9800-8FC4A0CF14D3}"/>
              </a:ext>
            </a:extLst>
          </p:cNvPr>
          <p:cNvSpPr txBox="1"/>
          <p:nvPr/>
        </p:nvSpPr>
        <p:spPr>
          <a:xfrm>
            <a:off x="131593" y="2013541"/>
            <a:ext cx="119288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Il s’agit d’un site de vente à distance de figurines U’POP spécialisé dans plusieurs univers tels que : </a:t>
            </a:r>
          </a:p>
          <a:p>
            <a:endParaRPr lang="fr-FR" sz="3200" dirty="0"/>
          </a:p>
          <a:p>
            <a:r>
              <a:rPr lang="fr-FR" sz="3200" dirty="0">
                <a:latin typeface="+mj-lt"/>
              </a:rPr>
              <a:t>1 - Pop Série (GOT, Breaking Bad, </a:t>
            </a:r>
            <a:r>
              <a:rPr lang="fr-FR" sz="3200" dirty="0" err="1">
                <a:latin typeface="+mj-lt"/>
              </a:rPr>
              <a:t>Lost</a:t>
            </a:r>
            <a:r>
              <a:rPr lang="fr-FR" sz="3200" dirty="0">
                <a:latin typeface="+mj-lt"/>
              </a:rPr>
              <a:t>)</a:t>
            </a:r>
          </a:p>
          <a:p>
            <a:r>
              <a:rPr lang="fr-FR" sz="3200" dirty="0">
                <a:latin typeface="+mj-lt"/>
              </a:rPr>
              <a:t>2 - Pop Jeux vidéo (The </a:t>
            </a:r>
            <a:r>
              <a:rPr lang="fr-FR" sz="3200" dirty="0" err="1">
                <a:latin typeface="+mj-lt"/>
              </a:rPr>
              <a:t>witcher</a:t>
            </a:r>
            <a:r>
              <a:rPr lang="fr-FR" sz="3200" dirty="0">
                <a:latin typeface="+mj-lt"/>
              </a:rPr>
              <a:t>, Mario, Zelda)</a:t>
            </a:r>
          </a:p>
          <a:p>
            <a:r>
              <a:rPr lang="fr-FR" sz="3200" dirty="0">
                <a:latin typeface="+mj-lt"/>
              </a:rPr>
              <a:t>3 - Pop Animés (Pokémon, Dragon Ball, South Park)</a:t>
            </a:r>
          </a:p>
          <a:p>
            <a:r>
              <a:rPr lang="fr-FR" sz="3200" dirty="0">
                <a:latin typeface="+mj-lt"/>
              </a:rPr>
              <a:t>4 - Pop Film (Star Wars, Harry Potter, Seigneur des Anneaux)</a:t>
            </a:r>
          </a:p>
          <a:p>
            <a:endParaRPr lang="fr-FR" sz="3200" dirty="0">
              <a:latin typeface="Book Antiqua" panose="02040602050305030304" pitchFamily="18" charset="0"/>
            </a:endParaRPr>
          </a:p>
          <a:p>
            <a:endParaRPr lang="fr-FR" sz="32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4A7A59A-344F-46BD-8F14-762870DB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7910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9CD792C2-8D7B-4382-B04B-0B6B90AFF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BE4BA17-121D-4762-808D-7D199E9E9E39}"/>
              </a:ext>
            </a:extLst>
          </p:cNvPr>
          <p:cNvSpPr txBox="1"/>
          <p:nvPr/>
        </p:nvSpPr>
        <p:spPr>
          <a:xfrm>
            <a:off x="279832" y="265313"/>
            <a:ext cx="7989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UNITAIRE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BDBBCF9-611B-4EBF-B420-05E0CAC04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783" y="265313"/>
            <a:ext cx="4773930" cy="650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478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6A011567-1DBE-42F8-9ABB-10DBA6B94E5C}"/>
              </a:ext>
            </a:extLst>
          </p:cNvPr>
          <p:cNvSpPr txBox="1"/>
          <p:nvPr/>
        </p:nvSpPr>
        <p:spPr>
          <a:xfrm>
            <a:off x="3240534" y="2493406"/>
            <a:ext cx="55340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800" dirty="0"/>
              <a:t>Champs vides</a:t>
            </a:r>
          </a:p>
          <a:p>
            <a:pPr marL="285750" indent="-285750">
              <a:buFontTx/>
              <a:buChar char="-"/>
            </a:pPr>
            <a:r>
              <a:rPr lang="fr-FR" sz="2800" dirty="0"/>
              <a:t>Message non envoyé</a:t>
            </a:r>
          </a:p>
          <a:p>
            <a:pPr marL="285750" indent="-285750">
              <a:buFontTx/>
              <a:buChar char="-"/>
            </a:pPr>
            <a:r>
              <a:rPr lang="fr-FR" sz="2800" dirty="0"/>
              <a:t>Format mail non respecté</a:t>
            </a:r>
          </a:p>
          <a:p>
            <a:pPr marL="285750" indent="-285750">
              <a:buFontTx/>
              <a:buChar char="-"/>
            </a:pPr>
            <a:r>
              <a:rPr lang="fr-FR" sz="2800" dirty="0"/>
              <a:t>Message envoyé</a:t>
            </a:r>
          </a:p>
          <a:p>
            <a:pPr marL="285750" indent="-285750">
              <a:buFontTx/>
              <a:buChar char="-"/>
            </a:pPr>
            <a:r>
              <a:rPr lang="fr-FR" sz="2800" dirty="0"/>
              <a:t>Test port utilisé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11F51EF-BDF6-403A-96A9-853A040CC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E605250-2589-4B01-810C-A0989390AFAE}"/>
              </a:ext>
            </a:extLst>
          </p:cNvPr>
          <p:cNvSpPr txBox="1"/>
          <p:nvPr/>
        </p:nvSpPr>
        <p:spPr>
          <a:xfrm>
            <a:off x="279832" y="265313"/>
            <a:ext cx="7989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UNITAIRE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018FB30-60EF-4E43-AB34-117DEE842CAD}"/>
              </a:ext>
            </a:extLst>
          </p:cNvPr>
          <p:cNvSpPr/>
          <p:nvPr/>
        </p:nvSpPr>
        <p:spPr>
          <a:xfrm>
            <a:off x="2294172" y="1292892"/>
            <a:ext cx="6364054" cy="81926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PAGE CONTACT</a:t>
            </a:r>
          </a:p>
        </p:txBody>
      </p:sp>
    </p:spTree>
    <p:extLst>
      <p:ext uri="{BB962C8B-B14F-4D97-AF65-F5344CB8AC3E}">
        <p14:creationId xmlns:p14="http://schemas.microsoft.com/office/powerpoint/2010/main" val="20711786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911F51EF-BDF6-403A-96A9-853A040CC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E605250-2589-4B01-810C-A0989390AFAE}"/>
              </a:ext>
            </a:extLst>
          </p:cNvPr>
          <p:cNvSpPr txBox="1"/>
          <p:nvPr/>
        </p:nvSpPr>
        <p:spPr>
          <a:xfrm>
            <a:off x="279832" y="265313"/>
            <a:ext cx="7989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UNITAIRE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0322C73-EB42-41FF-B263-4985F08410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64" y="1262043"/>
            <a:ext cx="10101677" cy="483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885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D875A88-8C27-4599-A0C5-747E6F532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05" y="5787957"/>
            <a:ext cx="1697453" cy="89281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025B6D1-BF08-4DBC-AB02-3AAC5D402495}"/>
              </a:ext>
            </a:extLst>
          </p:cNvPr>
          <p:cNvSpPr txBox="1"/>
          <p:nvPr/>
        </p:nvSpPr>
        <p:spPr>
          <a:xfrm>
            <a:off x="279832" y="265313"/>
            <a:ext cx="7989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UNITAIRE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3517B8F-8B1F-4282-860B-F762A996506F}"/>
              </a:ext>
            </a:extLst>
          </p:cNvPr>
          <p:cNvSpPr txBox="1"/>
          <p:nvPr/>
        </p:nvSpPr>
        <p:spPr>
          <a:xfrm>
            <a:off x="2717006" y="2293786"/>
            <a:ext cx="67579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800" dirty="0"/>
              <a:t>Comparaison des mots de passe</a:t>
            </a:r>
          </a:p>
          <a:p>
            <a:pPr marL="457200" indent="-457200">
              <a:buFontTx/>
              <a:buChar char="-"/>
            </a:pPr>
            <a:r>
              <a:rPr lang="fr-FR" sz="2800" dirty="0"/>
              <a:t>Format e-mail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29B4FD19-FE8A-44CB-B96E-88B08CD819FB}"/>
              </a:ext>
            </a:extLst>
          </p:cNvPr>
          <p:cNvSpPr/>
          <p:nvPr/>
        </p:nvSpPr>
        <p:spPr>
          <a:xfrm>
            <a:off x="2294172" y="1292892"/>
            <a:ext cx="6364054" cy="81926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PAGE COMPTE</a:t>
            </a:r>
          </a:p>
        </p:txBody>
      </p:sp>
    </p:spTree>
    <p:extLst>
      <p:ext uri="{BB962C8B-B14F-4D97-AF65-F5344CB8AC3E}">
        <p14:creationId xmlns:p14="http://schemas.microsoft.com/office/powerpoint/2010/main" val="7000232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D875A88-8C27-4599-A0C5-747E6F532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05" y="5787957"/>
            <a:ext cx="1697453" cy="89281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025B6D1-BF08-4DBC-AB02-3AAC5D402495}"/>
              </a:ext>
            </a:extLst>
          </p:cNvPr>
          <p:cNvSpPr txBox="1"/>
          <p:nvPr/>
        </p:nvSpPr>
        <p:spPr>
          <a:xfrm>
            <a:off x="279832" y="265313"/>
            <a:ext cx="7989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UNITAIRE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2D9E1E5-56DD-4051-AD7E-9D8CC30E03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653" y="1053286"/>
            <a:ext cx="6410694" cy="562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6563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D875A88-8C27-4599-A0C5-747E6F532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05" y="5787957"/>
            <a:ext cx="1697453" cy="892816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9914CF36-3F05-4278-9C33-426A522E764C}"/>
              </a:ext>
            </a:extLst>
          </p:cNvPr>
          <p:cNvSpPr txBox="1"/>
          <p:nvPr/>
        </p:nvSpPr>
        <p:spPr>
          <a:xfrm>
            <a:off x="3019425" y="2493405"/>
            <a:ext cx="5095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- Si commande en cours :</a:t>
            </a:r>
          </a:p>
          <a:p>
            <a:r>
              <a:rPr lang="fr-FR" sz="2400" dirty="0"/>
              <a:t>Confirmation ou non du panier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576E5CB-6710-4B77-981C-287D069D5B34}"/>
              </a:ext>
            </a:extLst>
          </p:cNvPr>
          <p:cNvSpPr txBox="1"/>
          <p:nvPr/>
        </p:nvSpPr>
        <p:spPr>
          <a:xfrm>
            <a:off x="279832" y="265313"/>
            <a:ext cx="7989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UNITAIRE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EE02B64-2954-4269-8C27-6C3F084A3942}"/>
              </a:ext>
            </a:extLst>
          </p:cNvPr>
          <p:cNvSpPr/>
          <p:nvPr/>
        </p:nvSpPr>
        <p:spPr>
          <a:xfrm>
            <a:off x="2294172" y="1292892"/>
            <a:ext cx="6364054" cy="81926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PAGE PANIER</a:t>
            </a:r>
          </a:p>
        </p:txBody>
      </p:sp>
    </p:spTree>
    <p:extLst>
      <p:ext uri="{BB962C8B-B14F-4D97-AF65-F5344CB8AC3E}">
        <p14:creationId xmlns:p14="http://schemas.microsoft.com/office/powerpoint/2010/main" val="2004704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FEEBA6-AD1F-4F30-93D1-16D5D9385778}"/>
              </a:ext>
            </a:extLst>
          </p:cNvPr>
          <p:cNvSpPr/>
          <p:nvPr/>
        </p:nvSpPr>
        <p:spPr>
          <a:xfrm>
            <a:off x="-409575" y="-51497"/>
            <a:ext cx="5397623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Cahier des charges</a:t>
            </a:r>
            <a:endParaRPr lang="fr-F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3EB9A42-9C37-4A72-9D0C-5F87D282B6B1}"/>
              </a:ext>
            </a:extLst>
          </p:cNvPr>
          <p:cNvSpPr txBox="1"/>
          <p:nvPr/>
        </p:nvSpPr>
        <p:spPr>
          <a:xfrm>
            <a:off x="0" y="772500"/>
            <a:ext cx="11512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CONTRAINTES DE PLANNING ET TECHNIQUES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60CF9A-EA63-4911-9885-3BCFCA902B76}"/>
              </a:ext>
            </a:extLst>
          </p:cNvPr>
          <p:cNvSpPr txBox="1"/>
          <p:nvPr/>
        </p:nvSpPr>
        <p:spPr>
          <a:xfrm>
            <a:off x="214636" y="1995273"/>
            <a:ext cx="7938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Nombres de journées travaillées : 7</a:t>
            </a:r>
          </a:p>
          <a:p>
            <a:r>
              <a:rPr lang="fr-FR" sz="2400" dirty="0"/>
              <a:t>Nombre de journées testes : 1</a:t>
            </a:r>
          </a:p>
          <a:p>
            <a:r>
              <a:rPr lang="fr-FR" sz="2400" dirty="0"/>
              <a:t>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77B7B25-5238-4BDA-AB6B-271B2D9BC0EB}"/>
              </a:ext>
            </a:extLst>
          </p:cNvPr>
          <p:cNvSpPr txBox="1"/>
          <p:nvPr/>
        </p:nvSpPr>
        <p:spPr>
          <a:xfrm>
            <a:off x="109860" y="1477993"/>
            <a:ext cx="770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/>
              <a:t>CONTRAINTES DE PLANNING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DD74607-985F-4E9B-B7D2-ADEB217F9BFC}"/>
              </a:ext>
            </a:extLst>
          </p:cNvPr>
          <p:cNvSpPr txBox="1"/>
          <p:nvPr/>
        </p:nvSpPr>
        <p:spPr>
          <a:xfrm>
            <a:off x="214636" y="2933992"/>
            <a:ext cx="5717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/>
              <a:t>CONTRAINTES TECHNIQUES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E594885-9A83-4F74-8A00-361F0524A798}"/>
              </a:ext>
            </a:extLst>
          </p:cNvPr>
          <p:cNvSpPr txBox="1"/>
          <p:nvPr/>
        </p:nvSpPr>
        <p:spPr>
          <a:xfrm>
            <a:off x="270692" y="3369982"/>
            <a:ext cx="1086293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+mj-lt"/>
              </a:rPr>
              <a:t>Utiliser les technologiques apprise pendant la formation POE :</a:t>
            </a:r>
          </a:p>
          <a:p>
            <a:endParaRPr lang="fr-FR" sz="4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>
                <a:latin typeface="+mj-lt"/>
              </a:rPr>
              <a:t>HTML 5 / CSS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>
                <a:latin typeface="+mj-lt"/>
              </a:rPr>
              <a:t>Responsive (</a:t>
            </a:r>
            <a:r>
              <a:rPr lang="fr-FR" sz="2400" b="1" dirty="0"/>
              <a:t>Bootstrap)</a:t>
            </a:r>
            <a:endParaRPr lang="fr-FR" sz="24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>
                <a:latin typeface="+mj-lt"/>
              </a:rPr>
              <a:t>Méthode Merise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>
                <a:latin typeface="+mj-lt"/>
              </a:rPr>
              <a:t>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>
                <a:latin typeface="+mj-lt"/>
              </a:rPr>
              <a:t>JAVA SCRIPT (</a:t>
            </a:r>
            <a:r>
              <a:rPr lang="fr-FR" sz="2400" b="1" dirty="0"/>
              <a:t>JQUERY/AJAX</a:t>
            </a:r>
            <a:r>
              <a:rPr lang="fr-FR" sz="2400" b="1" dirty="0">
                <a:latin typeface="+mj-lt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>
                <a:latin typeface="+mj-lt"/>
              </a:rPr>
              <a:t>PHP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>
                <a:latin typeface="+mj-lt"/>
              </a:rPr>
              <a:t>AGILE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>
                <a:latin typeface="+mj-lt"/>
              </a:rPr>
              <a:t>GitHub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1CE18E8-2815-4CDD-A4B8-E663BDF0F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629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FEEBA6-AD1F-4F30-93D1-16D5D9385778}"/>
              </a:ext>
            </a:extLst>
          </p:cNvPr>
          <p:cNvSpPr/>
          <p:nvPr/>
        </p:nvSpPr>
        <p:spPr>
          <a:xfrm>
            <a:off x="-828675" y="-115410"/>
            <a:ext cx="6362700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Cahier des charges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C36808A-9187-4253-9457-432C41ED3083}"/>
              </a:ext>
            </a:extLst>
          </p:cNvPr>
          <p:cNvSpPr txBox="1"/>
          <p:nvPr/>
        </p:nvSpPr>
        <p:spPr>
          <a:xfrm>
            <a:off x="0" y="649885"/>
            <a:ext cx="116060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DESCRIPTION DES GRANDS BLOCS </a:t>
            </a:r>
          </a:p>
          <a:p>
            <a:r>
              <a:rPr lang="fr-F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FONCTIONNELS DE LA SOLUTION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7634BD4-6F98-47CD-B0B4-0EB1EA2E137C}"/>
              </a:ext>
            </a:extLst>
          </p:cNvPr>
          <p:cNvSpPr txBox="1"/>
          <p:nvPr/>
        </p:nvSpPr>
        <p:spPr>
          <a:xfrm>
            <a:off x="115040" y="1603992"/>
            <a:ext cx="120769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/>
              <a:t>Les éléments à développer :</a:t>
            </a:r>
          </a:p>
          <a:p>
            <a:r>
              <a:rPr lang="fr-FR" sz="2800" dirty="0"/>
              <a:t>.Visualisation des </a:t>
            </a:r>
            <a:r>
              <a:rPr lang="fr-FR" sz="2800" dirty="0" err="1"/>
              <a:t>nouveautées</a:t>
            </a:r>
            <a:r>
              <a:rPr lang="fr-FR" sz="2800" dirty="0"/>
              <a:t> en page d’accueil et des promotions</a:t>
            </a:r>
          </a:p>
          <a:p>
            <a:r>
              <a:rPr lang="fr-FR" sz="2800" dirty="0"/>
              <a:t>.Visualisation des différents univers et sous catégories</a:t>
            </a:r>
          </a:p>
          <a:p>
            <a:r>
              <a:rPr lang="fr-FR" sz="2800" dirty="0"/>
              <a:t>.Paramétrage d’échanges avec l’admin en page contact</a:t>
            </a:r>
          </a:p>
          <a:p>
            <a:r>
              <a:rPr lang="fr-FR" sz="2800" dirty="0"/>
              <a:t>.Modifications des données personnels et mot de passe</a:t>
            </a:r>
          </a:p>
          <a:p>
            <a:r>
              <a:rPr lang="fr-FR" sz="2800" dirty="0"/>
              <a:t>.Prise de commande </a:t>
            </a:r>
          </a:p>
          <a:p>
            <a:r>
              <a:rPr lang="fr-FR" sz="2800" dirty="0"/>
              <a:t>.Visualisation de l’historique des commandes</a:t>
            </a:r>
          </a:p>
          <a:p>
            <a:r>
              <a:rPr lang="fr-FR" sz="2800" dirty="0"/>
              <a:t>.Bouton de déconnexion du site</a:t>
            </a:r>
          </a:p>
          <a:p>
            <a:endParaRPr lang="fr-FR" sz="12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 Admin :</a:t>
            </a:r>
          </a:p>
          <a:p>
            <a:r>
              <a:rPr lang="fr-FR" sz="2800" dirty="0"/>
              <a:t>.Mise à jour du Stock</a:t>
            </a:r>
          </a:p>
          <a:p>
            <a:r>
              <a:rPr lang="fr-FR" sz="2800" dirty="0"/>
              <a:t>.Ajouts/Suppressions des nouveaux produits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8C73B66-A48F-40C7-A6E9-A67BBB303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15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D875A88-8C27-4599-A0C5-747E6F532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05" y="5787957"/>
            <a:ext cx="1697453" cy="892816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511EC525-C349-45FF-B49E-5A8E0C99D236}"/>
              </a:ext>
            </a:extLst>
          </p:cNvPr>
          <p:cNvSpPr txBox="1"/>
          <p:nvPr/>
        </p:nvSpPr>
        <p:spPr>
          <a:xfrm>
            <a:off x="257452" y="834501"/>
            <a:ext cx="92294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Description des différentes cinématiques envisagées pour la visite du site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8DAC1D96-FE4F-438F-B7C7-D3787537CAF9}"/>
              </a:ext>
            </a:extLst>
          </p:cNvPr>
          <p:cNvSpPr/>
          <p:nvPr/>
        </p:nvSpPr>
        <p:spPr>
          <a:xfrm>
            <a:off x="3312672" y="2361941"/>
            <a:ext cx="4455289" cy="27183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600" dirty="0"/>
              <a:t>Login:</a:t>
            </a:r>
          </a:p>
          <a:p>
            <a:endParaRPr lang="fr-FR" sz="1600" dirty="0"/>
          </a:p>
          <a:p>
            <a:r>
              <a:rPr lang="fr-FR" sz="1600" dirty="0" err="1"/>
              <a:t>Password</a:t>
            </a:r>
            <a:r>
              <a:rPr lang="fr-FR" dirty="0"/>
              <a:t>: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86B94E35-B149-4073-909E-5864FA4C6058}"/>
              </a:ext>
            </a:extLst>
          </p:cNvPr>
          <p:cNvSpPr/>
          <p:nvPr/>
        </p:nvSpPr>
        <p:spPr>
          <a:xfrm>
            <a:off x="4599259" y="3226415"/>
            <a:ext cx="2574243" cy="443632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F875B2DF-3B73-4E30-94B1-E7284C55112F}"/>
              </a:ext>
            </a:extLst>
          </p:cNvPr>
          <p:cNvSpPr/>
          <p:nvPr/>
        </p:nvSpPr>
        <p:spPr>
          <a:xfrm>
            <a:off x="4599259" y="3779053"/>
            <a:ext cx="2574243" cy="443632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6FE17E-4591-403D-A609-A7D11C393828}"/>
              </a:ext>
            </a:extLst>
          </p:cNvPr>
          <p:cNvSpPr/>
          <p:nvPr/>
        </p:nvSpPr>
        <p:spPr>
          <a:xfrm>
            <a:off x="-828675" y="-115410"/>
            <a:ext cx="6362700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Cahier des charges</a:t>
            </a:r>
          </a:p>
        </p:txBody>
      </p:sp>
    </p:spTree>
    <p:extLst>
      <p:ext uri="{BB962C8B-B14F-4D97-AF65-F5344CB8AC3E}">
        <p14:creationId xmlns:p14="http://schemas.microsoft.com/office/powerpoint/2010/main" val="873761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D875A88-8C27-4599-A0C5-747E6F532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05" y="5787957"/>
            <a:ext cx="1697453" cy="892816"/>
          </a:xfrm>
          <a:prstGeom prst="rect">
            <a:avLst/>
          </a:prstGeom>
        </p:spPr>
      </p:pic>
      <p:grpSp>
        <p:nvGrpSpPr>
          <p:cNvPr id="196" name="Groupe 195">
            <a:extLst>
              <a:ext uri="{FF2B5EF4-FFF2-40B4-BE49-F238E27FC236}">
                <a16:creationId xmlns:a16="http://schemas.microsoft.com/office/drawing/2014/main" id="{72D6E20A-2304-4C50-BA1C-CD3834977F84}"/>
              </a:ext>
            </a:extLst>
          </p:cNvPr>
          <p:cNvGrpSpPr/>
          <p:nvPr/>
        </p:nvGrpSpPr>
        <p:grpSpPr>
          <a:xfrm>
            <a:off x="767673" y="947414"/>
            <a:ext cx="9517232" cy="5434337"/>
            <a:chOff x="621659" y="177227"/>
            <a:chExt cx="9848073" cy="6290446"/>
          </a:xfrm>
        </p:grpSpPr>
        <p:grpSp>
          <p:nvGrpSpPr>
            <p:cNvPr id="195" name="Groupe 194">
              <a:extLst>
                <a:ext uri="{FF2B5EF4-FFF2-40B4-BE49-F238E27FC236}">
                  <a16:creationId xmlns:a16="http://schemas.microsoft.com/office/drawing/2014/main" id="{703CD95F-7793-4EB5-926A-0B484E3E5E18}"/>
                </a:ext>
              </a:extLst>
            </p:cNvPr>
            <p:cNvGrpSpPr/>
            <p:nvPr/>
          </p:nvGrpSpPr>
          <p:grpSpPr>
            <a:xfrm>
              <a:off x="621659" y="177227"/>
              <a:ext cx="9848073" cy="6290446"/>
              <a:chOff x="2343927" y="456583"/>
              <a:chExt cx="9848073" cy="6290446"/>
            </a:xfrm>
          </p:grpSpPr>
          <p:grpSp>
            <p:nvGrpSpPr>
              <p:cNvPr id="194" name="Groupe 193">
                <a:extLst>
                  <a:ext uri="{FF2B5EF4-FFF2-40B4-BE49-F238E27FC236}">
                    <a16:creationId xmlns:a16="http://schemas.microsoft.com/office/drawing/2014/main" id="{5B73B919-3905-43DA-B90F-10EC50EB0A79}"/>
                  </a:ext>
                </a:extLst>
              </p:cNvPr>
              <p:cNvGrpSpPr/>
              <p:nvPr/>
            </p:nvGrpSpPr>
            <p:grpSpPr>
              <a:xfrm>
                <a:off x="2343927" y="456583"/>
                <a:ext cx="9848073" cy="6290446"/>
                <a:chOff x="153329" y="128109"/>
                <a:chExt cx="9848073" cy="6290446"/>
              </a:xfrm>
            </p:grpSpPr>
            <p:grpSp>
              <p:nvGrpSpPr>
                <p:cNvPr id="193" name="Groupe 192">
                  <a:extLst>
                    <a:ext uri="{FF2B5EF4-FFF2-40B4-BE49-F238E27FC236}">
                      <a16:creationId xmlns:a16="http://schemas.microsoft.com/office/drawing/2014/main" id="{AF6C7803-3E8D-4651-A460-5E34F5B7553D}"/>
                    </a:ext>
                  </a:extLst>
                </p:cNvPr>
                <p:cNvGrpSpPr/>
                <p:nvPr/>
              </p:nvGrpSpPr>
              <p:grpSpPr>
                <a:xfrm>
                  <a:off x="153329" y="128109"/>
                  <a:ext cx="9848073" cy="6290446"/>
                  <a:chOff x="153329" y="128109"/>
                  <a:chExt cx="9848073" cy="6290446"/>
                </a:xfrm>
              </p:grpSpPr>
              <p:grpSp>
                <p:nvGrpSpPr>
                  <p:cNvPr id="192" name="Groupe 191">
                    <a:extLst>
                      <a:ext uri="{FF2B5EF4-FFF2-40B4-BE49-F238E27FC236}">
                        <a16:creationId xmlns:a16="http://schemas.microsoft.com/office/drawing/2014/main" id="{0C49E648-6146-4016-9F4F-7DA049A773C7}"/>
                      </a:ext>
                    </a:extLst>
                  </p:cNvPr>
                  <p:cNvGrpSpPr/>
                  <p:nvPr/>
                </p:nvGrpSpPr>
                <p:grpSpPr>
                  <a:xfrm>
                    <a:off x="153329" y="128109"/>
                    <a:ext cx="9848073" cy="6290446"/>
                    <a:chOff x="153329" y="128109"/>
                    <a:chExt cx="9848073" cy="6290446"/>
                  </a:xfrm>
                </p:grpSpPr>
                <p:grpSp>
                  <p:nvGrpSpPr>
                    <p:cNvPr id="84" name="Groupe 83">
                      <a:extLst>
                        <a:ext uri="{FF2B5EF4-FFF2-40B4-BE49-F238E27FC236}">
                          <a16:creationId xmlns:a16="http://schemas.microsoft.com/office/drawing/2014/main" id="{EA924DBC-C525-456E-8E0C-E3CF7F777F5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98182" y="2945224"/>
                      <a:ext cx="2903220" cy="2611221"/>
                      <a:chOff x="7261860" y="627670"/>
                      <a:chExt cx="2903220" cy="1727558"/>
                    </a:xfrm>
                  </p:grpSpPr>
                  <p:grpSp>
                    <p:nvGrpSpPr>
                      <p:cNvPr id="86" name="Groupe 85">
                        <a:extLst>
                          <a:ext uri="{FF2B5EF4-FFF2-40B4-BE49-F238E27FC236}">
                            <a16:creationId xmlns:a16="http://schemas.microsoft.com/office/drawing/2014/main" id="{8C1514B5-046B-4074-A021-5F220F52C3E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261860" y="627670"/>
                        <a:ext cx="2903220" cy="1727558"/>
                        <a:chOff x="7261860" y="627670"/>
                        <a:chExt cx="2903220" cy="1727558"/>
                      </a:xfrm>
                    </p:grpSpPr>
                    <p:sp>
                      <p:nvSpPr>
                        <p:cNvPr id="93" name="Rectangle : coins arrondis 92">
                          <a:extLst>
                            <a:ext uri="{FF2B5EF4-FFF2-40B4-BE49-F238E27FC236}">
                              <a16:creationId xmlns:a16="http://schemas.microsoft.com/office/drawing/2014/main" id="{3855EB7B-69A2-4561-8A55-C773D078D1D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261860" y="627670"/>
                          <a:ext cx="2903220" cy="1727558"/>
                        </a:xfrm>
                        <a:prstGeom prst="roundRect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cxnSp>
                      <p:nvCxnSpPr>
                        <p:cNvPr id="94" name="Connecteur droit 93">
                          <a:extLst>
                            <a:ext uri="{FF2B5EF4-FFF2-40B4-BE49-F238E27FC236}">
                              <a16:creationId xmlns:a16="http://schemas.microsoft.com/office/drawing/2014/main" id="{C348E899-C700-42F9-B3A3-A5C3F6DC004B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7261860" y="1077250"/>
                          <a:ext cx="2903220" cy="0"/>
                        </a:xfrm>
                        <a:prstGeom prst="lin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87" name="Groupe 86">
                        <a:extLst>
                          <a:ext uri="{FF2B5EF4-FFF2-40B4-BE49-F238E27FC236}">
                            <a16:creationId xmlns:a16="http://schemas.microsoft.com/office/drawing/2014/main" id="{D70EAEE4-A3C3-4526-A5E9-174AF7218CB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491411" y="666049"/>
                        <a:ext cx="2444118" cy="375821"/>
                        <a:chOff x="4019082" y="2264255"/>
                        <a:chExt cx="2444118" cy="375821"/>
                      </a:xfrm>
                    </p:grpSpPr>
                    <p:pic>
                      <p:nvPicPr>
                        <p:cNvPr id="88" name="Image 87">
                          <a:extLst>
                            <a:ext uri="{FF2B5EF4-FFF2-40B4-BE49-F238E27FC236}">
                              <a16:creationId xmlns:a16="http://schemas.microsoft.com/office/drawing/2014/main" id="{57451AFD-0799-4648-9050-C605B59E425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019082" y="2265888"/>
                          <a:ext cx="368479" cy="368479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9" name="Image 88">
                          <a:extLst>
                            <a:ext uri="{FF2B5EF4-FFF2-40B4-BE49-F238E27FC236}">
                              <a16:creationId xmlns:a16="http://schemas.microsoft.com/office/drawing/2014/main" id="{C3893BC0-43AD-47B5-8037-2DF62F1104C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flipH="1">
                          <a:off x="4420959" y="2266528"/>
                          <a:ext cx="367200" cy="367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0" name="Image 89">
                          <a:extLst>
                            <a:ext uri="{FF2B5EF4-FFF2-40B4-BE49-F238E27FC236}">
                              <a16:creationId xmlns:a16="http://schemas.microsoft.com/office/drawing/2014/main" id="{712D8755-2F5C-4803-AF6C-7F6F4BC28CF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71096" y="2264255"/>
                          <a:ext cx="367200" cy="367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1" name="Image 90">
                          <a:extLst>
                            <a:ext uri="{FF2B5EF4-FFF2-40B4-BE49-F238E27FC236}">
                              <a16:creationId xmlns:a16="http://schemas.microsoft.com/office/drawing/2014/main" id="{5C842C72-A1A0-4764-AA2E-CDB7D611E16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649459" y="2268553"/>
                          <a:ext cx="367200" cy="3672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2" name="Image 91">
                          <a:extLst>
                            <a:ext uri="{FF2B5EF4-FFF2-40B4-BE49-F238E27FC236}">
                              <a16:creationId xmlns:a16="http://schemas.microsoft.com/office/drawing/2014/main" id="{83285A98-C900-4F8C-B184-135F00AC06C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096000" y="2272876"/>
                          <a:ext cx="367200" cy="3672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grpSp>
                  <p:nvGrpSpPr>
                    <p:cNvPr id="191" name="Groupe 190">
                      <a:extLst>
                        <a:ext uri="{FF2B5EF4-FFF2-40B4-BE49-F238E27FC236}">
                          <a16:creationId xmlns:a16="http://schemas.microsoft.com/office/drawing/2014/main" id="{C31466BE-6FD6-483E-9A4A-833D7D21036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53329" y="128109"/>
                      <a:ext cx="9762240" cy="6290446"/>
                      <a:chOff x="144451" y="128109"/>
                      <a:chExt cx="9762240" cy="6290446"/>
                    </a:xfrm>
                  </p:grpSpPr>
                  <p:grpSp>
                    <p:nvGrpSpPr>
                      <p:cNvPr id="188" name="Groupe 187">
                        <a:extLst>
                          <a:ext uri="{FF2B5EF4-FFF2-40B4-BE49-F238E27FC236}">
                            <a16:creationId xmlns:a16="http://schemas.microsoft.com/office/drawing/2014/main" id="{98DE50DE-2940-4452-8A6F-3A7DF2FA944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4451" y="2123389"/>
                        <a:ext cx="2903220" cy="2611221"/>
                        <a:chOff x="144451" y="2123389"/>
                        <a:chExt cx="2903220" cy="2611221"/>
                      </a:xfrm>
                    </p:grpSpPr>
                    <p:grpSp>
                      <p:nvGrpSpPr>
                        <p:cNvPr id="63" name="Groupe 62">
                          <a:extLst>
                            <a:ext uri="{FF2B5EF4-FFF2-40B4-BE49-F238E27FC236}">
                              <a16:creationId xmlns:a16="http://schemas.microsoft.com/office/drawing/2014/main" id="{3125BA5F-AB7A-4685-B25B-1AA8C8B514F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44451" y="2123389"/>
                          <a:ext cx="2903220" cy="2611221"/>
                          <a:chOff x="7261860" y="627670"/>
                          <a:chExt cx="2903220" cy="1727558"/>
                        </a:xfrm>
                      </p:grpSpPr>
                      <p:grpSp>
                        <p:nvGrpSpPr>
                          <p:cNvPr id="62" name="Groupe 61">
                            <a:extLst>
                              <a:ext uri="{FF2B5EF4-FFF2-40B4-BE49-F238E27FC236}">
                                <a16:creationId xmlns:a16="http://schemas.microsoft.com/office/drawing/2014/main" id="{F4FB309A-2966-4F12-9D23-571FB44A6C6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261860" y="627670"/>
                            <a:ext cx="2903220" cy="1727558"/>
                            <a:chOff x="7261860" y="627670"/>
                            <a:chExt cx="2903220" cy="1727558"/>
                          </a:xfrm>
                        </p:grpSpPr>
                        <p:sp>
                          <p:nvSpPr>
                            <p:cNvPr id="11" name="Rectangle : coins arrondis 10">
                              <a:extLst>
                                <a:ext uri="{FF2B5EF4-FFF2-40B4-BE49-F238E27FC236}">
                                  <a16:creationId xmlns:a16="http://schemas.microsoft.com/office/drawing/2014/main" id="{6251CC6F-7889-418E-8773-521F0891E24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261860" y="627670"/>
                              <a:ext cx="2903220" cy="1727558"/>
                            </a:xfrm>
                            <a:prstGeom prst="round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fr-FR"/>
                            </a:p>
                          </p:txBody>
                        </p:sp>
                        <p:cxnSp>
                          <p:nvCxnSpPr>
                            <p:cNvPr id="26" name="Connecteur droit 25">
                              <a:extLst>
                                <a:ext uri="{FF2B5EF4-FFF2-40B4-BE49-F238E27FC236}">
                                  <a16:creationId xmlns:a16="http://schemas.microsoft.com/office/drawing/2014/main" id="{B925664D-D02D-4438-A023-D248DABDD0A7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7261860" y="1077250"/>
                              <a:ext cx="2903220" cy="0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1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56" name="Groupe 55">
                            <a:extLst>
                              <a:ext uri="{FF2B5EF4-FFF2-40B4-BE49-F238E27FC236}">
                                <a16:creationId xmlns:a16="http://schemas.microsoft.com/office/drawing/2014/main" id="{E0D15909-DBCF-4CA3-B231-A2F6C909A03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491411" y="666049"/>
                            <a:ext cx="2444118" cy="375821"/>
                            <a:chOff x="4019082" y="2264255"/>
                            <a:chExt cx="2444118" cy="375821"/>
                          </a:xfrm>
                        </p:grpSpPr>
                        <p:pic>
                          <p:nvPicPr>
                            <p:cNvPr id="57" name="Image 56">
                              <a:extLst>
                                <a:ext uri="{FF2B5EF4-FFF2-40B4-BE49-F238E27FC236}">
                                  <a16:creationId xmlns:a16="http://schemas.microsoft.com/office/drawing/2014/main" id="{EABEAEFE-66CA-48EF-94AE-0E89C0ABDC2F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019082" y="2265888"/>
                              <a:ext cx="368479" cy="368479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58" name="Image 57">
                              <a:extLst>
                                <a:ext uri="{FF2B5EF4-FFF2-40B4-BE49-F238E27FC236}">
                                  <a16:creationId xmlns:a16="http://schemas.microsoft.com/office/drawing/2014/main" id="{4DABBEA4-D6C4-437D-9D29-42EE227860B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 flipH="1">
                              <a:off x="4420959" y="2266528"/>
                              <a:ext cx="367200" cy="3672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59" name="Image 58">
                              <a:extLst>
                                <a:ext uri="{FF2B5EF4-FFF2-40B4-BE49-F238E27FC236}">
                                  <a16:creationId xmlns:a16="http://schemas.microsoft.com/office/drawing/2014/main" id="{A0C7D4F6-87B9-4AAF-9A07-BFF04F8C1D17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871096" y="2264255"/>
                              <a:ext cx="367200" cy="3672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60" name="Image 59">
                              <a:extLst>
                                <a:ext uri="{FF2B5EF4-FFF2-40B4-BE49-F238E27FC236}">
                                  <a16:creationId xmlns:a16="http://schemas.microsoft.com/office/drawing/2014/main" id="{C38C1093-09CE-46D4-B27D-935EEDB62502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649459" y="2268553"/>
                              <a:ext cx="367200" cy="3672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61" name="Image 60">
                              <a:extLst>
                                <a:ext uri="{FF2B5EF4-FFF2-40B4-BE49-F238E27FC236}">
                                  <a16:creationId xmlns:a16="http://schemas.microsoft.com/office/drawing/2014/main" id="{5D3ED05B-42C2-4C2F-B6DC-EC46D8F9DD7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096000" y="2272876"/>
                              <a:ext cx="367200" cy="367200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</p:grpSp>
                    <p:grpSp>
                      <p:nvGrpSpPr>
                        <p:cNvPr id="174" name="Groupe 173">
                          <a:extLst>
                            <a:ext uri="{FF2B5EF4-FFF2-40B4-BE49-F238E27FC236}">
                              <a16:creationId xmlns:a16="http://schemas.microsoft.com/office/drawing/2014/main" id="{F91E17DB-B588-4AF5-B697-B873EF76C01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064" y="2896078"/>
                          <a:ext cx="2726796" cy="1675923"/>
                          <a:chOff x="213064" y="2896078"/>
                          <a:chExt cx="2726796" cy="1675923"/>
                        </a:xfrm>
                      </p:grpSpPr>
                      <p:sp>
                        <p:nvSpPr>
                          <p:cNvPr id="131" name="Rectangle : coins arrondis 130">
                            <a:extLst>
                              <a:ext uri="{FF2B5EF4-FFF2-40B4-BE49-F238E27FC236}">
                                <a16:creationId xmlns:a16="http://schemas.microsoft.com/office/drawing/2014/main" id="{A0961B4B-534D-4FE6-988B-FB4B57A0C98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13064" y="2896078"/>
                            <a:ext cx="2726796" cy="1675923"/>
                          </a:xfrm>
                          <a:prstGeom prst="roundRect">
                            <a:avLst/>
                          </a:prstGeom>
                          <a:ln/>
                        </p:spPr>
                        <p:style>
                          <a:lnRef idx="1">
                            <a:schemeClr val="accent3"/>
                          </a:lnRef>
                          <a:fillRef idx="2">
                            <a:schemeClr val="accent3"/>
                          </a:fillRef>
                          <a:effectRef idx="1">
                            <a:schemeClr val="accent3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59" name="Rectangle 158">
                            <a:extLst>
                              <a:ext uri="{FF2B5EF4-FFF2-40B4-BE49-F238E27FC236}">
                                <a16:creationId xmlns:a16="http://schemas.microsoft.com/office/drawing/2014/main" id="{044CF740-49A5-465B-8494-DDF42424A21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15977" y="3220436"/>
                            <a:ext cx="616694" cy="597129"/>
                          </a:xfrm>
                          <a:prstGeom prst="rect">
                            <a:avLst/>
                          </a:prstGeom>
                          <a:solidFill>
                            <a:schemeClr val="dk1">
                              <a:alpha val="50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fr-FR" sz="1000" dirty="0">
                                <a:solidFill>
                                  <a:schemeClr val="tx1"/>
                                </a:solidFill>
                              </a:rPr>
                              <a:t>Image</a:t>
                            </a:r>
                          </a:p>
                        </p:txBody>
                      </p:sp>
                      <p:sp>
                        <p:nvSpPr>
                          <p:cNvPr id="160" name="Rectangle : coins arrondis 159">
                            <a:extLst>
                              <a:ext uri="{FF2B5EF4-FFF2-40B4-BE49-F238E27FC236}">
                                <a16:creationId xmlns:a16="http://schemas.microsoft.com/office/drawing/2014/main" id="{708C0224-7CA9-4C71-8ABC-3FB30CF4E4C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05929" y="3219718"/>
                            <a:ext cx="601541" cy="196252"/>
                          </a:xfrm>
                          <a:prstGeom prst="roundRect">
                            <a:avLst/>
                          </a:prstGeom>
                          <a:solidFill>
                            <a:schemeClr val="dk1">
                              <a:alpha val="50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fr-FR" sz="1000" dirty="0"/>
                              <a:t>Nom</a:t>
                            </a:r>
                          </a:p>
                        </p:txBody>
                      </p:sp>
                      <p:sp>
                        <p:nvSpPr>
                          <p:cNvPr id="161" name="Rectangle : coins arrondis 160">
                            <a:extLst>
                              <a:ext uri="{FF2B5EF4-FFF2-40B4-BE49-F238E27FC236}">
                                <a16:creationId xmlns:a16="http://schemas.microsoft.com/office/drawing/2014/main" id="{A09ACCBC-6B86-4986-A678-6F2B69B5377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05238" y="3482877"/>
                            <a:ext cx="601541" cy="184478"/>
                          </a:xfrm>
                          <a:prstGeom prst="roundRect">
                            <a:avLst/>
                          </a:prstGeom>
                          <a:solidFill>
                            <a:schemeClr val="dk1">
                              <a:alpha val="50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fr-FR" sz="1000" dirty="0" err="1"/>
                              <a:t>Rèf</a:t>
                            </a:r>
                            <a:endParaRPr lang="fr-FR" sz="1000" dirty="0"/>
                          </a:p>
                        </p:txBody>
                      </p:sp>
                      <p:sp>
                        <p:nvSpPr>
                          <p:cNvPr id="162" name="Rectangle : coins arrondis 161">
                            <a:extLst>
                              <a:ext uri="{FF2B5EF4-FFF2-40B4-BE49-F238E27FC236}">
                                <a16:creationId xmlns:a16="http://schemas.microsoft.com/office/drawing/2014/main" id="{5218C6FB-704E-4C91-B159-656453EA5DA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980228" y="3215180"/>
                            <a:ext cx="783252" cy="186121"/>
                          </a:xfrm>
                          <a:prstGeom prst="roundRect">
                            <a:avLst/>
                          </a:prstGeom>
                          <a:solidFill>
                            <a:schemeClr val="dk1">
                              <a:alpha val="50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fr-FR" sz="1000" dirty="0"/>
                              <a:t>Prix</a:t>
                            </a:r>
                          </a:p>
                        </p:txBody>
                      </p:sp>
                      <p:sp>
                        <p:nvSpPr>
                          <p:cNvPr id="163" name="Rectangle : coins arrondis 162">
                            <a:extLst>
                              <a:ext uri="{FF2B5EF4-FFF2-40B4-BE49-F238E27FC236}">
                                <a16:creationId xmlns:a16="http://schemas.microsoft.com/office/drawing/2014/main" id="{62319B4B-6254-4F29-9813-B6A8768698D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982719" y="3509595"/>
                            <a:ext cx="786485" cy="232256"/>
                          </a:xfrm>
                          <a:prstGeom prst="roundRect">
                            <a:avLst/>
                          </a:prstGeom>
                          <a:solidFill>
                            <a:schemeClr val="dk1">
                              <a:alpha val="50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fr-FR" sz="1000" dirty="0"/>
                              <a:t>Stock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190" name="Groupe 189">
                        <a:extLst>
                          <a:ext uri="{FF2B5EF4-FFF2-40B4-BE49-F238E27FC236}">
                            <a16:creationId xmlns:a16="http://schemas.microsoft.com/office/drawing/2014/main" id="{CCC59E3A-F414-4961-966F-48C84678215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09026" y="3220436"/>
                        <a:ext cx="2596325" cy="3198119"/>
                        <a:chOff x="3809026" y="3220436"/>
                        <a:chExt cx="2596325" cy="3198119"/>
                      </a:xfrm>
                    </p:grpSpPr>
                    <p:grpSp>
                      <p:nvGrpSpPr>
                        <p:cNvPr id="189" name="Groupe 188">
                          <a:extLst>
                            <a:ext uri="{FF2B5EF4-FFF2-40B4-BE49-F238E27FC236}">
                              <a16:creationId xmlns:a16="http://schemas.microsoft.com/office/drawing/2014/main" id="{5C5F0773-99A8-44DF-89D1-464DFB1DC60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809026" y="3220436"/>
                          <a:ext cx="2596325" cy="3198119"/>
                          <a:chOff x="3809026" y="3220436"/>
                          <a:chExt cx="2596325" cy="3198119"/>
                        </a:xfrm>
                      </p:grpSpPr>
                      <p:grpSp>
                        <p:nvGrpSpPr>
                          <p:cNvPr id="28" name="Groupe 27">
                            <a:extLst>
                              <a:ext uri="{FF2B5EF4-FFF2-40B4-BE49-F238E27FC236}">
                                <a16:creationId xmlns:a16="http://schemas.microsoft.com/office/drawing/2014/main" id="{ACDD04AD-3F35-41D6-BEE8-ECDA5ADC91A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809026" y="3220436"/>
                            <a:ext cx="2596325" cy="3198119"/>
                            <a:chOff x="3949255" y="2052499"/>
                            <a:chExt cx="2438400" cy="3365321"/>
                          </a:xfrm>
                        </p:grpSpPr>
                        <p:sp>
                          <p:nvSpPr>
                            <p:cNvPr id="12" name="Rectangle : coins arrondis 11">
                              <a:extLst>
                                <a:ext uri="{FF2B5EF4-FFF2-40B4-BE49-F238E27FC236}">
                                  <a16:creationId xmlns:a16="http://schemas.microsoft.com/office/drawing/2014/main" id="{4278010F-0883-45F3-9891-38EECE9AB06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949255" y="2052499"/>
                              <a:ext cx="2438400" cy="3365321"/>
                            </a:xfrm>
                            <a:prstGeom prst="round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fr-FR" dirty="0"/>
                            </a:p>
                          </p:txBody>
                        </p:sp>
                        <p:cxnSp>
                          <p:nvCxnSpPr>
                            <p:cNvPr id="21" name="Connecteur droit 20">
                              <a:extLst>
                                <a:ext uri="{FF2B5EF4-FFF2-40B4-BE49-F238E27FC236}">
                                  <a16:creationId xmlns:a16="http://schemas.microsoft.com/office/drawing/2014/main" id="{00A95503-CD41-484F-A1EC-986F339DCAF9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3949255" y="2766060"/>
                              <a:ext cx="2438400" cy="0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1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185" name="Groupe 184">
                            <a:extLst>
                              <a:ext uri="{FF2B5EF4-FFF2-40B4-BE49-F238E27FC236}">
                                <a16:creationId xmlns:a16="http://schemas.microsoft.com/office/drawing/2014/main" id="{138663F8-25A1-4712-AE1F-65DB2AB61C6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25077" y="3994498"/>
                            <a:ext cx="2364222" cy="2131092"/>
                            <a:chOff x="3925077" y="3994498"/>
                            <a:chExt cx="2364222" cy="2131092"/>
                          </a:xfrm>
                        </p:grpSpPr>
                        <p:sp>
                          <p:nvSpPr>
                            <p:cNvPr id="178" name="Rectangle : coins arrondis 177">
                              <a:extLst>
                                <a:ext uri="{FF2B5EF4-FFF2-40B4-BE49-F238E27FC236}">
                                  <a16:creationId xmlns:a16="http://schemas.microsoft.com/office/drawing/2014/main" id="{1BE19C4D-9901-4B4B-A16F-74FDB0F4884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925077" y="3994498"/>
                              <a:ext cx="2364222" cy="2131092"/>
                            </a:xfrm>
                            <a:prstGeom prst="roundRect">
                              <a:avLst/>
                            </a:prstGeom>
                            <a:ln/>
                          </p:spPr>
                          <p:style>
                            <a:lnRef idx="1">
                              <a:schemeClr val="accent3"/>
                            </a:lnRef>
                            <a:fillRef idx="2">
                              <a:schemeClr val="accent3"/>
                            </a:fillRef>
                            <a:effectRef idx="1">
                              <a:schemeClr val="accent3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fr-FR"/>
                            </a:p>
                          </p:txBody>
                        </p:sp>
                        <p:sp>
                          <p:nvSpPr>
                            <p:cNvPr id="30" name="Rectangle 29">
                              <a:extLst>
                                <a:ext uri="{FF2B5EF4-FFF2-40B4-BE49-F238E27FC236}">
                                  <a16:creationId xmlns:a16="http://schemas.microsoft.com/office/drawing/2014/main" id="{B4A760EB-5182-4A7E-85BF-CDF852A16F4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394315" y="4112859"/>
                              <a:ext cx="1460433" cy="902661"/>
                            </a:xfrm>
                            <a:prstGeom prst="rect">
                              <a:avLst/>
                            </a:prstGeom>
                            <a:solidFill>
                              <a:schemeClr val="accent4">
                                <a:alpha val="50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0">
                              <a:scrgbClr r="0" g="0" b="0"/>
                            </a:lnRef>
                            <a:fillRef idx="0">
                              <a:scrgbClr r="0" g="0" b="0"/>
                            </a:fillRef>
                            <a:effectRef idx="0">
                              <a:scrgbClr r="0" g="0" b="0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fr-FR" dirty="0">
                                  <a:solidFill>
                                    <a:schemeClr val="bg1"/>
                                  </a:solidFill>
                                </a:rPr>
                                <a:t>Vidéo</a:t>
                              </a:r>
                            </a:p>
                          </p:txBody>
                        </p:sp>
                        <p:sp>
                          <p:nvSpPr>
                            <p:cNvPr id="31" name="Rectangle 30">
                              <a:extLst>
                                <a:ext uri="{FF2B5EF4-FFF2-40B4-BE49-F238E27FC236}">
                                  <a16:creationId xmlns:a16="http://schemas.microsoft.com/office/drawing/2014/main" id="{42FF186C-26C1-4DCA-B896-8393972F5F2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110342" y="5133402"/>
                              <a:ext cx="608514" cy="574219"/>
                            </a:xfrm>
                            <a:prstGeom prst="rect">
                              <a:avLst/>
                            </a:prstGeom>
                            <a:solidFill>
                              <a:schemeClr val="accent4">
                                <a:alpha val="50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0">
                              <a:scrgbClr r="0" g="0" b="0"/>
                            </a:lnRef>
                            <a:fillRef idx="0">
                              <a:scrgbClr r="0" g="0" b="0"/>
                            </a:fillRef>
                            <a:effectRef idx="0">
                              <a:scrgbClr r="0" g="0" b="0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fr-FR" sz="1400" dirty="0">
                                  <a:solidFill>
                                    <a:schemeClr val="bg1"/>
                                  </a:solidFill>
                                </a:rPr>
                                <a:t>Pop</a:t>
                              </a:r>
                            </a:p>
                          </p:txBody>
                        </p:sp>
                        <p:sp>
                          <p:nvSpPr>
                            <p:cNvPr id="32" name="Rectangle 31">
                              <a:extLst>
                                <a:ext uri="{FF2B5EF4-FFF2-40B4-BE49-F238E27FC236}">
                                  <a16:creationId xmlns:a16="http://schemas.microsoft.com/office/drawing/2014/main" id="{ACB8477A-54AC-4CBA-A726-9AC0E238065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802932" y="5133401"/>
                              <a:ext cx="608514" cy="574219"/>
                            </a:xfrm>
                            <a:prstGeom prst="rect">
                              <a:avLst/>
                            </a:prstGeom>
                            <a:solidFill>
                              <a:schemeClr val="accent4">
                                <a:alpha val="50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0">
                              <a:scrgbClr r="0" g="0" b="0"/>
                            </a:lnRef>
                            <a:fillRef idx="0">
                              <a:scrgbClr r="0" g="0" b="0"/>
                            </a:fillRef>
                            <a:effectRef idx="0">
                              <a:scrgbClr r="0" g="0" b="0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fr-FR" sz="1400" dirty="0">
                                  <a:solidFill>
                                    <a:schemeClr val="bg1"/>
                                  </a:solidFill>
                                </a:rPr>
                                <a:t>Pop</a:t>
                              </a:r>
                              <a:endParaRPr lang="fr-FR" sz="1400" dirty="0"/>
                            </a:p>
                          </p:txBody>
                        </p:sp>
                        <p:sp>
                          <p:nvSpPr>
                            <p:cNvPr id="33" name="Rectangle 32">
                              <a:extLst>
                                <a:ext uri="{FF2B5EF4-FFF2-40B4-BE49-F238E27FC236}">
                                  <a16:creationId xmlns:a16="http://schemas.microsoft.com/office/drawing/2014/main" id="{BA069CC2-51DE-4DEE-B6C1-A51392B89EF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528381" y="5133401"/>
                              <a:ext cx="608514" cy="574219"/>
                            </a:xfrm>
                            <a:prstGeom prst="rect">
                              <a:avLst/>
                            </a:prstGeom>
                            <a:solidFill>
                              <a:schemeClr val="accent4">
                                <a:alpha val="50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0">
                              <a:scrgbClr r="0" g="0" b="0"/>
                            </a:lnRef>
                            <a:fillRef idx="0">
                              <a:scrgbClr r="0" g="0" b="0"/>
                            </a:fillRef>
                            <a:effectRef idx="0">
                              <a:scrgbClr r="0" g="0" b="0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fr-FR" sz="1400" dirty="0">
                                  <a:solidFill>
                                    <a:schemeClr val="bg1"/>
                                  </a:solidFill>
                                </a:rPr>
                                <a:t>Pop</a:t>
                              </a:r>
                              <a:endParaRPr lang="fr-FR" sz="1400" dirty="0"/>
                            </a:p>
                          </p:txBody>
                        </p:sp>
                      </p:grpSp>
                    </p:grpSp>
                    <p:grpSp>
                      <p:nvGrpSpPr>
                        <p:cNvPr id="95" name="Groupe 94">
                          <a:extLst>
                            <a:ext uri="{FF2B5EF4-FFF2-40B4-BE49-F238E27FC236}">
                              <a16:creationId xmlns:a16="http://schemas.microsoft.com/office/drawing/2014/main" id="{3294EF32-6C9C-4AD0-A184-7F1A1A0503E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887975" y="3474423"/>
                          <a:ext cx="2444118" cy="343142"/>
                          <a:chOff x="4019082" y="2264255"/>
                          <a:chExt cx="2444118" cy="375821"/>
                        </a:xfrm>
                      </p:grpSpPr>
                      <p:pic>
                        <p:nvPicPr>
                          <p:cNvPr id="96" name="Image 95">
                            <a:extLst>
                              <a:ext uri="{FF2B5EF4-FFF2-40B4-BE49-F238E27FC236}">
                                <a16:creationId xmlns:a16="http://schemas.microsoft.com/office/drawing/2014/main" id="{0467F8DD-A867-478D-8FD0-B6881C3970E2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019082" y="2265888"/>
                            <a:ext cx="368479" cy="368479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98" name="Image 97">
                            <a:extLst>
                              <a:ext uri="{FF2B5EF4-FFF2-40B4-BE49-F238E27FC236}">
                                <a16:creationId xmlns:a16="http://schemas.microsoft.com/office/drawing/2014/main" id="{CE59DEE9-2782-4530-9264-784B69C6864C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 flipH="1">
                            <a:off x="4420959" y="2266528"/>
                            <a:ext cx="367200" cy="367200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99" name="Image 98">
                            <a:extLst>
                              <a:ext uri="{FF2B5EF4-FFF2-40B4-BE49-F238E27FC236}">
                                <a16:creationId xmlns:a16="http://schemas.microsoft.com/office/drawing/2014/main" id="{F3A2ACCE-DFBC-4E4B-B5A1-C4A7E0369276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871096" y="2264255"/>
                            <a:ext cx="367200" cy="367200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14" name="Image 113">
                            <a:extLst>
                              <a:ext uri="{FF2B5EF4-FFF2-40B4-BE49-F238E27FC236}">
                                <a16:creationId xmlns:a16="http://schemas.microsoft.com/office/drawing/2014/main" id="{05F1AAA6-CE6D-4742-AEE0-0774FAE44793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5649459" y="2268553"/>
                            <a:ext cx="367200" cy="367200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18" name="Image 117">
                            <a:extLst>
                              <a:ext uri="{FF2B5EF4-FFF2-40B4-BE49-F238E27FC236}">
                                <a16:creationId xmlns:a16="http://schemas.microsoft.com/office/drawing/2014/main" id="{3F194B26-2436-4993-8840-32121AC54DD2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6096000" y="2272876"/>
                            <a:ext cx="367200" cy="367200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  <p:grpSp>
                    <p:nvGrpSpPr>
                      <p:cNvPr id="186" name="Groupe 185">
                        <a:extLst>
                          <a:ext uri="{FF2B5EF4-FFF2-40B4-BE49-F238E27FC236}">
                            <a16:creationId xmlns:a16="http://schemas.microsoft.com/office/drawing/2014/main" id="{87982C13-4CF6-4089-996D-B08AD4C920F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992294" y="128109"/>
                        <a:ext cx="2903220" cy="2611221"/>
                        <a:chOff x="6992294" y="128109"/>
                        <a:chExt cx="2903220" cy="2611221"/>
                      </a:xfrm>
                    </p:grpSpPr>
                    <p:grpSp>
                      <p:nvGrpSpPr>
                        <p:cNvPr id="74" name="Groupe 73">
                          <a:extLst>
                            <a:ext uri="{FF2B5EF4-FFF2-40B4-BE49-F238E27FC236}">
                              <a16:creationId xmlns:a16="http://schemas.microsoft.com/office/drawing/2014/main" id="{76C0880C-0DD0-4926-B135-DCDD5D4F892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992294" y="128109"/>
                          <a:ext cx="2903220" cy="2611221"/>
                          <a:chOff x="7261860" y="627670"/>
                          <a:chExt cx="2903220" cy="1727558"/>
                        </a:xfrm>
                      </p:grpSpPr>
                      <p:grpSp>
                        <p:nvGrpSpPr>
                          <p:cNvPr id="75" name="Groupe 74">
                            <a:extLst>
                              <a:ext uri="{FF2B5EF4-FFF2-40B4-BE49-F238E27FC236}">
                                <a16:creationId xmlns:a16="http://schemas.microsoft.com/office/drawing/2014/main" id="{C600748E-1455-4353-A795-789702FFBE1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261860" y="627670"/>
                            <a:ext cx="2903220" cy="1727558"/>
                            <a:chOff x="7261860" y="627670"/>
                            <a:chExt cx="2903220" cy="1727558"/>
                          </a:xfrm>
                        </p:grpSpPr>
                        <p:sp>
                          <p:nvSpPr>
                            <p:cNvPr id="82" name="Rectangle : coins arrondis 81">
                              <a:extLst>
                                <a:ext uri="{FF2B5EF4-FFF2-40B4-BE49-F238E27FC236}">
                                  <a16:creationId xmlns:a16="http://schemas.microsoft.com/office/drawing/2014/main" id="{94CAB4ED-3DFA-4377-8486-84D00CE8056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261860" y="627670"/>
                              <a:ext cx="2903220" cy="1727558"/>
                            </a:xfrm>
                            <a:prstGeom prst="round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fr-FR"/>
                            </a:p>
                          </p:txBody>
                        </p:sp>
                        <p:cxnSp>
                          <p:nvCxnSpPr>
                            <p:cNvPr id="83" name="Connecteur droit 82">
                              <a:extLst>
                                <a:ext uri="{FF2B5EF4-FFF2-40B4-BE49-F238E27FC236}">
                                  <a16:creationId xmlns:a16="http://schemas.microsoft.com/office/drawing/2014/main" id="{63316466-2918-4E85-90D0-ED44A73FB295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7261860" y="1077250"/>
                              <a:ext cx="2903220" cy="0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1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76" name="Groupe 75">
                            <a:extLst>
                              <a:ext uri="{FF2B5EF4-FFF2-40B4-BE49-F238E27FC236}">
                                <a16:creationId xmlns:a16="http://schemas.microsoft.com/office/drawing/2014/main" id="{2151E550-6CF5-43BB-995C-01A65A940B3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491411" y="666049"/>
                            <a:ext cx="2444118" cy="375821"/>
                            <a:chOff x="4019082" y="2264255"/>
                            <a:chExt cx="2444118" cy="375821"/>
                          </a:xfrm>
                        </p:grpSpPr>
                        <p:pic>
                          <p:nvPicPr>
                            <p:cNvPr id="77" name="Image 76">
                              <a:extLst>
                                <a:ext uri="{FF2B5EF4-FFF2-40B4-BE49-F238E27FC236}">
                                  <a16:creationId xmlns:a16="http://schemas.microsoft.com/office/drawing/2014/main" id="{C9050FD4-42EC-4F61-9B03-18A20A4AF388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019082" y="2265888"/>
                              <a:ext cx="368479" cy="368479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78" name="Image 77">
                              <a:extLst>
                                <a:ext uri="{FF2B5EF4-FFF2-40B4-BE49-F238E27FC236}">
                                  <a16:creationId xmlns:a16="http://schemas.microsoft.com/office/drawing/2014/main" id="{35B6B31C-7813-4F21-8ECF-020C3F5041D4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 flipH="1">
                              <a:off x="4420959" y="2266528"/>
                              <a:ext cx="367200" cy="3672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79" name="Image 78">
                              <a:extLst>
                                <a:ext uri="{FF2B5EF4-FFF2-40B4-BE49-F238E27FC236}">
                                  <a16:creationId xmlns:a16="http://schemas.microsoft.com/office/drawing/2014/main" id="{227A772F-7452-4B87-9288-16CB625304B7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871096" y="2264255"/>
                              <a:ext cx="367200" cy="3672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80" name="Image 79">
                              <a:extLst>
                                <a:ext uri="{FF2B5EF4-FFF2-40B4-BE49-F238E27FC236}">
                                  <a16:creationId xmlns:a16="http://schemas.microsoft.com/office/drawing/2014/main" id="{6BA607EB-FA32-46E1-9253-2C641377B07F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649459" y="2268553"/>
                              <a:ext cx="367200" cy="3672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81" name="Image 80">
                              <a:extLst>
                                <a:ext uri="{FF2B5EF4-FFF2-40B4-BE49-F238E27FC236}">
                                  <a16:creationId xmlns:a16="http://schemas.microsoft.com/office/drawing/2014/main" id="{C5E0193B-0C47-46DB-AA23-8F0A07A99F80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096000" y="2272876"/>
                              <a:ext cx="367200" cy="367200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</p:grpSp>
                    <p:grpSp>
                      <p:nvGrpSpPr>
                        <p:cNvPr id="150" name="Groupe 149">
                          <a:extLst>
                            <a:ext uri="{FF2B5EF4-FFF2-40B4-BE49-F238E27FC236}">
                              <a16:creationId xmlns:a16="http://schemas.microsoft.com/office/drawing/2014/main" id="{19C306BC-A676-4CD8-8874-8C74F2762E3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221845" y="861133"/>
                          <a:ext cx="2371628" cy="1806828"/>
                          <a:chOff x="7221845" y="861133"/>
                          <a:chExt cx="2371628" cy="1806828"/>
                        </a:xfrm>
                      </p:grpSpPr>
                      <p:sp>
                        <p:nvSpPr>
                          <p:cNvPr id="120" name="Rectangle : coins arrondis 119">
                            <a:extLst>
                              <a:ext uri="{FF2B5EF4-FFF2-40B4-BE49-F238E27FC236}">
                                <a16:creationId xmlns:a16="http://schemas.microsoft.com/office/drawing/2014/main" id="{85D9BFC6-9733-448D-9D61-F971A3C2E55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221845" y="861133"/>
                            <a:ext cx="2371628" cy="1806828"/>
                          </a:xfrm>
                          <a:prstGeom prst="roundRect">
                            <a:avLst/>
                          </a:prstGeom>
                          <a:ln/>
                        </p:spPr>
                        <p:style>
                          <a:lnRef idx="1">
                            <a:schemeClr val="accent3"/>
                          </a:lnRef>
                          <a:fillRef idx="2">
                            <a:schemeClr val="accent3"/>
                          </a:fillRef>
                          <a:effectRef idx="1">
                            <a:schemeClr val="accent3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 dirty="0"/>
                          </a:p>
                        </p:txBody>
                      </p:sp>
                      <p:sp>
                        <p:nvSpPr>
                          <p:cNvPr id="122" name="Rectangle : coins arrondis 121">
                            <a:extLst>
                              <a:ext uri="{FF2B5EF4-FFF2-40B4-BE49-F238E27FC236}">
                                <a16:creationId xmlns:a16="http://schemas.microsoft.com/office/drawing/2014/main" id="{8E134A2A-A9F9-4860-AC54-3D2DE7EEB3B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89431" y="925897"/>
                            <a:ext cx="1157516" cy="249471"/>
                          </a:xfrm>
                          <a:prstGeom prst="roundRect">
                            <a:avLst/>
                          </a:prstGeom>
                          <a:solidFill>
                            <a:schemeClr val="dk1">
                              <a:alpha val="50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fr-FR" sz="1000" dirty="0"/>
                              <a:t>Login</a:t>
                            </a:r>
                          </a:p>
                        </p:txBody>
                      </p:sp>
                      <p:sp>
                        <p:nvSpPr>
                          <p:cNvPr id="123" name="Rectangle : coins arrondis 122">
                            <a:extLst>
                              <a:ext uri="{FF2B5EF4-FFF2-40B4-BE49-F238E27FC236}">
                                <a16:creationId xmlns:a16="http://schemas.microsoft.com/office/drawing/2014/main" id="{EEADAABB-4B12-4127-9F2E-BBB1FBBD9A5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97290" y="1195872"/>
                            <a:ext cx="1146004" cy="252260"/>
                          </a:xfrm>
                          <a:prstGeom prst="roundRect">
                            <a:avLst/>
                          </a:prstGeom>
                          <a:solidFill>
                            <a:schemeClr val="dk1">
                              <a:alpha val="50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fr-FR" sz="1000" dirty="0"/>
                              <a:t>Mot de passe</a:t>
                            </a:r>
                          </a:p>
                        </p:txBody>
                      </p:sp>
                      <p:sp>
                        <p:nvSpPr>
                          <p:cNvPr id="124" name="Rectangle : coins arrondis 123">
                            <a:extLst>
                              <a:ext uri="{FF2B5EF4-FFF2-40B4-BE49-F238E27FC236}">
                                <a16:creationId xmlns:a16="http://schemas.microsoft.com/office/drawing/2014/main" id="{248E370A-43C5-432B-84B3-4384D004987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97290" y="1470216"/>
                            <a:ext cx="1146003" cy="249471"/>
                          </a:xfrm>
                          <a:prstGeom prst="roundRect">
                            <a:avLst/>
                          </a:prstGeom>
                          <a:solidFill>
                            <a:schemeClr val="dk1">
                              <a:alpha val="50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fr-FR" sz="1000" dirty="0"/>
                              <a:t>Adresse</a:t>
                            </a:r>
                          </a:p>
                        </p:txBody>
                      </p:sp>
                      <p:sp>
                        <p:nvSpPr>
                          <p:cNvPr id="125" name="Rectangle : coins arrondis 124">
                            <a:extLst>
                              <a:ext uri="{FF2B5EF4-FFF2-40B4-BE49-F238E27FC236}">
                                <a16:creationId xmlns:a16="http://schemas.microsoft.com/office/drawing/2014/main" id="{E9BDFEAD-5221-4C99-B1E0-2E5C9DEA4CC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406167" y="1755537"/>
                            <a:ext cx="1146001" cy="249471"/>
                          </a:xfrm>
                          <a:prstGeom prst="roundRect">
                            <a:avLst/>
                          </a:prstGeom>
                          <a:solidFill>
                            <a:schemeClr val="dk1">
                              <a:alpha val="50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fr-FR" sz="1000" dirty="0"/>
                              <a:t>Mail</a:t>
                            </a:r>
                          </a:p>
                        </p:txBody>
                      </p:sp>
                      <p:sp>
                        <p:nvSpPr>
                          <p:cNvPr id="128" name="Rectangle : coins arrondis 127">
                            <a:extLst>
                              <a:ext uri="{FF2B5EF4-FFF2-40B4-BE49-F238E27FC236}">
                                <a16:creationId xmlns:a16="http://schemas.microsoft.com/office/drawing/2014/main" id="{E7E35F94-D225-4812-B0B5-5F1F4867ECE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409042" y="2031863"/>
                            <a:ext cx="1146003" cy="249471"/>
                          </a:xfrm>
                          <a:prstGeom prst="roundRect">
                            <a:avLst/>
                          </a:prstGeom>
                          <a:solidFill>
                            <a:schemeClr val="dk1">
                              <a:alpha val="50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fr-FR" sz="1000" dirty="0"/>
                              <a:t>Adresse</a:t>
                            </a:r>
                          </a:p>
                        </p:txBody>
                      </p:sp>
                      <p:sp>
                        <p:nvSpPr>
                          <p:cNvPr id="129" name="Rectangle : coins arrondis 128">
                            <a:extLst>
                              <a:ext uri="{FF2B5EF4-FFF2-40B4-BE49-F238E27FC236}">
                                <a16:creationId xmlns:a16="http://schemas.microsoft.com/office/drawing/2014/main" id="{A6530BB1-2767-4418-845A-01C755878FC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417919" y="2317184"/>
                            <a:ext cx="1146001" cy="249471"/>
                          </a:xfrm>
                          <a:prstGeom prst="roundRect">
                            <a:avLst/>
                          </a:prstGeom>
                          <a:solidFill>
                            <a:schemeClr val="dk1">
                              <a:alpha val="50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fr-FR" sz="1000" dirty="0"/>
                              <a:t>Mail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187" name="Groupe 186">
                        <a:extLst>
                          <a:ext uri="{FF2B5EF4-FFF2-40B4-BE49-F238E27FC236}">
                            <a16:creationId xmlns:a16="http://schemas.microsoft.com/office/drawing/2014/main" id="{D39DC19C-5B58-4C7D-BC5F-7AC87E0F9AF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78527" y="128109"/>
                        <a:ext cx="2903220" cy="2611221"/>
                        <a:chOff x="3578527" y="128109"/>
                        <a:chExt cx="2903220" cy="2611221"/>
                      </a:xfrm>
                    </p:grpSpPr>
                    <p:grpSp>
                      <p:nvGrpSpPr>
                        <p:cNvPr id="104" name="Groupe 103">
                          <a:extLst>
                            <a:ext uri="{FF2B5EF4-FFF2-40B4-BE49-F238E27FC236}">
                              <a16:creationId xmlns:a16="http://schemas.microsoft.com/office/drawing/2014/main" id="{3F0B40B8-487C-42DB-846E-8CBD752A974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578527" y="128109"/>
                          <a:ext cx="2903220" cy="2611221"/>
                          <a:chOff x="7261860" y="627670"/>
                          <a:chExt cx="2903220" cy="1727558"/>
                        </a:xfrm>
                      </p:grpSpPr>
                      <p:grpSp>
                        <p:nvGrpSpPr>
                          <p:cNvPr id="105" name="Groupe 104">
                            <a:extLst>
                              <a:ext uri="{FF2B5EF4-FFF2-40B4-BE49-F238E27FC236}">
                                <a16:creationId xmlns:a16="http://schemas.microsoft.com/office/drawing/2014/main" id="{03651ECB-6B92-4CF2-9195-82F7686B4D2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261860" y="627670"/>
                            <a:ext cx="2903220" cy="1727558"/>
                            <a:chOff x="7261860" y="627670"/>
                            <a:chExt cx="2903220" cy="1727558"/>
                          </a:xfrm>
                        </p:grpSpPr>
                        <p:sp>
                          <p:nvSpPr>
                            <p:cNvPr id="112" name="Rectangle : coins arrondis 111">
                              <a:extLst>
                                <a:ext uri="{FF2B5EF4-FFF2-40B4-BE49-F238E27FC236}">
                                  <a16:creationId xmlns:a16="http://schemas.microsoft.com/office/drawing/2014/main" id="{FA09416E-BBCE-49E2-8237-EAAE989C5C8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261860" y="627670"/>
                              <a:ext cx="2903220" cy="1727558"/>
                            </a:xfrm>
                            <a:prstGeom prst="roundRect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fr-FR"/>
                            </a:p>
                          </p:txBody>
                        </p:sp>
                        <p:cxnSp>
                          <p:nvCxnSpPr>
                            <p:cNvPr id="113" name="Connecteur droit 112">
                              <a:extLst>
                                <a:ext uri="{FF2B5EF4-FFF2-40B4-BE49-F238E27FC236}">
                                  <a16:creationId xmlns:a16="http://schemas.microsoft.com/office/drawing/2014/main" id="{03274D9A-96D2-4F45-A49A-1769F5658880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7261860" y="1077250"/>
                              <a:ext cx="2903220" cy="0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1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106" name="Groupe 105">
                            <a:extLst>
                              <a:ext uri="{FF2B5EF4-FFF2-40B4-BE49-F238E27FC236}">
                                <a16:creationId xmlns:a16="http://schemas.microsoft.com/office/drawing/2014/main" id="{28FD1990-E508-4C3D-9010-1B235FA75DE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491411" y="666049"/>
                            <a:ext cx="2444118" cy="375821"/>
                            <a:chOff x="4019082" y="2264255"/>
                            <a:chExt cx="2444118" cy="375821"/>
                          </a:xfrm>
                        </p:grpSpPr>
                        <p:pic>
                          <p:nvPicPr>
                            <p:cNvPr id="107" name="Image 106">
                              <a:extLst>
                                <a:ext uri="{FF2B5EF4-FFF2-40B4-BE49-F238E27FC236}">
                                  <a16:creationId xmlns:a16="http://schemas.microsoft.com/office/drawing/2014/main" id="{8847F19A-CB7F-4395-B3E0-92183628E3FB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019082" y="2265888"/>
                              <a:ext cx="368479" cy="368479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08" name="Image 107">
                              <a:extLst>
                                <a:ext uri="{FF2B5EF4-FFF2-40B4-BE49-F238E27FC236}">
                                  <a16:creationId xmlns:a16="http://schemas.microsoft.com/office/drawing/2014/main" id="{5A93398F-D56E-496D-8AB4-0FED3F59C10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 flipH="1">
                              <a:off x="4420959" y="2266528"/>
                              <a:ext cx="367200" cy="3672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09" name="Image 108">
                              <a:extLst>
                                <a:ext uri="{FF2B5EF4-FFF2-40B4-BE49-F238E27FC236}">
                                  <a16:creationId xmlns:a16="http://schemas.microsoft.com/office/drawing/2014/main" id="{D89D116F-C4DC-4967-ABF1-5A86A6A042E4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871096" y="2264255"/>
                              <a:ext cx="367200" cy="3672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10" name="Image 109">
                              <a:extLst>
                                <a:ext uri="{FF2B5EF4-FFF2-40B4-BE49-F238E27FC236}">
                                  <a16:creationId xmlns:a16="http://schemas.microsoft.com/office/drawing/2014/main" id="{DCDF7B3A-D79C-4A8D-873E-84E1FBC64330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649459" y="2268553"/>
                              <a:ext cx="367200" cy="3672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11" name="Image 110">
                              <a:extLst>
                                <a:ext uri="{FF2B5EF4-FFF2-40B4-BE49-F238E27FC236}">
                                  <a16:creationId xmlns:a16="http://schemas.microsoft.com/office/drawing/2014/main" id="{5500D2FF-D886-42FD-878B-8CF9B17DB5A1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096000" y="2272876"/>
                              <a:ext cx="367200" cy="367200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</p:grpSp>
                    <p:sp>
                      <p:nvSpPr>
                        <p:cNvPr id="152" name="Rectangle : coins arrondis 151">
                          <a:extLst>
                            <a:ext uri="{FF2B5EF4-FFF2-40B4-BE49-F238E27FC236}">
                              <a16:creationId xmlns:a16="http://schemas.microsoft.com/office/drawing/2014/main" id="{C80E30E7-AFDF-469B-B411-3864891D1A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76865" y="879499"/>
                          <a:ext cx="2371628" cy="1663124"/>
                        </a:xfrm>
                        <a:prstGeom prst="roundRect">
                          <a:avLst/>
                        </a:prstGeom>
                        <a:ln/>
                      </p:spPr>
                      <p:style>
                        <a:lnRef idx="1">
                          <a:schemeClr val="accent3"/>
                        </a:lnRef>
                        <a:fillRef idx="2">
                          <a:schemeClr val="accent3"/>
                        </a:fillRef>
                        <a:effectRef idx="1">
                          <a:schemeClr val="accent3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 dirty="0"/>
                        </a:p>
                      </p:txBody>
                    </p:sp>
                  </p:grpSp>
                  <p:grpSp>
                    <p:nvGrpSpPr>
                      <p:cNvPr id="166" name="Groupe 165">
                        <a:extLst>
                          <a:ext uri="{FF2B5EF4-FFF2-40B4-BE49-F238E27FC236}">
                            <a16:creationId xmlns:a16="http://schemas.microsoft.com/office/drawing/2014/main" id="{DE578A14-CE57-4A7B-BFB0-D9419152083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179895" y="3726910"/>
                        <a:ext cx="2726796" cy="1635204"/>
                        <a:chOff x="213064" y="2896078"/>
                        <a:chExt cx="2726796" cy="1675923"/>
                      </a:xfrm>
                    </p:grpSpPr>
                    <p:sp>
                      <p:nvSpPr>
                        <p:cNvPr id="167" name="Rectangle : coins arrondis 166">
                          <a:extLst>
                            <a:ext uri="{FF2B5EF4-FFF2-40B4-BE49-F238E27FC236}">
                              <a16:creationId xmlns:a16="http://schemas.microsoft.com/office/drawing/2014/main" id="{6010EB6D-52FA-4009-B6CF-AB1D44D1917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13064" y="2896078"/>
                          <a:ext cx="2726796" cy="1675923"/>
                        </a:xfrm>
                        <a:prstGeom prst="roundRect">
                          <a:avLst/>
                        </a:prstGeom>
                        <a:ln/>
                      </p:spPr>
                      <p:style>
                        <a:lnRef idx="1">
                          <a:schemeClr val="accent3"/>
                        </a:lnRef>
                        <a:fillRef idx="2">
                          <a:schemeClr val="accent3"/>
                        </a:fillRef>
                        <a:effectRef idx="1">
                          <a:schemeClr val="accent3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68" name="Rectangle 167">
                          <a:extLst>
                            <a:ext uri="{FF2B5EF4-FFF2-40B4-BE49-F238E27FC236}">
                              <a16:creationId xmlns:a16="http://schemas.microsoft.com/office/drawing/2014/main" id="{8C07C9F9-036F-4F53-B2AA-BF7A5C5722A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5977" y="3220436"/>
                          <a:ext cx="616694" cy="597129"/>
                        </a:xfrm>
                        <a:prstGeom prst="rect">
                          <a:avLst/>
                        </a:prstGeom>
                        <a:solidFill>
                          <a:schemeClr val="dk1">
                            <a:alpha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fr-FR" sz="1000" dirty="0">
                              <a:solidFill>
                                <a:schemeClr val="tx1"/>
                              </a:solidFill>
                            </a:rPr>
                            <a:t>Image</a:t>
                          </a:r>
                        </a:p>
                      </p:txBody>
                    </p:sp>
                    <p:sp>
                      <p:nvSpPr>
                        <p:cNvPr id="169" name="Rectangle : coins arrondis 168">
                          <a:extLst>
                            <a:ext uri="{FF2B5EF4-FFF2-40B4-BE49-F238E27FC236}">
                              <a16:creationId xmlns:a16="http://schemas.microsoft.com/office/drawing/2014/main" id="{92E79E7B-7378-4DA6-AFAE-228E4F1031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5929" y="3219718"/>
                          <a:ext cx="601541" cy="196252"/>
                        </a:xfrm>
                        <a:prstGeom prst="roundRect">
                          <a:avLst/>
                        </a:prstGeom>
                        <a:solidFill>
                          <a:schemeClr val="dk1">
                            <a:alpha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fr-FR" sz="1000" dirty="0"/>
                            <a:t>Nom</a:t>
                          </a:r>
                        </a:p>
                      </p:txBody>
                    </p:sp>
                    <p:sp>
                      <p:nvSpPr>
                        <p:cNvPr id="170" name="Rectangle : coins arrondis 169">
                          <a:extLst>
                            <a:ext uri="{FF2B5EF4-FFF2-40B4-BE49-F238E27FC236}">
                              <a16:creationId xmlns:a16="http://schemas.microsoft.com/office/drawing/2014/main" id="{F6F764D3-2F13-4501-91F5-D94F3999442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5238" y="3482877"/>
                          <a:ext cx="601541" cy="184478"/>
                        </a:xfrm>
                        <a:prstGeom prst="roundRect">
                          <a:avLst/>
                        </a:prstGeom>
                        <a:solidFill>
                          <a:schemeClr val="dk1">
                            <a:alpha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fr-FR" sz="1000" dirty="0" err="1"/>
                            <a:t>Rèf</a:t>
                          </a:r>
                          <a:endParaRPr lang="fr-FR" sz="1000" dirty="0"/>
                        </a:p>
                      </p:txBody>
                    </p:sp>
                    <p:sp>
                      <p:nvSpPr>
                        <p:cNvPr id="171" name="Rectangle : coins arrondis 170">
                          <a:extLst>
                            <a:ext uri="{FF2B5EF4-FFF2-40B4-BE49-F238E27FC236}">
                              <a16:creationId xmlns:a16="http://schemas.microsoft.com/office/drawing/2014/main" id="{BE1BDC9B-2E92-4986-A83D-9221E0075B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980228" y="3215180"/>
                          <a:ext cx="783252" cy="186121"/>
                        </a:xfrm>
                        <a:prstGeom prst="roundRect">
                          <a:avLst/>
                        </a:prstGeom>
                        <a:solidFill>
                          <a:schemeClr val="dk1">
                            <a:alpha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fr-FR" sz="1000" dirty="0"/>
                            <a:t>Prix</a:t>
                          </a:r>
                        </a:p>
                      </p:txBody>
                    </p:sp>
                    <p:sp>
                      <p:nvSpPr>
                        <p:cNvPr id="172" name="Rectangle : coins arrondis 171">
                          <a:extLst>
                            <a:ext uri="{FF2B5EF4-FFF2-40B4-BE49-F238E27FC236}">
                              <a16:creationId xmlns:a16="http://schemas.microsoft.com/office/drawing/2014/main" id="{7E6EA02B-6F87-46B4-A1C3-29CDE23816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982719" y="3509595"/>
                          <a:ext cx="786485" cy="232256"/>
                        </a:xfrm>
                        <a:prstGeom prst="roundRect">
                          <a:avLst/>
                        </a:prstGeom>
                        <a:solidFill>
                          <a:schemeClr val="dk1">
                            <a:alpha val="5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fr-FR" sz="1000" dirty="0"/>
                            <a:t>Quantité</a:t>
                          </a:r>
                        </a:p>
                      </p:txBody>
                    </p:sp>
                    <p:sp>
                      <p:nvSpPr>
                        <p:cNvPr id="173" name="Rectangle : coins arrondis 172">
                          <a:extLst>
                            <a:ext uri="{FF2B5EF4-FFF2-40B4-BE49-F238E27FC236}">
                              <a16:creationId xmlns:a16="http://schemas.microsoft.com/office/drawing/2014/main" id="{C7E82F86-9655-451B-A419-3F967B3E36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44583" y="4048217"/>
                          <a:ext cx="1073538" cy="232256"/>
                        </a:xfrm>
                        <a:prstGeom prst="roundRect">
                          <a:avLst/>
                        </a:prstGeom>
                        <a:solidFill>
                          <a:schemeClr val="accent5"/>
                        </a:solidFill>
                        <a:ln>
                          <a:noFill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fr-FR" sz="1000" dirty="0"/>
                            <a:t>Commander</a:t>
                          </a:r>
                        </a:p>
                      </p:txBody>
                    </p:sp>
                  </p:grpSp>
                </p:grpSp>
              </p:grpSp>
              <p:cxnSp>
                <p:nvCxnSpPr>
                  <p:cNvPr id="42" name="Connecteur droit avec flèche 41">
                    <a:extLst>
                      <a:ext uri="{FF2B5EF4-FFF2-40B4-BE49-F238E27FC236}">
                        <a16:creationId xmlns:a16="http://schemas.microsoft.com/office/drawing/2014/main" id="{9DA84D76-A73C-4964-B323-35020B63595E}"/>
                      </a:ext>
                    </a:extLst>
                  </p:cNvPr>
                  <p:cNvCxnSpPr>
                    <a:cxnSpLocks/>
                    <a:stCxn id="114" idx="0"/>
                  </p:cNvCxnSpPr>
                  <p:nvPr/>
                </p:nvCxnSpPr>
                <p:spPr>
                  <a:xfrm flipV="1">
                    <a:off x="5710830" y="2079692"/>
                    <a:ext cx="1396230" cy="139865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Connecteur droit avec flèche 39">
                    <a:extLst>
                      <a:ext uri="{FF2B5EF4-FFF2-40B4-BE49-F238E27FC236}">
                        <a16:creationId xmlns:a16="http://schemas.microsoft.com/office/drawing/2014/main" id="{8AE12F32-1CDF-4A3E-BBA9-1427A81A956D}"/>
                      </a:ext>
                    </a:extLst>
                  </p:cNvPr>
                  <p:cNvCxnSpPr>
                    <a:cxnSpLocks/>
                    <a:stCxn id="99" idx="0"/>
                  </p:cNvCxnSpPr>
                  <p:nvPr/>
                </p:nvCxnSpPr>
                <p:spPr>
                  <a:xfrm flipH="1" flipV="1">
                    <a:off x="4923589" y="2566653"/>
                    <a:ext cx="8878" cy="90777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44" name="Groupe 143">
                    <a:extLst>
                      <a:ext uri="{FF2B5EF4-FFF2-40B4-BE49-F238E27FC236}">
                        <a16:creationId xmlns:a16="http://schemas.microsoft.com/office/drawing/2014/main" id="{66ECF458-3E75-403A-A1BA-8FCD5BE4617C}"/>
                      </a:ext>
                    </a:extLst>
                  </p:cNvPr>
                  <p:cNvGrpSpPr/>
                  <p:nvPr/>
                </p:nvGrpSpPr>
                <p:grpSpPr>
                  <a:xfrm>
                    <a:off x="2922264" y="3293778"/>
                    <a:ext cx="1544693" cy="180645"/>
                    <a:chOff x="2922264" y="3293778"/>
                    <a:chExt cx="1544693" cy="180645"/>
                  </a:xfrm>
                </p:grpSpPr>
                <p:cxnSp>
                  <p:nvCxnSpPr>
                    <p:cNvPr id="38" name="Connecteur droit avec flèche 37">
                      <a:extLst>
                        <a:ext uri="{FF2B5EF4-FFF2-40B4-BE49-F238E27FC236}">
                          <a16:creationId xmlns:a16="http://schemas.microsoft.com/office/drawing/2014/main" id="{E9E00B0D-B426-42A6-A2EA-3EDF4FE949A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922264" y="3293778"/>
                      <a:ext cx="1544693" cy="957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" name="Connecteur droit 141">
                      <a:extLst>
                        <a:ext uri="{FF2B5EF4-FFF2-40B4-BE49-F238E27FC236}">
                          <a16:creationId xmlns:a16="http://schemas.microsoft.com/office/drawing/2014/main" id="{6EA654EF-E11F-40BC-91EC-33B9CA6DFCE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466957" y="3293778"/>
                      <a:ext cx="0" cy="180645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44" name="Connecteur droit avec flèche 43">
                  <a:extLst>
                    <a:ext uri="{FF2B5EF4-FFF2-40B4-BE49-F238E27FC236}">
                      <a16:creationId xmlns:a16="http://schemas.microsoft.com/office/drawing/2014/main" id="{17A5C063-58B3-467F-BBAB-CA10963753B8}"/>
                    </a:ext>
                  </a:extLst>
                </p:cNvPr>
                <p:cNvCxnSpPr>
                  <a:cxnSpLocks/>
                  <a:stCxn id="118" idx="3"/>
                </p:cNvCxnSpPr>
                <p:nvPr/>
              </p:nvCxnSpPr>
              <p:spPr>
                <a:xfrm>
                  <a:off x="6340971" y="3649930"/>
                  <a:ext cx="889752" cy="7200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3" name="Rectangle : coins arrondis 152">
                <a:extLst>
                  <a:ext uri="{FF2B5EF4-FFF2-40B4-BE49-F238E27FC236}">
                    <a16:creationId xmlns:a16="http://schemas.microsoft.com/office/drawing/2014/main" id="{EA833DAF-C3D5-468E-A25F-DC3F9447200B}"/>
                  </a:ext>
                </a:extLst>
              </p:cNvPr>
              <p:cNvSpPr/>
              <p:nvPr/>
            </p:nvSpPr>
            <p:spPr>
              <a:xfrm>
                <a:off x="6152803" y="1290940"/>
                <a:ext cx="1157516" cy="229630"/>
              </a:xfrm>
              <a:prstGeom prst="round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Nom</a:t>
                </a:r>
              </a:p>
            </p:txBody>
          </p:sp>
          <p:sp>
            <p:nvSpPr>
              <p:cNvPr id="154" name="Rectangle : coins arrondis 153">
                <a:extLst>
                  <a:ext uri="{FF2B5EF4-FFF2-40B4-BE49-F238E27FC236}">
                    <a16:creationId xmlns:a16="http://schemas.microsoft.com/office/drawing/2014/main" id="{9A6DEC40-95EB-49A8-9AA3-DCF80A4237C7}"/>
                  </a:ext>
                </a:extLst>
              </p:cNvPr>
              <p:cNvSpPr/>
              <p:nvPr/>
            </p:nvSpPr>
            <p:spPr>
              <a:xfrm>
                <a:off x="6160662" y="1566077"/>
                <a:ext cx="1146004" cy="232197"/>
              </a:xfrm>
              <a:prstGeom prst="round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Mail</a:t>
                </a:r>
              </a:p>
            </p:txBody>
          </p:sp>
          <p:sp>
            <p:nvSpPr>
              <p:cNvPr id="155" name="Rectangle : coins arrondis 154">
                <a:extLst>
                  <a:ext uri="{FF2B5EF4-FFF2-40B4-BE49-F238E27FC236}">
                    <a16:creationId xmlns:a16="http://schemas.microsoft.com/office/drawing/2014/main" id="{C6F4A854-DF13-4CA9-89C4-4A0001DB9B0E}"/>
                  </a:ext>
                </a:extLst>
              </p:cNvPr>
              <p:cNvSpPr/>
              <p:nvPr/>
            </p:nvSpPr>
            <p:spPr>
              <a:xfrm>
                <a:off x="6160662" y="1854113"/>
                <a:ext cx="1146003" cy="229630"/>
              </a:xfrm>
              <a:prstGeom prst="round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Objet</a:t>
                </a:r>
              </a:p>
            </p:txBody>
          </p:sp>
          <p:sp>
            <p:nvSpPr>
              <p:cNvPr id="156" name="Rectangle : coins arrondis 155">
                <a:extLst>
                  <a:ext uri="{FF2B5EF4-FFF2-40B4-BE49-F238E27FC236}">
                    <a16:creationId xmlns:a16="http://schemas.microsoft.com/office/drawing/2014/main" id="{78964214-B2C5-49F6-B8B7-90F93438F7F4}"/>
                  </a:ext>
                </a:extLst>
              </p:cNvPr>
              <p:cNvSpPr/>
              <p:nvPr/>
            </p:nvSpPr>
            <p:spPr>
              <a:xfrm>
                <a:off x="6160661" y="2143372"/>
                <a:ext cx="1617102" cy="680562"/>
              </a:xfrm>
              <a:prstGeom prst="round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Message</a:t>
                </a:r>
              </a:p>
            </p:txBody>
          </p:sp>
        </p:grpSp>
        <p:cxnSp>
          <p:nvCxnSpPr>
            <p:cNvPr id="27" name="Connecteur droit avec flèche 26">
              <a:extLst>
                <a:ext uri="{FF2B5EF4-FFF2-40B4-BE49-F238E27FC236}">
                  <a16:creationId xmlns:a16="http://schemas.microsoft.com/office/drawing/2014/main" id="{C3EFA92B-47E6-4F8E-A4CD-472AB7A827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32572" y="3858812"/>
              <a:ext cx="8853" cy="2306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66AD70D-02B3-43A8-BF03-65B18A742199}"/>
              </a:ext>
            </a:extLst>
          </p:cNvPr>
          <p:cNvSpPr/>
          <p:nvPr/>
        </p:nvSpPr>
        <p:spPr>
          <a:xfrm>
            <a:off x="-768306" y="146204"/>
            <a:ext cx="4208318" cy="8012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Cahier des charges</a:t>
            </a:r>
          </a:p>
        </p:txBody>
      </p:sp>
    </p:spTree>
    <p:extLst>
      <p:ext uri="{BB962C8B-B14F-4D97-AF65-F5344CB8AC3E}">
        <p14:creationId xmlns:p14="http://schemas.microsoft.com/office/powerpoint/2010/main" val="2281585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04C4F3B-C055-43AF-B598-D454DAEC6730}"/>
              </a:ext>
            </a:extLst>
          </p:cNvPr>
          <p:cNvSpPr txBox="1"/>
          <p:nvPr/>
        </p:nvSpPr>
        <p:spPr>
          <a:xfrm>
            <a:off x="0" y="580057"/>
            <a:ext cx="6499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 du Site Web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3A2BD6F-0F77-43B3-9EE4-4F89A963E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62" y="1414558"/>
            <a:ext cx="10366050" cy="459993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F39162A-3B75-4360-B671-92F5C200388B}"/>
              </a:ext>
            </a:extLst>
          </p:cNvPr>
          <p:cNvSpPr/>
          <p:nvPr/>
        </p:nvSpPr>
        <p:spPr>
          <a:xfrm>
            <a:off x="-1057275" y="-72786"/>
            <a:ext cx="6791325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Cahier des charges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820FC152-1095-4E2E-96A6-62FB0F44B2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458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94D045BD-FC7A-4AAD-8F2F-71ED5408CD5E}"/>
              </a:ext>
            </a:extLst>
          </p:cNvPr>
          <p:cNvSpPr txBox="1"/>
          <p:nvPr/>
        </p:nvSpPr>
        <p:spPr>
          <a:xfrm>
            <a:off x="571407" y="3091845"/>
            <a:ext cx="114109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>
                <a:latin typeface="+mj-lt"/>
              </a:rPr>
              <a:t>Réalisée par Ken, Jean-Christophe, Mathias :</a:t>
            </a:r>
          </a:p>
          <a:p>
            <a:r>
              <a:rPr lang="fr-FR" sz="2800" dirty="0"/>
              <a:t>MCD / Merise - durée de la tâche : 4 heures</a:t>
            </a:r>
          </a:p>
          <a:p>
            <a:r>
              <a:rPr lang="fr-FR" sz="2800" dirty="0" err="1">
                <a:latin typeface="+mj-lt"/>
              </a:rPr>
              <a:t>Database</a:t>
            </a:r>
            <a:r>
              <a:rPr lang="fr-FR" sz="2800" dirty="0">
                <a:latin typeface="+mj-lt"/>
              </a:rPr>
              <a:t> avec les tables réalisé - durée de la tâche : 4 heures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01B418DB-4A5B-4A7C-892A-027DEF08F489}"/>
              </a:ext>
            </a:extLst>
          </p:cNvPr>
          <p:cNvSpPr/>
          <p:nvPr/>
        </p:nvSpPr>
        <p:spPr>
          <a:xfrm>
            <a:off x="912631" y="1109663"/>
            <a:ext cx="8802869" cy="1035457"/>
          </a:xfrm>
          <a:prstGeom prst="roundRect">
            <a:avLst/>
          </a:prstGeom>
          <a:solidFill>
            <a:schemeClr val="bg2">
              <a:lumMod val="90000"/>
              <a:alpha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Mise en place d'une base de donnée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BA951-985F-4B53-B35B-398521301D44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+mj-lt"/>
              </a:rPr>
              <a:t>Jour 1 :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7EA2002-21E2-4891-BF68-92440FBA1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12" y="6101913"/>
            <a:ext cx="1100546" cy="57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2467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1925</Words>
  <Application>Microsoft Office PowerPoint</Application>
  <PresentationFormat>Grand écran</PresentationFormat>
  <Paragraphs>384</Paragraphs>
  <Slides>35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41" baseType="lpstr">
      <vt:lpstr>Arial</vt:lpstr>
      <vt:lpstr>Book Antiqua</vt:lpstr>
      <vt:lpstr>Calibri</vt:lpstr>
      <vt:lpstr>Century Gothic</vt:lpstr>
      <vt:lpstr>Wingdings 3</vt:lpstr>
      <vt:lpstr>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LARABA Anis</dc:creator>
  <cp:lastModifiedBy>Camille AUBRY</cp:lastModifiedBy>
  <cp:revision>86</cp:revision>
  <dcterms:created xsi:type="dcterms:W3CDTF">2017-11-16T13:13:07Z</dcterms:created>
  <dcterms:modified xsi:type="dcterms:W3CDTF">2017-11-24T09:40:24Z</dcterms:modified>
</cp:coreProperties>
</file>