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93" r:id="rId2"/>
    <p:sldId id="310" r:id="rId3"/>
    <p:sldId id="294" r:id="rId4"/>
    <p:sldId id="311" r:id="rId5"/>
    <p:sldId id="295" r:id="rId6"/>
    <p:sldId id="296" r:id="rId7"/>
    <p:sldId id="312" r:id="rId8"/>
    <p:sldId id="298" r:id="rId9"/>
    <p:sldId id="300" r:id="rId10"/>
    <p:sldId id="301" r:id="rId11"/>
    <p:sldId id="303" r:id="rId12"/>
    <p:sldId id="302" r:id="rId13"/>
    <p:sldId id="305" r:id="rId14"/>
    <p:sldId id="306" r:id="rId15"/>
    <p:sldId id="307" r:id="rId16"/>
    <p:sldId id="308" r:id="rId17"/>
    <p:sldId id="30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88331" autoAdjust="0"/>
  </p:normalViewPr>
  <p:slideViewPr>
    <p:cSldViewPr snapToGrid="0" snapToObjects="1">
      <p:cViewPr varScale="1">
        <p:scale>
          <a:sx n="101" d="100"/>
          <a:sy n="101"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85421-C996-7845-A6CF-8B35D4852594}"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1A236-6943-0749-81EF-8106736436A1}" type="slidenum">
              <a:rPr lang="en-US" smtClean="0"/>
              <a:t>‹#›</a:t>
            </a:fld>
            <a:endParaRPr lang="en-US"/>
          </a:p>
        </p:txBody>
      </p:sp>
    </p:spTree>
    <p:extLst>
      <p:ext uri="{BB962C8B-B14F-4D97-AF65-F5344CB8AC3E}">
        <p14:creationId xmlns:p14="http://schemas.microsoft.com/office/powerpoint/2010/main" val="188836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2</a:t>
            </a:fld>
            <a:endParaRPr lang="en-US"/>
          </a:p>
        </p:txBody>
      </p:sp>
    </p:spTree>
    <p:extLst>
      <p:ext uri="{BB962C8B-B14F-4D97-AF65-F5344CB8AC3E}">
        <p14:creationId xmlns:p14="http://schemas.microsoft.com/office/powerpoint/2010/main" val="544129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14</a:t>
            </a:fld>
            <a:endParaRPr lang="en-US"/>
          </a:p>
        </p:txBody>
      </p:sp>
    </p:spTree>
    <p:extLst>
      <p:ext uri="{BB962C8B-B14F-4D97-AF65-F5344CB8AC3E}">
        <p14:creationId xmlns:p14="http://schemas.microsoft.com/office/powerpoint/2010/main" val="126439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Payemnts</a:t>
            </a:r>
            <a:r>
              <a:rPr lang="en-US" dirty="0"/>
              <a:t> </a:t>
            </a:r>
            <a:r>
              <a:rPr lang="en-US" dirty="0" err="1"/>
              <a:t>corralted</a:t>
            </a:r>
            <a:r>
              <a:rPr lang="en-US" dirty="0"/>
              <a:t>…2</a:t>
            </a:r>
            <a:r>
              <a:rPr lang="en-US" baseline="30000" dirty="0"/>
              <a:t>nd</a:t>
            </a:r>
            <a:r>
              <a:rPr lang="en-US" dirty="0"/>
              <a:t> chart is the least correlated…less dark blue…</a:t>
            </a:r>
          </a:p>
        </p:txBody>
      </p:sp>
      <p:sp>
        <p:nvSpPr>
          <p:cNvPr id="4" name="Slide Number Placeholder 3"/>
          <p:cNvSpPr>
            <a:spLocks noGrp="1"/>
          </p:cNvSpPr>
          <p:nvPr>
            <p:ph type="sldNum" sz="quarter" idx="5"/>
          </p:nvPr>
        </p:nvSpPr>
        <p:spPr/>
        <p:txBody>
          <a:bodyPr/>
          <a:lstStyle/>
          <a:p>
            <a:fld id="{2151A236-6943-0749-81EF-8106736436A1}" type="slidenum">
              <a:rPr lang="en-US" smtClean="0"/>
              <a:t>15</a:t>
            </a:fld>
            <a:endParaRPr lang="en-US"/>
          </a:p>
        </p:txBody>
      </p:sp>
    </p:spTree>
    <p:extLst>
      <p:ext uri="{BB962C8B-B14F-4D97-AF65-F5344CB8AC3E}">
        <p14:creationId xmlns:p14="http://schemas.microsoft.com/office/powerpoint/2010/main" val="31710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16</a:t>
            </a:fld>
            <a:endParaRPr lang="en-US"/>
          </a:p>
        </p:txBody>
      </p:sp>
    </p:spTree>
    <p:extLst>
      <p:ext uri="{BB962C8B-B14F-4D97-AF65-F5344CB8AC3E}">
        <p14:creationId xmlns:p14="http://schemas.microsoft.com/office/powerpoint/2010/main" val="117105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Decision Tree – if you want both groups at a high accuracy in the same model</a:t>
            </a:r>
          </a:p>
        </p:txBody>
      </p:sp>
      <p:sp>
        <p:nvSpPr>
          <p:cNvPr id="4" name="Slide Number Placeholder 3"/>
          <p:cNvSpPr>
            <a:spLocks noGrp="1"/>
          </p:cNvSpPr>
          <p:nvPr>
            <p:ph type="sldNum" sz="quarter" idx="5"/>
          </p:nvPr>
        </p:nvSpPr>
        <p:spPr/>
        <p:txBody>
          <a:bodyPr/>
          <a:lstStyle/>
          <a:p>
            <a:fld id="{2151A236-6943-0749-81EF-8106736436A1}" type="slidenum">
              <a:rPr lang="en-US" smtClean="0"/>
              <a:t>17</a:t>
            </a:fld>
            <a:endParaRPr lang="en-US"/>
          </a:p>
        </p:txBody>
      </p:sp>
    </p:spTree>
    <p:extLst>
      <p:ext uri="{BB962C8B-B14F-4D97-AF65-F5344CB8AC3E}">
        <p14:creationId xmlns:p14="http://schemas.microsoft.com/office/powerpoint/2010/main" val="378374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The credit card issuer has gathered information on 30000 customers. The dataset contains information on 25 variables, including demographic factors, credit data, history of payment, and bill statements of credit card customers from April 2005 to September 2005, as well as information on the outcome: did the customer default or not</a:t>
            </a:r>
          </a:p>
          <a:p>
            <a:endParaRPr lang="en-US" b="0" i="0" dirty="0">
              <a:solidFill>
                <a:srgbClr val="666666"/>
              </a:solidFill>
              <a:effectLst/>
              <a:latin typeface="Roboto" panose="02000000000000000000" pitchFamily="2" charset="0"/>
            </a:endParaRPr>
          </a:p>
          <a:p>
            <a:r>
              <a:rPr lang="en-US" b="0" i="0" dirty="0">
                <a:solidFill>
                  <a:srgbClr val="292929"/>
                </a:solidFill>
                <a:effectLst/>
                <a:latin typeface="charter"/>
              </a:rPr>
              <a:t>This dataset contains </a:t>
            </a:r>
            <a:r>
              <a:rPr lang="en-US" b="1" i="0" dirty="0">
                <a:solidFill>
                  <a:srgbClr val="292929"/>
                </a:solidFill>
                <a:effectLst/>
                <a:latin typeface="charter"/>
              </a:rPr>
              <a:t>30000 observations of 25 variables </a:t>
            </a:r>
            <a:r>
              <a:rPr lang="en-US" b="0" i="0" dirty="0">
                <a:solidFill>
                  <a:srgbClr val="292929"/>
                </a:solidFill>
                <a:effectLst/>
                <a:latin typeface="charter"/>
              </a:rPr>
              <a:t>from a bank (and also a cash and credit card issuer in Taiwan); where each observation corresponds to a particular credit card client. Among the total 30000 observations, 6636 observations (22.1%) are cardholders with default payment.</a:t>
            </a:r>
          </a:p>
          <a:p>
            <a:endParaRPr lang="en-US" b="0" i="0" dirty="0">
              <a:solidFill>
                <a:srgbClr val="292929"/>
              </a:solidFill>
              <a:effectLst/>
              <a:latin typeface="charter"/>
            </a:endParaRPr>
          </a:p>
          <a:p>
            <a:r>
              <a:rPr lang="en-US" b="0" i="0" dirty="0">
                <a:solidFill>
                  <a:srgbClr val="292929"/>
                </a:solidFill>
                <a:effectLst/>
                <a:latin typeface="charter"/>
              </a:rPr>
              <a:t>we cannot use accuracy to measure our model’s effectiveness)</a:t>
            </a:r>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3</a:t>
            </a:fld>
            <a:endParaRPr lang="en-US"/>
          </a:p>
        </p:txBody>
      </p:sp>
    </p:spTree>
    <p:extLst>
      <p:ext uri="{BB962C8B-B14F-4D97-AF65-F5344CB8AC3E}">
        <p14:creationId xmlns:p14="http://schemas.microsoft.com/office/powerpoint/2010/main" val="176733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distribution – mean &amp; median in the center, with zero skew, few outliers</a:t>
            </a:r>
          </a:p>
          <a:p>
            <a:endParaRPr lang="en-US" dirty="0"/>
          </a:p>
          <a:p>
            <a:endParaRPr lang="en-US" dirty="0"/>
          </a:p>
          <a:p>
            <a:r>
              <a:rPr lang="en-US" dirty="0"/>
              <a:t>Standard Normal distribution – mean = 0 &amp; variance = 1</a:t>
            </a:r>
          </a:p>
        </p:txBody>
      </p:sp>
      <p:sp>
        <p:nvSpPr>
          <p:cNvPr id="4" name="Slide Number Placeholder 3"/>
          <p:cNvSpPr>
            <a:spLocks noGrp="1"/>
          </p:cNvSpPr>
          <p:nvPr>
            <p:ph type="sldNum" sz="quarter" idx="5"/>
          </p:nvPr>
        </p:nvSpPr>
        <p:spPr/>
        <p:txBody>
          <a:bodyPr/>
          <a:lstStyle/>
          <a:p>
            <a:fld id="{2151A236-6943-0749-81EF-8106736436A1}" type="slidenum">
              <a:rPr lang="en-US" smtClean="0"/>
              <a:t>5</a:t>
            </a:fld>
            <a:endParaRPr lang="en-US"/>
          </a:p>
        </p:txBody>
      </p:sp>
    </p:spTree>
    <p:extLst>
      <p:ext uri="{BB962C8B-B14F-4D97-AF65-F5344CB8AC3E}">
        <p14:creationId xmlns:p14="http://schemas.microsoft.com/office/powerpoint/2010/main" val="4128696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6</a:t>
            </a:fld>
            <a:endParaRPr lang="en-US"/>
          </a:p>
        </p:txBody>
      </p:sp>
    </p:spTree>
    <p:extLst>
      <p:ext uri="{BB962C8B-B14F-4D97-AF65-F5344CB8AC3E}">
        <p14:creationId xmlns:p14="http://schemas.microsoft.com/office/powerpoint/2010/main" val="353678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the </a:t>
            </a:r>
            <a:r>
              <a:rPr lang="en-US" dirty="0" err="1"/>
              <a:t>defaultwes</a:t>
            </a:r>
            <a:r>
              <a:rPr lang="en-US" dirty="0"/>
              <a:t>…defaulters are what we are searching for</a:t>
            </a:r>
          </a:p>
        </p:txBody>
      </p:sp>
      <p:sp>
        <p:nvSpPr>
          <p:cNvPr id="4" name="Slide Number Placeholder 3"/>
          <p:cNvSpPr>
            <a:spLocks noGrp="1"/>
          </p:cNvSpPr>
          <p:nvPr>
            <p:ph type="sldNum" sz="quarter" idx="5"/>
          </p:nvPr>
        </p:nvSpPr>
        <p:spPr/>
        <p:txBody>
          <a:bodyPr/>
          <a:lstStyle/>
          <a:p>
            <a:fld id="{2151A236-6943-0749-81EF-8106736436A1}" type="slidenum">
              <a:rPr lang="en-US" smtClean="0"/>
              <a:t>9</a:t>
            </a:fld>
            <a:endParaRPr lang="en-US"/>
          </a:p>
        </p:txBody>
      </p:sp>
    </p:spTree>
    <p:extLst>
      <p:ext uri="{BB962C8B-B14F-4D97-AF65-F5344CB8AC3E}">
        <p14:creationId xmlns:p14="http://schemas.microsoft.com/office/powerpoint/2010/main" val="86126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no…70% defaulted…30 </a:t>
            </a:r>
            <a:r>
              <a:rPr lang="en-US" dirty="0" err="1"/>
              <a:t>nondefluat</a:t>
            </a:r>
            <a:endParaRPr lang="en-US" dirty="0"/>
          </a:p>
          <a:p>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10</a:t>
            </a:fld>
            <a:endParaRPr lang="en-US"/>
          </a:p>
        </p:txBody>
      </p:sp>
    </p:spTree>
    <p:extLst>
      <p:ext uri="{BB962C8B-B14F-4D97-AF65-F5344CB8AC3E}">
        <p14:creationId xmlns:p14="http://schemas.microsoft.com/office/powerpoint/2010/main" val="295139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1.St is Linear </a:t>
            </a:r>
            <a:r>
              <a:rPr lang="en-US" dirty="0" err="1"/>
              <a:t>Kerrenl</a:t>
            </a:r>
            <a:r>
              <a:rPr lang="en-US" dirty="0"/>
              <a:t>….then </a:t>
            </a:r>
            <a:r>
              <a:rPr lang="en-US" dirty="0" err="1"/>
              <a:t>tunded</a:t>
            </a:r>
            <a:r>
              <a:rPr lang="en-US" dirty="0"/>
              <a:t>….ran another model on radial </a:t>
            </a:r>
            <a:r>
              <a:rPr lang="en-US" dirty="0" err="1"/>
              <a:t>Kerneal</a:t>
            </a:r>
            <a:r>
              <a:rPr lang="en-US" dirty="0"/>
              <a:t>…</a:t>
            </a:r>
          </a:p>
        </p:txBody>
      </p:sp>
      <p:sp>
        <p:nvSpPr>
          <p:cNvPr id="4" name="Slide Number Placeholder 3"/>
          <p:cNvSpPr>
            <a:spLocks noGrp="1"/>
          </p:cNvSpPr>
          <p:nvPr>
            <p:ph type="sldNum" sz="quarter" idx="5"/>
          </p:nvPr>
        </p:nvSpPr>
        <p:spPr/>
        <p:txBody>
          <a:bodyPr/>
          <a:lstStyle/>
          <a:p>
            <a:fld id="{2151A236-6943-0749-81EF-8106736436A1}" type="slidenum">
              <a:rPr lang="en-US" smtClean="0"/>
              <a:t>11</a:t>
            </a:fld>
            <a:endParaRPr lang="en-US"/>
          </a:p>
        </p:txBody>
      </p:sp>
    </p:spTree>
    <p:extLst>
      <p:ext uri="{BB962C8B-B14F-4D97-AF65-F5344CB8AC3E}">
        <p14:creationId xmlns:p14="http://schemas.microsoft.com/office/powerpoint/2010/main" val="2535144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1A236-6943-0749-81EF-8106736436A1}" type="slidenum">
              <a:rPr lang="en-US" smtClean="0"/>
              <a:t>12</a:t>
            </a:fld>
            <a:endParaRPr lang="en-US"/>
          </a:p>
        </p:txBody>
      </p:sp>
    </p:spTree>
    <p:extLst>
      <p:ext uri="{BB962C8B-B14F-4D97-AF65-F5344CB8AC3E}">
        <p14:creationId xmlns:p14="http://schemas.microsoft.com/office/powerpoint/2010/main" val="88129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important variables</a:t>
            </a:r>
          </a:p>
        </p:txBody>
      </p:sp>
      <p:sp>
        <p:nvSpPr>
          <p:cNvPr id="4" name="Slide Number Placeholder 3"/>
          <p:cNvSpPr>
            <a:spLocks noGrp="1"/>
          </p:cNvSpPr>
          <p:nvPr>
            <p:ph type="sldNum" sz="quarter" idx="5"/>
          </p:nvPr>
        </p:nvSpPr>
        <p:spPr/>
        <p:txBody>
          <a:bodyPr/>
          <a:lstStyle/>
          <a:p>
            <a:fld id="{2151A236-6943-0749-81EF-8106736436A1}" type="slidenum">
              <a:rPr lang="en-US" smtClean="0"/>
              <a:t>13</a:t>
            </a:fld>
            <a:endParaRPr lang="en-US"/>
          </a:p>
        </p:txBody>
      </p:sp>
    </p:spTree>
    <p:extLst>
      <p:ext uri="{BB962C8B-B14F-4D97-AF65-F5344CB8AC3E}">
        <p14:creationId xmlns:p14="http://schemas.microsoft.com/office/powerpoint/2010/main" val="9707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FFBC-8220-9048-8324-4AC17D70048F}"/>
              </a:ext>
            </a:extLst>
          </p:cNvPr>
          <p:cNvSpPr>
            <a:spLocks noGrp="1"/>
          </p:cNvSpPr>
          <p:nvPr>
            <p:ph type="ctrTitle"/>
          </p:nvPr>
        </p:nvSpPr>
        <p:spPr/>
        <p:txBody>
          <a:bodyPr/>
          <a:lstStyle/>
          <a:p>
            <a:r>
              <a:rPr lang="en-US" dirty="0"/>
              <a:t>Taiwan Credit Default</a:t>
            </a:r>
          </a:p>
        </p:txBody>
      </p:sp>
      <p:sp>
        <p:nvSpPr>
          <p:cNvPr id="3" name="Subtitle 2">
            <a:extLst>
              <a:ext uri="{FF2B5EF4-FFF2-40B4-BE49-F238E27FC236}">
                <a16:creationId xmlns:a16="http://schemas.microsoft.com/office/drawing/2014/main" id="{AD9E7B66-5E6B-C241-B814-E70C5EF99E50}"/>
              </a:ext>
            </a:extLst>
          </p:cNvPr>
          <p:cNvSpPr>
            <a:spLocks noGrp="1"/>
          </p:cNvSpPr>
          <p:nvPr>
            <p:ph type="subTitle" idx="1"/>
          </p:nvPr>
        </p:nvSpPr>
        <p:spPr/>
        <p:txBody>
          <a:bodyPr>
            <a:normAutofit lnSpcReduction="10000"/>
          </a:bodyPr>
          <a:lstStyle/>
          <a:p>
            <a:r>
              <a:rPr lang="en-US" b="1" i="1" dirty="0"/>
              <a:t>Dataset – “Default of credit card”</a:t>
            </a:r>
          </a:p>
          <a:p>
            <a:endParaRPr lang="en-US" b="1" i="1" dirty="0"/>
          </a:p>
          <a:p>
            <a:r>
              <a:rPr lang="en-US" b="1" i="1" dirty="0"/>
              <a:t>Team Members: Anthony Champion, Rafael Hernandez, and Rajinder Singh</a:t>
            </a:r>
          </a:p>
        </p:txBody>
      </p:sp>
    </p:spTree>
    <p:extLst>
      <p:ext uri="{BB962C8B-B14F-4D97-AF65-F5344CB8AC3E}">
        <p14:creationId xmlns:p14="http://schemas.microsoft.com/office/powerpoint/2010/main" val="400432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640156" y="492931"/>
            <a:ext cx="8911687" cy="646906"/>
          </a:xfrm>
        </p:spPr>
        <p:txBody>
          <a:bodyPr>
            <a:normAutofit/>
          </a:bodyPr>
          <a:lstStyle/>
          <a:p>
            <a:pPr algn="ctr"/>
            <a:r>
              <a:rPr lang="en-US" dirty="0">
                <a:latin typeface="Calibri" panose="020F0502020204030204" pitchFamily="34" charset="0"/>
                <a:cs typeface="Calibri" panose="020F0502020204030204" pitchFamily="34" charset="0"/>
              </a:rPr>
              <a:t>Decision Tree Model - Plot</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pic>
        <p:nvPicPr>
          <p:cNvPr id="4097" name="Picture">
            <a:extLst>
              <a:ext uri="{FF2B5EF4-FFF2-40B4-BE49-F238E27FC236}">
                <a16:creationId xmlns:a16="http://schemas.microsoft.com/office/drawing/2014/main" id="{0387DFBE-C732-2848-B7B8-C945DFD16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352" y="2133600"/>
            <a:ext cx="3512232" cy="28097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a:extLst>
              <a:ext uri="{FF2B5EF4-FFF2-40B4-BE49-F238E27FC236}">
                <a16:creationId xmlns:a16="http://schemas.microsoft.com/office/drawing/2014/main" id="{B55775FE-961C-A542-82F0-FDFE4D8AD717}"/>
              </a:ext>
            </a:extLst>
          </p:cNvPr>
          <p:cNvPicPr/>
          <p:nvPr/>
        </p:nvPicPr>
        <p:blipFill>
          <a:blip r:embed="rId4"/>
          <a:stretch>
            <a:fillRect/>
          </a:stretch>
        </p:blipFill>
        <p:spPr bwMode="auto">
          <a:xfrm>
            <a:off x="993084" y="2133600"/>
            <a:ext cx="3194867" cy="2795016"/>
          </a:xfrm>
          <a:prstGeom prst="rect">
            <a:avLst/>
          </a:prstGeom>
          <a:noFill/>
          <a:ln w="9525">
            <a:noFill/>
            <a:headEnd/>
            <a:tailEnd/>
          </a:ln>
        </p:spPr>
      </p:pic>
      <p:sp>
        <p:nvSpPr>
          <p:cNvPr id="8" name="TextBox 7">
            <a:extLst>
              <a:ext uri="{FF2B5EF4-FFF2-40B4-BE49-F238E27FC236}">
                <a16:creationId xmlns:a16="http://schemas.microsoft.com/office/drawing/2014/main" id="{7B930305-4B90-234C-BCF2-59EE232C2D22}"/>
              </a:ext>
            </a:extLst>
          </p:cNvPr>
          <p:cNvSpPr txBox="1"/>
          <p:nvPr/>
        </p:nvSpPr>
        <p:spPr>
          <a:xfrm>
            <a:off x="5667624" y="1436108"/>
            <a:ext cx="1184940" cy="369332"/>
          </a:xfrm>
          <a:prstGeom prst="rect">
            <a:avLst/>
          </a:prstGeom>
          <a:noFill/>
        </p:spPr>
        <p:txBody>
          <a:bodyPr wrap="none" rtlCol="0">
            <a:spAutoFit/>
          </a:bodyPr>
          <a:lstStyle/>
          <a:p>
            <a:r>
              <a:rPr lang="en-US" b="1" dirty="0" err="1"/>
              <a:t>Preprune</a:t>
            </a:r>
            <a:endParaRPr lang="en-US" b="1" dirty="0"/>
          </a:p>
        </p:txBody>
      </p:sp>
      <p:sp>
        <p:nvSpPr>
          <p:cNvPr id="11" name="TextBox 10">
            <a:extLst>
              <a:ext uri="{FF2B5EF4-FFF2-40B4-BE49-F238E27FC236}">
                <a16:creationId xmlns:a16="http://schemas.microsoft.com/office/drawing/2014/main" id="{F0267260-4DE4-D740-9FE3-073A49ECAB71}"/>
              </a:ext>
            </a:extLst>
          </p:cNvPr>
          <p:cNvSpPr txBox="1"/>
          <p:nvPr/>
        </p:nvSpPr>
        <p:spPr>
          <a:xfrm>
            <a:off x="9449414" y="1436108"/>
            <a:ext cx="1281120" cy="369332"/>
          </a:xfrm>
          <a:prstGeom prst="rect">
            <a:avLst/>
          </a:prstGeom>
          <a:noFill/>
        </p:spPr>
        <p:txBody>
          <a:bodyPr wrap="none" rtlCol="0">
            <a:spAutoFit/>
          </a:bodyPr>
          <a:lstStyle/>
          <a:p>
            <a:r>
              <a:rPr lang="en-US" b="1" dirty="0" err="1"/>
              <a:t>Postprune</a:t>
            </a:r>
            <a:endParaRPr lang="en-US" b="1" dirty="0"/>
          </a:p>
        </p:txBody>
      </p:sp>
      <p:sp>
        <p:nvSpPr>
          <p:cNvPr id="10" name="Rectangle 5">
            <a:extLst>
              <a:ext uri="{FF2B5EF4-FFF2-40B4-BE49-F238E27FC236}">
                <a16:creationId xmlns:a16="http://schemas.microsoft.com/office/drawing/2014/main" id="{5628DC1A-1DAC-DD4B-97C0-B633D68B8DB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a:extLst>
              <a:ext uri="{FF2B5EF4-FFF2-40B4-BE49-F238E27FC236}">
                <a16:creationId xmlns:a16="http://schemas.microsoft.com/office/drawing/2014/main" id="{158BEC03-9D2B-BB41-BADB-ABC943F887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1040" y="2139696"/>
            <a:ext cx="3486150" cy="27889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37B68F9-F1C1-3E43-826F-F803292B1DFF}"/>
              </a:ext>
            </a:extLst>
          </p:cNvPr>
          <p:cNvSpPr txBox="1"/>
          <p:nvPr/>
        </p:nvSpPr>
        <p:spPr>
          <a:xfrm>
            <a:off x="2230482" y="1436108"/>
            <a:ext cx="720069" cy="369332"/>
          </a:xfrm>
          <a:prstGeom prst="rect">
            <a:avLst/>
          </a:prstGeom>
          <a:noFill/>
        </p:spPr>
        <p:txBody>
          <a:bodyPr wrap="none" rtlCol="0">
            <a:spAutoFit/>
          </a:bodyPr>
          <a:lstStyle/>
          <a:p>
            <a:r>
              <a:rPr lang="en-US" b="1" dirty="0"/>
              <a:t>Base</a:t>
            </a:r>
          </a:p>
        </p:txBody>
      </p:sp>
    </p:spTree>
    <p:extLst>
      <p:ext uri="{BB962C8B-B14F-4D97-AF65-F5344CB8AC3E}">
        <p14:creationId xmlns:p14="http://schemas.microsoft.com/office/powerpoint/2010/main" val="96476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a:bodyPr>
          <a:lstStyle/>
          <a:p>
            <a:pPr algn="ctr"/>
            <a:r>
              <a:rPr lang="en-US" dirty="0">
                <a:latin typeface="Calibri" panose="020F0502020204030204" pitchFamily="34" charset="0"/>
                <a:cs typeface="Calibri" panose="020F0502020204030204" pitchFamily="34" charset="0"/>
              </a:rPr>
              <a:t>Support Vector Machine (SVM) Model</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018ED687-0A8A-CA42-8B95-6189CC99DB4C}"/>
              </a:ext>
            </a:extLst>
          </p:cNvPr>
          <p:cNvSpPr txBox="1">
            <a:spLocks/>
          </p:cNvSpPr>
          <p:nvPr/>
        </p:nvSpPr>
        <p:spPr>
          <a:xfrm>
            <a:off x="2461007" y="1603854"/>
            <a:ext cx="3376159" cy="820536"/>
          </a:xfrm>
          <a:prstGeom prst="rect">
            <a:avLst/>
          </a:prstGeom>
          <a:solidFill>
            <a:schemeClr val="accent2">
              <a:lumMod val="40000"/>
              <a:lumOff val="60000"/>
            </a:schemeClr>
          </a:solidFill>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err="1">
                <a:solidFill>
                  <a:schemeClr val="tx1"/>
                </a:solidFill>
                <a:latin typeface="Calibri" panose="020F0502020204030204" pitchFamily="34" charset="0"/>
                <a:cs typeface="Calibri" panose="020F0502020204030204" pitchFamily="34" charset="0"/>
              </a:rPr>
              <a:t>Preprocessing</a:t>
            </a:r>
            <a:r>
              <a:rPr lang="en-SG" sz="1200" b="1" dirty="0">
                <a:solidFill>
                  <a:schemeClr val="tx1"/>
                </a:solidFill>
                <a:latin typeface="Calibri" panose="020F0502020204030204" pitchFamily="34" charset="0"/>
                <a:cs typeface="Calibri" panose="020F0502020204030204" pitchFamily="34" charset="0"/>
              </a:rPr>
              <a:t>:</a:t>
            </a:r>
          </a:p>
          <a:p>
            <a:pPr>
              <a:buFontTx/>
              <a:buChar char="-"/>
            </a:pPr>
            <a:r>
              <a:rPr lang="en-SG" sz="1200" dirty="0">
                <a:solidFill>
                  <a:schemeClr val="tx1"/>
                </a:solidFill>
                <a:latin typeface="Calibri" panose="020F0502020204030204" pitchFamily="34" charset="0"/>
                <a:cs typeface="Calibri" panose="020F0502020204030204" pitchFamily="34" charset="0"/>
              </a:rPr>
              <a:t>Check for  missing values</a:t>
            </a:r>
          </a:p>
          <a:p>
            <a:pPr>
              <a:buFontTx/>
              <a:buChar char="-"/>
            </a:pPr>
            <a:r>
              <a:rPr lang="en-SG" sz="1200" dirty="0">
                <a:solidFill>
                  <a:schemeClr val="tx1"/>
                </a:solidFill>
                <a:latin typeface="Calibri" panose="020F0502020204030204" pitchFamily="34" charset="0"/>
                <a:cs typeface="Calibri" panose="020F0502020204030204" pitchFamily="34" charset="0"/>
              </a:rPr>
              <a:t>Remove variable “ID”</a:t>
            </a:r>
          </a:p>
        </p:txBody>
      </p:sp>
      <p:sp>
        <p:nvSpPr>
          <p:cNvPr id="10" name="Content Placeholder 2">
            <a:extLst>
              <a:ext uri="{FF2B5EF4-FFF2-40B4-BE49-F238E27FC236}">
                <a16:creationId xmlns:a16="http://schemas.microsoft.com/office/drawing/2014/main" id="{3F836BEB-C3CA-CC41-A963-E0098E174F6D}"/>
              </a:ext>
            </a:extLst>
          </p:cNvPr>
          <p:cNvSpPr txBox="1">
            <a:spLocks/>
          </p:cNvSpPr>
          <p:nvPr/>
        </p:nvSpPr>
        <p:spPr>
          <a:xfrm>
            <a:off x="6348680" y="1650416"/>
            <a:ext cx="3238084" cy="820536"/>
          </a:xfrm>
          <a:prstGeom prst="rect">
            <a:avLst/>
          </a:prstGeom>
          <a:solidFill>
            <a:schemeClr val="accent2">
              <a:lumMod val="40000"/>
              <a:lumOff val="60000"/>
            </a:schemeClr>
          </a:solidFill>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Model Training:</a:t>
            </a:r>
          </a:p>
          <a:p>
            <a:pPr>
              <a:buFontTx/>
              <a:buChar char="-"/>
            </a:pPr>
            <a:r>
              <a:rPr lang="en-SG" sz="1200" dirty="0">
                <a:solidFill>
                  <a:schemeClr val="tx1"/>
                </a:solidFill>
                <a:latin typeface="Calibri" panose="020F0502020204030204" pitchFamily="34" charset="0"/>
                <a:cs typeface="Calibri" panose="020F0502020204030204" pitchFamily="34" charset="0"/>
              </a:rPr>
              <a:t>Split dataset (70% - train set &amp; 30% - test set)</a:t>
            </a:r>
          </a:p>
          <a:p>
            <a:pPr>
              <a:buFontTx/>
              <a:buChar char="-"/>
            </a:pPr>
            <a:r>
              <a:rPr lang="en-SG" sz="1200" dirty="0">
                <a:solidFill>
                  <a:schemeClr val="tx1"/>
                </a:solidFill>
                <a:latin typeface="Calibri" panose="020F0502020204030204" pitchFamily="34" charset="0"/>
                <a:cs typeface="Calibri" panose="020F0502020204030204" pitchFamily="34" charset="0"/>
              </a:rPr>
              <a:t>Convert variable “Y”  to Nominal</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9" name="Content Placeholder 2">
            <a:extLst>
              <a:ext uri="{FF2B5EF4-FFF2-40B4-BE49-F238E27FC236}">
                <a16:creationId xmlns:a16="http://schemas.microsoft.com/office/drawing/2014/main" id="{7416F0DC-86CE-DC40-9782-34F57C165907}"/>
              </a:ext>
            </a:extLst>
          </p:cNvPr>
          <p:cNvSpPr txBox="1">
            <a:spLocks/>
          </p:cNvSpPr>
          <p:nvPr/>
        </p:nvSpPr>
        <p:spPr>
          <a:xfrm>
            <a:off x="2454632" y="2517513"/>
            <a:ext cx="7132132" cy="780288"/>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Base Model  - Linear:</a:t>
            </a:r>
          </a:p>
          <a:p>
            <a:pPr latinLnBrk="1"/>
            <a:r>
              <a:rPr lang="en-US" sz="1200" dirty="0" err="1"/>
              <a:t>svm</a:t>
            </a:r>
            <a:r>
              <a:rPr lang="en-US" sz="1200" dirty="0"/>
              <a:t>(Y ~., data = </a:t>
            </a:r>
            <a:r>
              <a:rPr lang="en-US" sz="1200" dirty="0" err="1"/>
              <a:t>train.data</a:t>
            </a:r>
            <a:r>
              <a:rPr lang="en-US" sz="1200" dirty="0"/>
              <a:t>, type = ‘C’, kernel = ‘linear’, cross = 3, probability = TRUE)</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1" name="Content Placeholder 2">
            <a:extLst>
              <a:ext uri="{FF2B5EF4-FFF2-40B4-BE49-F238E27FC236}">
                <a16:creationId xmlns:a16="http://schemas.microsoft.com/office/drawing/2014/main" id="{9160CD32-9439-8543-AB66-8191CB89A449}"/>
              </a:ext>
            </a:extLst>
          </p:cNvPr>
          <p:cNvSpPr txBox="1">
            <a:spLocks/>
          </p:cNvSpPr>
          <p:nvPr/>
        </p:nvSpPr>
        <p:spPr>
          <a:xfrm>
            <a:off x="2454632" y="3950472"/>
            <a:ext cx="7124292" cy="714542"/>
          </a:xfrm>
          <a:prstGeom prst="rect">
            <a:avLst/>
          </a:prstGeom>
          <a:solidFill>
            <a:schemeClr val="accent2">
              <a:lumMod val="40000"/>
              <a:lumOff val="6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Tune Model - Linear:</a:t>
            </a:r>
          </a:p>
          <a:p>
            <a:pPr latinLnBrk="1"/>
            <a:r>
              <a:rPr lang="en-US" sz="1200" dirty="0" err="1"/>
              <a:t>svm</a:t>
            </a:r>
            <a:r>
              <a:rPr lang="en-US" sz="1200" dirty="0"/>
              <a:t>(Y ~., data = </a:t>
            </a:r>
            <a:r>
              <a:rPr lang="en-US" sz="1200" dirty="0" err="1"/>
              <a:t>train.data</a:t>
            </a:r>
            <a:r>
              <a:rPr lang="en-US" sz="1200" dirty="0"/>
              <a:t>, type = ‘C’, kernel = ‘linear, cross = 3, cost = 1, probability =        TRUE)</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5" name="Content Placeholder 2">
            <a:extLst>
              <a:ext uri="{FF2B5EF4-FFF2-40B4-BE49-F238E27FC236}">
                <a16:creationId xmlns:a16="http://schemas.microsoft.com/office/drawing/2014/main" id="{18108B86-B892-CA41-AA4E-B1413F17966B}"/>
              </a:ext>
            </a:extLst>
          </p:cNvPr>
          <p:cNvSpPr txBox="1">
            <a:spLocks/>
          </p:cNvSpPr>
          <p:nvPr/>
        </p:nvSpPr>
        <p:spPr>
          <a:xfrm>
            <a:off x="2461007" y="4710276"/>
            <a:ext cx="7132133" cy="656477"/>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Base Model  - Radial:</a:t>
            </a:r>
          </a:p>
          <a:p>
            <a:pPr latinLnBrk="1"/>
            <a:r>
              <a:rPr lang="en-US" sz="1200" dirty="0" err="1"/>
              <a:t>svm</a:t>
            </a:r>
            <a:r>
              <a:rPr lang="en-US" sz="1200" dirty="0"/>
              <a:t>(Y ~., data = </a:t>
            </a:r>
            <a:r>
              <a:rPr lang="en-US" sz="1200" dirty="0" err="1"/>
              <a:t>train.data</a:t>
            </a:r>
            <a:r>
              <a:rPr lang="en-US" sz="1200" dirty="0"/>
              <a:t>, type = ‘C’, kernel = ‘radial’, cross = 3, probability = TRUE)</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FB5E5FA5-426A-CC44-88DE-8FE387F1B77D}"/>
              </a:ext>
            </a:extLst>
          </p:cNvPr>
          <p:cNvSpPr txBox="1">
            <a:spLocks/>
          </p:cNvSpPr>
          <p:nvPr/>
        </p:nvSpPr>
        <p:spPr>
          <a:xfrm>
            <a:off x="2454632" y="6009257"/>
            <a:ext cx="7124292" cy="780288"/>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Tune Model - Radial:</a:t>
            </a:r>
          </a:p>
          <a:p>
            <a:pPr latinLnBrk="1"/>
            <a:r>
              <a:rPr lang="en-US" sz="1200" dirty="0" err="1"/>
              <a:t>svm</a:t>
            </a:r>
            <a:r>
              <a:rPr lang="en-US" sz="1200" dirty="0"/>
              <a:t>(Y ~., data = </a:t>
            </a:r>
            <a:r>
              <a:rPr lang="en-US" sz="1200" dirty="0" err="1"/>
              <a:t>train.data</a:t>
            </a:r>
            <a:r>
              <a:rPr lang="en-US" sz="1200" dirty="0"/>
              <a:t>, type = ‘C’, kernel = ‘linear, cross = 3, probability = TRUE, gamma = 0.1, cost = 1)</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844E0523-D100-FE42-A931-F3612C12BED8}"/>
              </a:ext>
            </a:extLst>
          </p:cNvPr>
          <p:cNvSpPr txBox="1">
            <a:spLocks/>
          </p:cNvSpPr>
          <p:nvPr/>
        </p:nvSpPr>
        <p:spPr>
          <a:xfrm>
            <a:off x="2461007" y="5395382"/>
            <a:ext cx="7132133" cy="578780"/>
          </a:xfrm>
          <a:prstGeom prst="rect">
            <a:avLst/>
          </a:prstGeom>
          <a:solidFill>
            <a:schemeClr val="accent2">
              <a:lumMod val="40000"/>
              <a:lumOff val="6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Tuning - Radial:</a:t>
            </a:r>
          </a:p>
          <a:p>
            <a:pPr latinLnBrk="1"/>
            <a:r>
              <a:rPr lang="en-US" sz="1200" dirty="0" err="1"/>
              <a:t>tune.svm</a:t>
            </a:r>
            <a:r>
              <a:rPr lang="en-US" sz="1200" dirty="0"/>
              <a:t>(Y ~., data = </a:t>
            </a:r>
            <a:r>
              <a:rPr lang="en-US" sz="1200" dirty="0" err="1"/>
              <a:t>train.data</a:t>
            </a:r>
            <a:r>
              <a:rPr lang="en-US" sz="1200" dirty="0"/>
              <a:t>, gamma = 10^(-1:2), cost = 10^(-1:1)</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9" name="Content Placeholder 2">
            <a:extLst>
              <a:ext uri="{FF2B5EF4-FFF2-40B4-BE49-F238E27FC236}">
                <a16:creationId xmlns:a16="http://schemas.microsoft.com/office/drawing/2014/main" id="{B8544E47-40BF-2F40-B024-33AE00225245}"/>
              </a:ext>
            </a:extLst>
          </p:cNvPr>
          <p:cNvSpPr txBox="1">
            <a:spLocks/>
          </p:cNvSpPr>
          <p:nvPr/>
        </p:nvSpPr>
        <p:spPr>
          <a:xfrm>
            <a:off x="2454632" y="3326430"/>
            <a:ext cx="7132134" cy="578780"/>
          </a:xfrm>
          <a:prstGeom prst="rect">
            <a:avLst/>
          </a:prstGeom>
          <a:solidFill>
            <a:schemeClr val="accent2">
              <a:lumMod val="40000"/>
              <a:lumOff val="6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Tuning - Linear:</a:t>
            </a:r>
          </a:p>
          <a:p>
            <a:pPr latinLnBrk="1"/>
            <a:r>
              <a:rPr lang="en-US" sz="1200" dirty="0" err="1"/>
              <a:t>tune.svm</a:t>
            </a:r>
            <a:r>
              <a:rPr lang="en-US" sz="1200" dirty="0"/>
              <a:t>(Y ~., data = </a:t>
            </a:r>
            <a:r>
              <a:rPr lang="en-US" sz="1200" dirty="0" err="1"/>
              <a:t>train.data</a:t>
            </a:r>
            <a:r>
              <a:rPr lang="en-US" sz="1200" dirty="0"/>
              <a:t>, cost = 10^(-1:1, kernel = “linear”)</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20" name="Content Placeholder 2">
            <a:extLst>
              <a:ext uri="{FF2B5EF4-FFF2-40B4-BE49-F238E27FC236}">
                <a16:creationId xmlns:a16="http://schemas.microsoft.com/office/drawing/2014/main" id="{89D4A909-EFE7-0149-82ED-38B1B3B509F3}"/>
              </a:ext>
            </a:extLst>
          </p:cNvPr>
          <p:cNvSpPr txBox="1">
            <a:spLocks/>
          </p:cNvSpPr>
          <p:nvPr/>
        </p:nvSpPr>
        <p:spPr>
          <a:xfrm>
            <a:off x="259736" y="3123477"/>
            <a:ext cx="1807903" cy="950976"/>
          </a:xfrm>
          <a:prstGeom prst="rect">
            <a:avLst/>
          </a:prstGeom>
          <a:solidFill>
            <a:srgbClr val="92D050"/>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000" b="1" dirty="0">
                <a:solidFill>
                  <a:schemeClr val="tx1"/>
                </a:solidFill>
                <a:latin typeface="Calibri" panose="020F0502020204030204" pitchFamily="34" charset="0"/>
                <a:cs typeface="Calibri" panose="020F0502020204030204" pitchFamily="34" charset="0"/>
              </a:rPr>
              <a:t>Best Parameter:</a:t>
            </a:r>
          </a:p>
          <a:p>
            <a:pPr marL="0" indent="0">
              <a:buNone/>
            </a:pPr>
            <a:r>
              <a:rPr lang="en-SG" sz="1000" dirty="0">
                <a:solidFill>
                  <a:schemeClr val="tx1"/>
                </a:solidFill>
                <a:latin typeface="Calibri" panose="020F0502020204030204" pitchFamily="34" charset="0"/>
                <a:cs typeface="Calibri" panose="020F0502020204030204" pitchFamily="34" charset="0"/>
              </a:rPr>
              <a:t>Cost – 0.1,  Error – 0.1964301</a:t>
            </a:r>
          </a:p>
          <a:p>
            <a:pPr marL="0" indent="0">
              <a:buNone/>
            </a:pPr>
            <a:r>
              <a:rPr lang="en-SG" sz="1000" b="1" dirty="0">
                <a:solidFill>
                  <a:srgbClr val="FF0000"/>
                </a:solidFill>
                <a:latin typeface="Calibri" panose="020F0502020204030204" pitchFamily="34" charset="0"/>
                <a:cs typeface="Calibri" panose="020F0502020204030204" pitchFamily="34" charset="0"/>
              </a:rPr>
              <a:t>Cost – 1,     Error – 0.1964295</a:t>
            </a:r>
          </a:p>
          <a:p>
            <a:pPr marL="0" indent="0">
              <a:buNone/>
            </a:pPr>
            <a:r>
              <a:rPr lang="en-SG" sz="1000" dirty="0">
                <a:solidFill>
                  <a:schemeClr val="tx1"/>
                </a:solidFill>
                <a:latin typeface="Calibri" panose="020F0502020204030204" pitchFamily="34" charset="0"/>
                <a:cs typeface="Calibri" panose="020F0502020204030204" pitchFamily="34" charset="0"/>
              </a:rPr>
              <a:t>Cost – 10,   Error – 0.1964411</a:t>
            </a:r>
          </a:p>
          <a:p>
            <a:pPr marL="0" indent="0">
              <a:buNone/>
            </a:pPr>
            <a:endParaRPr lang="en-SG" sz="1000" dirty="0">
              <a:solidFill>
                <a:schemeClr val="tx1"/>
              </a:solidFill>
              <a:latin typeface="Calibri" panose="020F0502020204030204" pitchFamily="34" charset="0"/>
              <a:cs typeface="Calibri" panose="020F0502020204030204" pitchFamily="34" charset="0"/>
            </a:endParaRPr>
          </a:p>
          <a:p>
            <a:pPr marL="0" indent="0">
              <a:buNone/>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21" name="Triangle 20">
            <a:extLst>
              <a:ext uri="{FF2B5EF4-FFF2-40B4-BE49-F238E27FC236}">
                <a16:creationId xmlns:a16="http://schemas.microsoft.com/office/drawing/2014/main" id="{BFE71D2C-0D13-B04D-AE3C-E68E0DF49AC8}"/>
              </a:ext>
            </a:extLst>
          </p:cNvPr>
          <p:cNvSpPr/>
          <p:nvPr/>
        </p:nvSpPr>
        <p:spPr>
          <a:xfrm rot="5400000">
            <a:off x="1805801" y="3521864"/>
            <a:ext cx="1003935" cy="2071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a16="http://schemas.microsoft.com/office/drawing/2014/main" id="{1B488923-2A70-384C-84EE-5BACFD0680B5}"/>
              </a:ext>
            </a:extLst>
          </p:cNvPr>
          <p:cNvSpPr/>
          <p:nvPr/>
        </p:nvSpPr>
        <p:spPr>
          <a:xfrm rot="16200000">
            <a:off x="9220612" y="5596030"/>
            <a:ext cx="1003935" cy="2071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DE0E31EB-4D91-704D-BA36-7BE463EDDDDA}"/>
              </a:ext>
            </a:extLst>
          </p:cNvPr>
          <p:cNvSpPr txBox="1">
            <a:spLocks/>
          </p:cNvSpPr>
          <p:nvPr/>
        </p:nvSpPr>
        <p:spPr>
          <a:xfrm>
            <a:off x="9866235" y="3837396"/>
            <a:ext cx="2096187" cy="2952149"/>
          </a:xfrm>
          <a:prstGeom prst="rect">
            <a:avLst/>
          </a:prstGeom>
          <a:solidFill>
            <a:srgbClr val="92D050"/>
          </a:solidFill>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000" b="1" dirty="0">
                <a:solidFill>
                  <a:schemeClr val="tx1"/>
                </a:solidFill>
                <a:latin typeface="Calibri" panose="020F0502020204030204" pitchFamily="34" charset="0"/>
                <a:cs typeface="Calibri" panose="020F0502020204030204" pitchFamily="34" charset="0"/>
              </a:rPr>
              <a:t>Best Parameter:</a:t>
            </a:r>
          </a:p>
          <a:p>
            <a:pPr marL="0" indent="0">
              <a:buNone/>
            </a:pPr>
            <a:r>
              <a:rPr lang="en-SG" sz="1000" dirty="0">
                <a:solidFill>
                  <a:schemeClr val="tx1"/>
                </a:solidFill>
                <a:latin typeface="Calibri" panose="020F0502020204030204" pitchFamily="34" charset="0"/>
                <a:cs typeface="Calibri" panose="020F0502020204030204" pitchFamily="34" charset="0"/>
              </a:rPr>
              <a:t>Gamma – 0.1,    Cost - 0.1,  Error – 0.1562187</a:t>
            </a:r>
          </a:p>
          <a:p>
            <a:pPr marL="0" indent="0">
              <a:buNone/>
            </a:pPr>
            <a:r>
              <a:rPr lang="en-SG" sz="1000" dirty="0">
                <a:solidFill>
                  <a:schemeClr val="tx1"/>
                </a:solidFill>
                <a:latin typeface="Calibri" panose="020F0502020204030204" pitchFamily="34" charset="0"/>
                <a:cs typeface="Calibri" panose="020F0502020204030204" pitchFamily="34" charset="0"/>
              </a:rPr>
              <a:t>Gamma – 1,       Cost - 0.1,    Error – 0.1943659</a:t>
            </a:r>
          </a:p>
          <a:p>
            <a:pPr marL="0" indent="0">
              <a:buNone/>
            </a:pPr>
            <a:r>
              <a:rPr lang="en-SG" sz="1000" dirty="0">
                <a:solidFill>
                  <a:schemeClr val="tx1"/>
                </a:solidFill>
                <a:latin typeface="Calibri" panose="020F0502020204030204" pitchFamily="34" charset="0"/>
                <a:cs typeface="Calibri" panose="020F0502020204030204" pitchFamily="34" charset="0"/>
              </a:rPr>
              <a:t>Gamma – 10,     Cost - 0.1,  Error – 0.2014518</a:t>
            </a:r>
          </a:p>
          <a:p>
            <a:pPr marL="0" indent="0">
              <a:buNone/>
            </a:pPr>
            <a:r>
              <a:rPr lang="en-SG" sz="1000" dirty="0">
                <a:solidFill>
                  <a:schemeClr val="tx1"/>
                </a:solidFill>
                <a:latin typeface="Calibri" panose="020F0502020204030204" pitchFamily="34" charset="0"/>
                <a:cs typeface="Calibri" panose="020F0502020204030204" pitchFamily="34" charset="0"/>
              </a:rPr>
              <a:t>Gamma – 100,   Cost - 0.1,  Error – 0.2017929</a:t>
            </a:r>
          </a:p>
          <a:p>
            <a:pPr marL="0" indent="0">
              <a:buNone/>
            </a:pPr>
            <a:r>
              <a:rPr lang="en-SG" sz="1000" b="1" dirty="0">
                <a:solidFill>
                  <a:srgbClr val="FF0000"/>
                </a:solidFill>
                <a:latin typeface="Calibri" panose="020F0502020204030204" pitchFamily="34" charset="0"/>
                <a:cs typeface="Calibri" panose="020F0502020204030204" pitchFamily="34" charset="0"/>
              </a:rPr>
              <a:t>Gamma – 0.1,   Cost - 1,     Error – 0.1560085</a:t>
            </a:r>
          </a:p>
          <a:p>
            <a:pPr marL="0" indent="0">
              <a:buNone/>
            </a:pPr>
            <a:r>
              <a:rPr lang="en-SG" sz="1000" dirty="0">
                <a:solidFill>
                  <a:schemeClr val="tx1"/>
                </a:solidFill>
                <a:latin typeface="Calibri" panose="020F0502020204030204" pitchFamily="34" charset="0"/>
                <a:cs typeface="Calibri" panose="020F0502020204030204" pitchFamily="34" charset="0"/>
              </a:rPr>
              <a:t>Gamma – 1,       Cost - 1,     Error – 0.1650327</a:t>
            </a:r>
          </a:p>
          <a:p>
            <a:pPr marL="0" indent="0">
              <a:buNone/>
            </a:pPr>
            <a:r>
              <a:rPr lang="en-SG" sz="1000" dirty="0">
                <a:solidFill>
                  <a:schemeClr val="tx1"/>
                </a:solidFill>
                <a:latin typeface="Calibri" panose="020F0502020204030204" pitchFamily="34" charset="0"/>
                <a:cs typeface="Calibri" panose="020F0502020204030204" pitchFamily="34" charset="0"/>
              </a:rPr>
              <a:t>Gamma – 10,     Cost - 1,     Error – 0.1764909</a:t>
            </a:r>
          </a:p>
          <a:p>
            <a:pPr marL="0" indent="0">
              <a:buNone/>
            </a:pPr>
            <a:r>
              <a:rPr lang="en-SG" sz="1000" dirty="0">
                <a:solidFill>
                  <a:schemeClr val="tx1"/>
                </a:solidFill>
                <a:latin typeface="Calibri" panose="020F0502020204030204" pitchFamily="34" charset="0"/>
                <a:cs typeface="Calibri" panose="020F0502020204030204" pitchFamily="34" charset="0"/>
              </a:rPr>
              <a:t>Gamma – 100,   Cost - 1,     Error – 0.1771383</a:t>
            </a:r>
          </a:p>
          <a:p>
            <a:pPr marL="0" indent="0">
              <a:buNone/>
            </a:pPr>
            <a:r>
              <a:rPr lang="en-SG" sz="1000" dirty="0">
                <a:solidFill>
                  <a:schemeClr val="tx1"/>
                </a:solidFill>
                <a:latin typeface="Calibri" panose="020F0502020204030204" pitchFamily="34" charset="0"/>
                <a:cs typeface="Calibri" panose="020F0502020204030204" pitchFamily="34" charset="0"/>
              </a:rPr>
              <a:t>Gamma – 0.1,    Cost - 10,    Error – 0.1654672</a:t>
            </a:r>
          </a:p>
          <a:p>
            <a:pPr marL="0" indent="0">
              <a:buNone/>
            </a:pPr>
            <a:r>
              <a:rPr lang="en-SG" sz="1000" dirty="0">
                <a:solidFill>
                  <a:schemeClr val="tx1"/>
                </a:solidFill>
                <a:latin typeface="Calibri" panose="020F0502020204030204" pitchFamily="34" charset="0"/>
                <a:cs typeface="Calibri" panose="020F0502020204030204" pitchFamily="34" charset="0"/>
              </a:rPr>
              <a:t>Gamma – 1,        Cost - 10,   Error – 0.1840100</a:t>
            </a:r>
          </a:p>
          <a:p>
            <a:pPr marL="0" indent="0">
              <a:buNone/>
            </a:pPr>
            <a:r>
              <a:rPr lang="en-SG" sz="1000" dirty="0">
                <a:solidFill>
                  <a:schemeClr val="tx1"/>
                </a:solidFill>
                <a:latin typeface="Calibri" panose="020F0502020204030204" pitchFamily="34" charset="0"/>
                <a:cs typeface="Calibri" panose="020F0502020204030204" pitchFamily="34" charset="0"/>
              </a:rPr>
              <a:t>Gamma – 10,      Cost - 10, Error – 0.1815661</a:t>
            </a:r>
          </a:p>
          <a:p>
            <a:pPr marL="0" indent="0">
              <a:buNone/>
            </a:pPr>
            <a:r>
              <a:rPr lang="en-SG" sz="1000" dirty="0">
                <a:solidFill>
                  <a:schemeClr val="tx1"/>
                </a:solidFill>
                <a:latin typeface="Calibri" panose="020F0502020204030204" pitchFamily="34" charset="0"/>
                <a:cs typeface="Calibri" panose="020F0502020204030204" pitchFamily="34" charset="0"/>
              </a:rPr>
              <a:t>Gamma – 100,    Cost - 10, Error – 0.1744584</a:t>
            </a:r>
            <a:endParaRPr lang="en-SG" sz="800" dirty="0">
              <a:solidFill>
                <a:schemeClr val="tx1"/>
              </a:solidFill>
              <a:latin typeface="Calibri" panose="020F0502020204030204" pitchFamily="34" charset="0"/>
              <a:cs typeface="Calibri" panose="020F0502020204030204" pitchFamily="34" charset="0"/>
            </a:endParaRPr>
          </a:p>
          <a:p>
            <a:pPr marL="0" indent="0">
              <a:buNone/>
            </a:pPr>
            <a:endParaRPr lang="en-SG" sz="800" dirty="0">
              <a:solidFill>
                <a:schemeClr val="tx1"/>
              </a:solidFill>
              <a:latin typeface="Calibri" panose="020F0502020204030204" pitchFamily="34" charset="0"/>
              <a:cs typeface="Calibri" panose="020F0502020204030204" pitchFamily="34" charset="0"/>
            </a:endParaRPr>
          </a:p>
          <a:p>
            <a:pPr marL="0" indent="0">
              <a:buNone/>
            </a:pPr>
            <a:endParaRPr lang="en-SG" sz="800" dirty="0">
              <a:solidFill>
                <a:schemeClr val="tx1"/>
              </a:solidFill>
              <a:latin typeface="Calibri" panose="020F0502020204030204" pitchFamily="34" charset="0"/>
              <a:cs typeface="Calibri" panose="020F0502020204030204" pitchFamily="34" charset="0"/>
            </a:endParaRPr>
          </a:p>
          <a:p>
            <a:pPr marL="0" indent="0">
              <a:buNone/>
            </a:pPr>
            <a:endParaRPr lang="en-SG" sz="800" dirty="0">
              <a:solidFill>
                <a:schemeClr val="tx1"/>
              </a:solidFill>
              <a:latin typeface="Calibri" panose="020F0502020204030204" pitchFamily="34" charset="0"/>
              <a:cs typeface="Calibri" panose="020F0502020204030204" pitchFamily="34" charset="0"/>
            </a:endParaRPr>
          </a:p>
          <a:p>
            <a:pPr marL="0" indent="0">
              <a:buNone/>
            </a:pPr>
            <a:endParaRPr lang="en-SG" sz="1000" dirty="0">
              <a:solidFill>
                <a:schemeClr val="tx1"/>
              </a:solidFill>
              <a:latin typeface="Calibri" panose="020F0502020204030204" pitchFamily="34" charset="0"/>
              <a:cs typeface="Calibri" panose="020F0502020204030204" pitchFamily="34" charset="0"/>
            </a:endParaRPr>
          </a:p>
          <a:p>
            <a:pPr marL="0" indent="0">
              <a:buNone/>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945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2525776" y="298481"/>
            <a:ext cx="8911687" cy="646906"/>
          </a:xfrm>
        </p:spPr>
        <p:txBody>
          <a:bodyPr>
            <a:normAutofit/>
          </a:bodyPr>
          <a:lstStyle/>
          <a:p>
            <a:pPr algn="ctr"/>
            <a:r>
              <a:rPr lang="en-US" sz="3200" dirty="0">
                <a:latin typeface="Calibri" panose="020F0502020204030204" pitchFamily="34" charset="0"/>
                <a:cs typeface="Calibri" panose="020F0502020204030204" pitchFamily="34" charset="0"/>
              </a:rPr>
              <a:t>SVM Model – Performance and Evaluation</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E516FC06-EACE-F54F-837C-1803E266CBFE}"/>
              </a:ext>
            </a:extLst>
          </p:cNvPr>
          <p:cNvGraphicFramePr>
            <a:graphicFrameLocks noGrp="1"/>
          </p:cNvGraphicFramePr>
          <p:nvPr>
            <p:extLst>
              <p:ext uri="{D42A27DB-BD31-4B8C-83A1-F6EECF244321}">
                <p14:modId xmlns:p14="http://schemas.microsoft.com/office/powerpoint/2010/main" val="64901589"/>
              </p:ext>
            </p:extLst>
          </p:nvPr>
        </p:nvGraphicFramePr>
        <p:xfrm>
          <a:off x="2525776" y="1341458"/>
          <a:ext cx="8554600" cy="5282413"/>
        </p:xfrm>
        <a:graphic>
          <a:graphicData uri="http://schemas.openxmlformats.org/drawingml/2006/table">
            <a:tbl>
              <a:tblPr firstRow="1" bandRow="1">
                <a:tableStyleId>{5C22544A-7EE6-4342-B048-85BDC9FD1C3A}</a:tableStyleId>
              </a:tblPr>
              <a:tblGrid>
                <a:gridCol w="1902298">
                  <a:extLst>
                    <a:ext uri="{9D8B030D-6E8A-4147-A177-3AD203B41FA5}">
                      <a16:colId xmlns:a16="http://schemas.microsoft.com/office/drawing/2014/main" val="1239052613"/>
                    </a:ext>
                  </a:extLst>
                </a:gridCol>
                <a:gridCol w="1717232">
                  <a:extLst>
                    <a:ext uri="{9D8B030D-6E8A-4147-A177-3AD203B41FA5}">
                      <a16:colId xmlns:a16="http://schemas.microsoft.com/office/drawing/2014/main" val="2301683497"/>
                    </a:ext>
                  </a:extLst>
                </a:gridCol>
                <a:gridCol w="1600200">
                  <a:extLst>
                    <a:ext uri="{9D8B030D-6E8A-4147-A177-3AD203B41FA5}">
                      <a16:colId xmlns:a16="http://schemas.microsoft.com/office/drawing/2014/main" val="1995698417"/>
                    </a:ext>
                  </a:extLst>
                </a:gridCol>
                <a:gridCol w="1585939">
                  <a:extLst>
                    <a:ext uri="{9D8B030D-6E8A-4147-A177-3AD203B41FA5}">
                      <a16:colId xmlns:a16="http://schemas.microsoft.com/office/drawing/2014/main" val="586086279"/>
                    </a:ext>
                  </a:extLst>
                </a:gridCol>
                <a:gridCol w="1748931">
                  <a:extLst>
                    <a:ext uri="{9D8B030D-6E8A-4147-A177-3AD203B41FA5}">
                      <a16:colId xmlns:a16="http://schemas.microsoft.com/office/drawing/2014/main" val="672759757"/>
                    </a:ext>
                  </a:extLst>
                </a:gridCol>
              </a:tblGrid>
              <a:tr h="608366">
                <a:tc>
                  <a:txBody>
                    <a:bodyPr/>
                    <a:lstStyle/>
                    <a:p>
                      <a:pPr algn="ctr"/>
                      <a:r>
                        <a:rPr lang="en-US" sz="1000" dirty="0">
                          <a:solidFill>
                            <a:schemeClr val="bg1"/>
                          </a:solidFill>
                        </a:rPr>
                        <a:t>Model Type </a:t>
                      </a:r>
                    </a:p>
                  </a:txBody>
                  <a:tcPr/>
                </a:tc>
                <a:tc>
                  <a:txBody>
                    <a:bodyPr/>
                    <a:lstStyle/>
                    <a:p>
                      <a:pPr algn="ctr"/>
                      <a:r>
                        <a:rPr lang="en-US" sz="1000" dirty="0"/>
                        <a:t>Base – Linear</a:t>
                      </a:r>
                    </a:p>
                    <a:p>
                      <a:pPr algn="ctr"/>
                      <a:endParaRPr lang="en-US" sz="1000" dirty="0"/>
                    </a:p>
                    <a:p>
                      <a:pPr algn="ctr"/>
                      <a:r>
                        <a:rPr lang="en-US" sz="1000" dirty="0"/>
                        <a:t>Cross Validation = 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Best  Tuning Parameters - Linear</a:t>
                      </a:r>
                    </a:p>
                  </a:txBody>
                  <a:tcPr/>
                </a:tc>
                <a:tc>
                  <a:txBody>
                    <a:bodyPr/>
                    <a:lstStyle/>
                    <a:p>
                      <a:pPr algn="ctr"/>
                      <a:r>
                        <a:rPr lang="en-US" sz="1000" dirty="0"/>
                        <a:t>Base – Radial</a:t>
                      </a:r>
                    </a:p>
                    <a:p>
                      <a:pPr algn="ctr"/>
                      <a:endParaRPr lang="en-US" sz="10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Cross Validation = 3</a:t>
                      </a:r>
                    </a:p>
                  </a:txBody>
                  <a:tcPr/>
                </a:tc>
                <a:tc>
                  <a:txBody>
                    <a:bodyPr/>
                    <a:lstStyle/>
                    <a:p>
                      <a:pPr algn="ctr"/>
                      <a:r>
                        <a:rPr lang="en-US" sz="1000" dirty="0"/>
                        <a:t>Best  Tuning Parameters – Radial</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Cross Validation = 3</a:t>
                      </a:r>
                    </a:p>
                  </a:txBody>
                  <a:tcPr/>
                </a:tc>
                <a:extLst>
                  <a:ext uri="{0D108BD9-81ED-4DB2-BD59-A6C34878D82A}">
                    <a16:rowId xmlns:a16="http://schemas.microsoft.com/office/drawing/2014/main" val="1772623129"/>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Train Data</a:t>
                      </a:r>
                    </a:p>
                    <a:p>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a:t>
                      </a:r>
                    </a:p>
                    <a:p>
                      <a:pPr algn="ctr"/>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70%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70%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70% of the full data set</a:t>
                      </a:r>
                    </a:p>
                  </a:txBody>
                  <a:tcPr/>
                </a:tc>
                <a:extLst>
                  <a:ext uri="{0D108BD9-81ED-4DB2-BD59-A6C34878D82A}">
                    <a16:rowId xmlns:a16="http://schemas.microsoft.com/office/drawing/2014/main" val="2530563722"/>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Cost</a:t>
                      </a:r>
                    </a:p>
                  </a:txBody>
                  <a:tcPr/>
                </a:tc>
                <a:tc>
                  <a:txBody>
                    <a:bodyPr/>
                    <a:lstStyle/>
                    <a:p>
                      <a:pPr algn="ctr"/>
                      <a:r>
                        <a:rPr lang="en-US" sz="1000" dirty="0">
                          <a:solidFill>
                            <a:schemeClr val="tx1"/>
                          </a:solidFill>
                        </a:rPr>
                        <a:t>1</a:t>
                      </a:r>
                    </a:p>
                  </a:txBody>
                  <a:tcPr/>
                </a:tc>
                <a:tc>
                  <a:txBody>
                    <a:bodyPr/>
                    <a:lstStyle/>
                    <a:p>
                      <a:pPr algn="ctr"/>
                      <a:r>
                        <a:rPr lang="en-US" sz="1000" dirty="0"/>
                        <a:t>1</a:t>
                      </a:r>
                    </a:p>
                  </a:txBody>
                  <a:tcPr/>
                </a:tc>
                <a:tc>
                  <a:txBody>
                    <a:bodyPr/>
                    <a:lstStyle/>
                    <a:p>
                      <a:pPr algn="ctr"/>
                      <a:r>
                        <a:rPr lang="en-US" sz="1000" dirty="0"/>
                        <a:t>1</a:t>
                      </a:r>
                    </a:p>
                  </a:txBody>
                  <a:tcPr/>
                </a:tc>
                <a:tc>
                  <a:txBody>
                    <a:bodyPr/>
                    <a:lstStyle/>
                    <a:p>
                      <a:pPr algn="ctr"/>
                      <a:r>
                        <a:rPr lang="en-US" sz="1000" dirty="0">
                          <a:solidFill>
                            <a:schemeClr val="tx1"/>
                          </a:solidFill>
                        </a:rPr>
                        <a:t>1</a:t>
                      </a:r>
                    </a:p>
                  </a:txBody>
                  <a:tcPr/>
                </a:tc>
                <a:extLst>
                  <a:ext uri="{0D108BD9-81ED-4DB2-BD59-A6C34878D82A}">
                    <a16:rowId xmlns:a16="http://schemas.microsoft.com/office/drawing/2014/main" val="935670624"/>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Gamma</a:t>
                      </a:r>
                    </a:p>
                  </a:txBody>
                  <a:tcPr/>
                </a:tc>
                <a:tc>
                  <a:txBody>
                    <a:bodyPr/>
                    <a:lstStyle/>
                    <a:p>
                      <a:pPr algn="ctr"/>
                      <a:r>
                        <a:rPr lang="en-US" sz="1000" dirty="0">
                          <a:solidFill>
                            <a:schemeClr val="tx1"/>
                          </a:solidFill>
                        </a:rPr>
                        <a:t>N/A</a:t>
                      </a:r>
                    </a:p>
                  </a:txBody>
                  <a:tcPr/>
                </a:tc>
                <a:tc>
                  <a:txBody>
                    <a:bodyPr/>
                    <a:lstStyle/>
                    <a:p>
                      <a:pPr algn="ctr"/>
                      <a:r>
                        <a:rPr lang="en-US" sz="1000" dirty="0"/>
                        <a:t>N/A</a:t>
                      </a:r>
                    </a:p>
                  </a:txBody>
                  <a:tcPr/>
                </a:tc>
                <a:tc>
                  <a:txBody>
                    <a:bodyPr/>
                    <a:lstStyle/>
                    <a:p>
                      <a:pPr algn="ctr"/>
                      <a:r>
                        <a:rPr lang="en-US" sz="1000" dirty="0"/>
                        <a:t>1</a:t>
                      </a:r>
                    </a:p>
                  </a:txBody>
                  <a:tcPr/>
                </a:tc>
                <a:tc>
                  <a:txBody>
                    <a:bodyPr/>
                    <a:lstStyle/>
                    <a:p>
                      <a:pPr algn="ctr"/>
                      <a:r>
                        <a:rPr lang="en-US" sz="1000" dirty="0">
                          <a:solidFill>
                            <a:schemeClr val="tx1"/>
                          </a:solidFill>
                        </a:rPr>
                        <a:t>0.1</a:t>
                      </a:r>
                    </a:p>
                  </a:txBody>
                  <a:tcPr/>
                </a:tc>
                <a:extLst>
                  <a:ext uri="{0D108BD9-81ED-4DB2-BD59-A6C34878D82A}">
                    <a16:rowId xmlns:a16="http://schemas.microsoft.com/office/drawing/2014/main" val="157870112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Accuracy</a:t>
                      </a:r>
                    </a:p>
                  </a:txBody>
                  <a:tcPr/>
                </a:tc>
                <a:tc>
                  <a:txBody>
                    <a:bodyPr/>
                    <a:lstStyle/>
                    <a:p>
                      <a:pPr algn="ctr"/>
                      <a:r>
                        <a:rPr lang="en-US" sz="1000" dirty="0">
                          <a:solidFill>
                            <a:schemeClr val="tx1"/>
                          </a:solidFill>
                        </a:rPr>
                        <a:t>81.08%</a:t>
                      </a:r>
                    </a:p>
                  </a:txBody>
                  <a:tcPr/>
                </a:tc>
                <a:tc>
                  <a:txBody>
                    <a:bodyPr/>
                    <a:lstStyle/>
                    <a:p>
                      <a:pPr algn="ctr"/>
                      <a:r>
                        <a:rPr lang="en-US" sz="1000" dirty="0"/>
                        <a:t>80.91%</a:t>
                      </a:r>
                    </a:p>
                  </a:txBody>
                  <a:tcPr/>
                </a:tc>
                <a:tc>
                  <a:txBody>
                    <a:bodyPr/>
                    <a:lstStyle/>
                    <a:p>
                      <a:pPr algn="ctr"/>
                      <a:r>
                        <a:rPr lang="en-US" sz="1000" dirty="0"/>
                        <a:t>81.91&amp;</a:t>
                      </a:r>
                    </a:p>
                  </a:txBody>
                  <a:tcPr/>
                </a:tc>
                <a:tc>
                  <a:txBody>
                    <a:bodyPr/>
                    <a:lstStyle/>
                    <a:p>
                      <a:pPr algn="ctr"/>
                      <a:r>
                        <a:rPr lang="en-US" sz="1000" dirty="0">
                          <a:solidFill>
                            <a:schemeClr val="tx1"/>
                          </a:solidFill>
                        </a:rPr>
                        <a:t>81.89%</a:t>
                      </a:r>
                    </a:p>
                  </a:txBody>
                  <a:tcPr/>
                </a:tc>
                <a:extLst>
                  <a:ext uri="{0D108BD9-81ED-4DB2-BD59-A6C34878D82A}">
                    <a16:rowId xmlns:a16="http://schemas.microsoft.com/office/drawing/2014/main" val="739294563"/>
                  </a:ext>
                </a:extLst>
              </a:tr>
              <a:tr h="4503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Predict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30% of the full data set</a:t>
                      </a:r>
                    </a:p>
                    <a:p>
                      <a:pPr algn="ctr"/>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30%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30% of the full data set</a:t>
                      </a:r>
                    </a:p>
                    <a:p>
                      <a:pPr algn="ctr"/>
                      <a:endParaRPr lang="en-US" sz="1000" dirty="0">
                        <a:solidFill>
                          <a:schemeClr val="tx1"/>
                        </a:solidFill>
                      </a:endParaRPr>
                    </a:p>
                  </a:txBody>
                  <a:tcPr/>
                </a:tc>
                <a:extLst>
                  <a:ext uri="{0D108BD9-81ED-4DB2-BD59-A6C34878D82A}">
                    <a16:rowId xmlns:a16="http://schemas.microsoft.com/office/drawing/2014/main" val="2289757576"/>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Accuracy</a:t>
                      </a:r>
                    </a:p>
                  </a:txBody>
                  <a:tcPr/>
                </a:tc>
                <a:tc>
                  <a:txBody>
                    <a:bodyPr/>
                    <a:lstStyle/>
                    <a:p>
                      <a:pPr algn="ctr"/>
                      <a:r>
                        <a:rPr lang="en-US" sz="1000" b="1" dirty="0">
                          <a:solidFill>
                            <a:srgbClr val="FF0000"/>
                          </a:solidFill>
                        </a:rPr>
                        <a:t>81.02%</a:t>
                      </a:r>
                    </a:p>
                  </a:txBody>
                  <a:tcPr/>
                </a:tc>
                <a:tc>
                  <a:txBody>
                    <a:bodyPr/>
                    <a:lstStyle/>
                    <a:p>
                      <a:pPr algn="ctr"/>
                      <a:r>
                        <a:rPr lang="en-US" sz="1000" b="1" dirty="0"/>
                        <a:t>81.02%</a:t>
                      </a:r>
                    </a:p>
                  </a:txBody>
                  <a:tcPr/>
                </a:tc>
                <a:tc>
                  <a:txBody>
                    <a:bodyPr/>
                    <a:lstStyle/>
                    <a:p>
                      <a:pPr algn="ctr"/>
                      <a:r>
                        <a:rPr lang="en-US" sz="1000" b="1" dirty="0"/>
                        <a:t>82.17%</a:t>
                      </a:r>
                    </a:p>
                  </a:txBody>
                  <a:tcPr/>
                </a:tc>
                <a:tc>
                  <a:txBody>
                    <a:bodyPr/>
                    <a:lstStyle/>
                    <a:p>
                      <a:pPr algn="ctr"/>
                      <a:r>
                        <a:rPr lang="en-US" sz="1000" b="1" dirty="0">
                          <a:solidFill>
                            <a:schemeClr val="tx1"/>
                          </a:solidFill>
                        </a:rPr>
                        <a:t>82.03%</a:t>
                      </a:r>
                    </a:p>
                  </a:txBody>
                  <a:tcPr/>
                </a:tc>
                <a:extLst>
                  <a:ext uri="{0D108BD9-81ED-4DB2-BD59-A6C34878D82A}">
                    <a16:rowId xmlns:a16="http://schemas.microsoft.com/office/drawing/2014/main" val="1721287614"/>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Sensitivity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(non-defaulters)</a:t>
                      </a:r>
                    </a:p>
                  </a:txBody>
                  <a:tcPr/>
                </a:tc>
                <a:tc>
                  <a:txBody>
                    <a:bodyPr/>
                    <a:lstStyle/>
                    <a:p>
                      <a:pPr algn="ctr"/>
                      <a:r>
                        <a:rPr lang="en-US" sz="1000" b="1" dirty="0">
                          <a:solidFill>
                            <a:srgbClr val="FF0000"/>
                          </a:solidFill>
                        </a:rPr>
                        <a:t>82.06%</a:t>
                      </a:r>
                    </a:p>
                  </a:txBody>
                  <a:tcPr/>
                </a:tc>
                <a:tc>
                  <a:txBody>
                    <a:bodyPr/>
                    <a:lstStyle/>
                    <a:p>
                      <a:pPr algn="ctr"/>
                      <a:r>
                        <a:rPr lang="en-US" sz="1000" b="1" dirty="0"/>
                        <a:t>82.06%</a:t>
                      </a:r>
                    </a:p>
                  </a:txBody>
                  <a:tcPr/>
                </a:tc>
                <a:tc>
                  <a:txBody>
                    <a:bodyPr/>
                    <a:lstStyle/>
                    <a:p>
                      <a:pPr algn="ctr"/>
                      <a:r>
                        <a:rPr lang="en-US" sz="1000" b="1" dirty="0"/>
                        <a:t>83.84%</a:t>
                      </a:r>
                    </a:p>
                  </a:txBody>
                  <a:tcPr/>
                </a:tc>
                <a:tc>
                  <a:txBody>
                    <a:bodyPr/>
                    <a:lstStyle/>
                    <a:p>
                      <a:pPr algn="ctr"/>
                      <a:r>
                        <a:rPr lang="en-US" sz="1000" b="1" dirty="0">
                          <a:solidFill>
                            <a:schemeClr val="tx1"/>
                          </a:solidFill>
                        </a:rPr>
                        <a:t>83.74%</a:t>
                      </a:r>
                    </a:p>
                  </a:txBody>
                  <a:tcPr/>
                </a:tc>
                <a:extLst>
                  <a:ext uri="{0D108BD9-81ED-4DB2-BD59-A6C34878D82A}">
                    <a16:rowId xmlns:a16="http://schemas.microsoft.com/office/drawing/2014/main" val="1181073277"/>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Specificity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(defaulters)</a:t>
                      </a:r>
                    </a:p>
                  </a:txBody>
                  <a:tcPr/>
                </a:tc>
                <a:tc>
                  <a:txBody>
                    <a:bodyPr/>
                    <a:lstStyle/>
                    <a:p>
                      <a:pPr algn="ctr"/>
                      <a:r>
                        <a:rPr lang="en-US" sz="1000" b="1" dirty="0">
                          <a:solidFill>
                            <a:srgbClr val="FF0000"/>
                          </a:solidFill>
                        </a:rPr>
                        <a:t>68.34%</a:t>
                      </a:r>
                    </a:p>
                  </a:txBody>
                  <a:tcPr/>
                </a:tc>
                <a:tc>
                  <a:txBody>
                    <a:bodyPr/>
                    <a:lstStyle/>
                    <a:p>
                      <a:pPr algn="ctr"/>
                      <a:r>
                        <a:rPr lang="en-US" sz="1000" b="1" dirty="0"/>
                        <a:t>68.34%</a:t>
                      </a:r>
                    </a:p>
                  </a:txBody>
                  <a:tcPr/>
                </a:tc>
                <a:tc>
                  <a:txBody>
                    <a:bodyPr/>
                    <a:lstStyle/>
                    <a:p>
                      <a:pPr algn="ctr"/>
                      <a:r>
                        <a:rPr lang="en-US" sz="1000" b="1" dirty="0"/>
                        <a:t>68.26%</a:t>
                      </a:r>
                    </a:p>
                  </a:txBody>
                  <a:tcPr/>
                </a:tc>
                <a:tc>
                  <a:txBody>
                    <a:bodyPr/>
                    <a:lstStyle/>
                    <a:p>
                      <a:pPr algn="ctr"/>
                      <a:r>
                        <a:rPr lang="en-US" sz="1000" b="1" dirty="0">
                          <a:solidFill>
                            <a:schemeClr val="tx1"/>
                          </a:solidFill>
                        </a:rPr>
                        <a:t>67.71%</a:t>
                      </a:r>
                    </a:p>
                  </a:txBody>
                  <a:tcPr/>
                </a:tc>
                <a:extLst>
                  <a:ext uri="{0D108BD9-81ED-4DB2-BD59-A6C34878D82A}">
                    <a16:rowId xmlns:a16="http://schemas.microsoft.com/office/drawing/2014/main" val="3592101691"/>
                  </a:ext>
                </a:extLst>
              </a:tr>
              <a:tr h="366807">
                <a:tc>
                  <a:txBody>
                    <a:bodyPr/>
                    <a:lstStyle/>
                    <a:p>
                      <a:r>
                        <a:rPr lang="en-US" sz="1000" dirty="0">
                          <a:solidFill>
                            <a:schemeClr val="tx1"/>
                          </a:solidFill>
                        </a:rPr>
                        <a:t>Precision</a:t>
                      </a:r>
                    </a:p>
                  </a:txBody>
                  <a:tcPr/>
                </a:tc>
                <a:tc>
                  <a:txBody>
                    <a:bodyPr/>
                    <a:lstStyle/>
                    <a:p>
                      <a:pPr algn="ctr"/>
                      <a:r>
                        <a:rPr lang="en-US" sz="1000" dirty="0">
                          <a:solidFill>
                            <a:schemeClr val="tx1"/>
                          </a:solidFill>
                        </a:rPr>
                        <a:t>96.95%</a:t>
                      </a:r>
                    </a:p>
                  </a:txBody>
                  <a:tcPr/>
                </a:tc>
                <a:tc>
                  <a:txBody>
                    <a:bodyPr/>
                    <a:lstStyle/>
                    <a:p>
                      <a:pPr algn="ctr"/>
                      <a:r>
                        <a:rPr lang="en-US" sz="1000" dirty="0"/>
                        <a:t>96.95%</a:t>
                      </a:r>
                    </a:p>
                  </a:txBody>
                  <a:tcPr/>
                </a:tc>
                <a:tc>
                  <a:txBody>
                    <a:bodyPr/>
                    <a:lstStyle/>
                    <a:p>
                      <a:pPr algn="ctr"/>
                      <a:r>
                        <a:rPr lang="en-US" sz="1000" dirty="0"/>
                        <a:t>95.66%</a:t>
                      </a:r>
                    </a:p>
                  </a:txBody>
                  <a:tcPr/>
                </a:tc>
                <a:tc>
                  <a:txBody>
                    <a:bodyPr/>
                    <a:lstStyle/>
                    <a:p>
                      <a:pPr algn="ctr"/>
                      <a:r>
                        <a:rPr lang="en-US" sz="1000" dirty="0">
                          <a:solidFill>
                            <a:schemeClr val="tx1"/>
                          </a:solidFill>
                        </a:rPr>
                        <a:t>95.59%</a:t>
                      </a:r>
                    </a:p>
                  </a:txBody>
                  <a:tcPr/>
                </a:tc>
                <a:extLst>
                  <a:ext uri="{0D108BD9-81ED-4DB2-BD59-A6C34878D82A}">
                    <a16:rowId xmlns:a16="http://schemas.microsoft.com/office/drawing/2014/main" val="2102443653"/>
                  </a:ext>
                </a:extLst>
              </a:tr>
              <a:tr h="366807">
                <a:tc>
                  <a:txBody>
                    <a:bodyPr/>
                    <a:lstStyle/>
                    <a:p>
                      <a:r>
                        <a:rPr lang="en-US" sz="1000" dirty="0">
                          <a:solidFill>
                            <a:schemeClr val="tx1"/>
                          </a:solidFill>
                        </a:rPr>
                        <a:t>Recall</a:t>
                      </a:r>
                    </a:p>
                  </a:txBody>
                  <a:tcPr/>
                </a:tc>
                <a:tc>
                  <a:txBody>
                    <a:bodyPr/>
                    <a:lstStyle/>
                    <a:p>
                      <a:pPr algn="ctr"/>
                      <a:r>
                        <a:rPr lang="en-US" sz="1000" dirty="0">
                          <a:solidFill>
                            <a:schemeClr val="tx1"/>
                          </a:solidFill>
                        </a:rPr>
                        <a:t>82.06%</a:t>
                      </a:r>
                    </a:p>
                  </a:txBody>
                  <a:tcPr/>
                </a:tc>
                <a:tc>
                  <a:txBody>
                    <a:bodyPr/>
                    <a:lstStyle/>
                    <a:p>
                      <a:pPr algn="ctr"/>
                      <a:r>
                        <a:rPr lang="en-US" sz="1000" dirty="0"/>
                        <a:t>82.06%</a:t>
                      </a:r>
                    </a:p>
                  </a:txBody>
                  <a:tcPr/>
                </a:tc>
                <a:tc>
                  <a:txBody>
                    <a:bodyPr/>
                    <a:lstStyle/>
                    <a:p>
                      <a:pPr algn="ctr"/>
                      <a:r>
                        <a:rPr lang="en-US" sz="1000" dirty="0"/>
                        <a:t>83.84%</a:t>
                      </a:r>
                    </a:p>
                  </a:txBody>
                  <a:tcPr/>
                </a:tc>
                <a:tc>
                  <a:txBody>
                    <a:bodyPr/>
                    <a:lstStyle/>
                    <a:p>
                      <a:pPr algn="ctr"/>
                      <a:r>
                        <a:rPr lang="en-US" sz="1000" dirty="0">
                          <a:solidFill>
                            <a:schemeClr val="tx1"/>
                          </a:solidFill>
                        </a:rPr>
                        <a:t>83.74%</a:t>
                      </a:r>
                    </a:p>
                  </a:txBody>
                  <a:tcPr/>
                </a:tc>
                <a:extLst>
                  <a:ext uri="{0D108BD9-81ED-4DB2-BD59-A6C34878D82A}">
                    <a16:rowId xmlns:a16="http://schemas.microsoft.com/office/drawing/2014/main" val="2557526422"/>
                  </a:ext>
                </a:extLst>
              </a:tr>
              <a:tr h="366807">
                <a:tc>
                  <a:txBody>
                    <a:bodyPr/>
                    <a:lstStyle/>
                    <a:p>
                      <a:r>
                        <a:rPr lang="en-US" sz="1000" dirty="0">
                          <a:solidFill>
                            <a:schemeClr val="tx1"/>
                          </a:solidFill>
                        </a:rPr>
                        <a:t>F Measure</a:t>
                      </a:r>
                    </a:p>
                  </a:txBody>
                  <a:tcPr/>
                </a:tc>
                <a:tc>
                  <a:txBody>
                    <a:bodyPr/>
                    <a:lstStyle/>
                    <a:p>
                      <a:pPr algn="ctr"/>
                      <a:r>
                        <a:rPr lang="en-US" sz="1000" dirty="0">
                          <a:solidFill>
                            <a:schemeClr val="tx1"/>
                          </a:solidFill>
                        </a:rPr>
                        <a:t>88.88%</a:t>
                      </a:r>
                    </a:p>
                  </a:txBody>
                  <a:tcPr/>
                </a:tc>
                <a:tc>
                  <a:txBody>
                    <a:bodyPr/>
                    <a:lstStyle/>
                    <a:p>
                      <a:pPr algn="ctr"/>
                      <a:r>
                        <a:rPr lang="en-US" sz="1000" dirty="0"/>
                        <a:t>88.88%</a:t>
                      </a:r>
                    </a:p>
                  </a:txBody>
                  <a:tcPr/>
                </a:tc>
                <a:tc>
                  <a:txBody>
                    <a:bodyPr/>
                    <a:lstStyle/>
                    <a:p>
                      <a:pPr algn="ctr"/>
                      <a:r>
                        <a:rPr lang="en-US" sz="1000" dirty="0"/>
                        <a:t>89.36%</a:t>
                      </a:r>
                    </a:p>
                  </a:txBody>
                  <a:tcPr/>
                </a:tc>
                <a:tc>
                  <a:txBody>
                    <a:bodyPr/>
                    <a:lstStyle/>
                    <a:p>
                      <a:pPr algn="ctr"/>
                      <a:r>
                        <a:rPr lang="en-US" sz="1000" dirty="0">
                          <a:solidFill>
                            <a:schemeClr val="tx1"/>
                          </a:solidFill>
                        </a:rPr>
                        <a:t>89.28%</a:t>
                      </a:r>
                    </a:p>
                  </a:txBody>
                  <a:tcPr/>
                </a:tc>
                <a:extLst>
                  <a:ext uri="{0D108BD9-81ED-4DB2-BD59-A6C34878D82A}">
                    <a16:rowId xmlns:a16="http://schemas.microsoft.com/office/drawing/2014/main" val="3278959909"/>
                  </a:ext>
                </a:extLst>
              </a:tr>
              <a:tr h="366807">
                <a:tc>
                  <a:txBody>
                    <a:bodyPr/>
                    <a:lstStyle/>
                    <a:p>
                      <a:r>
                        <a:rPr lang="en-US" sz="1000" dirty="0">
                          <a:solidFill>
                            <a:schemeClr val="tx1"/>
                          </a:solidFill>
                        </a:rPr>
                        <a:t>Area Under the Curve</a:t>
                      </a:r>
                    </a:p>
                  </a:txBody>
                  <a:tcPr/>
                </a:tc>
                <a:tc>
                  <a:txBody>
                    <a:bodyPr/>
                    <a:lstStyle/>
                    <a:p>
                      <a:pPr algn="ctr"/>
                      <a:r>
                        <a:rPr lang="en-US" sz="1000" dirty="0">
                          <a:solidFill>
                            <a:schemeClr val="tx1"/>
                          </a:solidFill>
                        </a:rPr>
                        <a:t>0.6033</a:t>
                      </a:r>
                    </a:p>
                  </a:txBody>
                  <a:tcPr/>
                </a:tc>
                <a:tc>
                  <a:txBody>
                    <a:bodyPr/>
                    <a:lstStyle/>
                    <a:p>
                      <a:pPr algn="ctr"/>
                      <a:r>
                        <a:rPr lang="en-US" sz="1000" dirty="0"/>
                        <a:t>0.6033</a:t>
                      </a:r>
                    </a:p>
                  </a:txBody>
                  <a:tcPr/>
                </a:tc>
                <a:tc>
                  <a:txBody>
                    <a:bodyPr/>
                    <a:lstStyle/>
                    <a:p>
                      <a:pPr algn="ctr"/>
                      <a:r>
                        <a:rPr lang="en-US" sz="1000" dirty="0"/>
                        <a:t>0.6464</a:t>
                      </a:r>
                    </a:p>
                  </a:txBody>
                  <a:tcPr/>
                </a:tc>
                <a:tc>
                  <a:txBody>
                    <a:bodyPr/>
                    <a:lstStyle/>
                    <a:p>
                      <a:pPr algn="ctr"/>
                      <a:r>
                        <a:rPr lang="en-US" sz="1000" dirty="0">
                          <a:solidFill>
                            <a:schemeClr val="tx1"/>
                          </a:solidFill>
                        </a:rPr>
                        <a:t>0.6441</a:t>
                      </a:r>
                    </a:p>
                  </a:txBody>
                  <a:tcPr/>
                </a:tc>
                <a:extLst>
                  <a:ext uri="{0D108BD9-81ED-4DB2-BD59-A6C34878D82A}">
                    <a16:rowId xmlns:a16="http://schemas.microsoft.com/office/drawing/2014/main" val="1633240132"/>
                  </a:ext>
                </a:extLst>
              </a:tr>
            </a:tbl>
          </a:graphicData>
        </a:graphic>
      </p:graphicFrame>
    </p:spTree>
    <p:extLst>
      <p:ext uri="{BB962C8B-B14F-4D97-AF65-F5344CB8AC3E}">
        <p14:creationId xmlns:p14="http://schemas.microsoft.com/office/powerpoint/2010/main" val="290223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a:bodyPr>
          <a:lstStyle/>
          <a:p>
            <a:pPr algn="ctr"/>
            <a:r>
              <a:rPr lang="en-US" dirty="0">
                <a:latin typeface="Calibri" panose="020F0502020204030204" pitchFamily="34" charset="0"/>
                <a:cs typeface="Calibri" panose="020F0502020204030204" pitchFamily="34" charset="0"/>
              </a:rPr>
              <a:t>K Nearest Neighbor (</a:t>
            </a:r>
            <a:r>
              <a:rPr lang="en-US" dirty="0" err="1">
                <a:latin typeface="Calibri" panose="020F0502020204030204" pitchFamily="34" charset="0"/>
                <a:cs typeface="Calibri" panose="020F0502020204030204" pitchFamily="34" charset="0"/>
              </a:rPr>
              <a:t>kNN</a:t>
            </a:r>
            <a:r>
              <a:rPr lang="en-US" dirty="0">
                <a:latin typeface="Calibri" panose="020F0502020204030204" pitchFamily="34" charset="0"/>
                <a:cs typeface="Calibri" panose="020F0502020204030204" pitchFamily="34" charset="0"/>
              </a:rPr>
              <a:t>) Model</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018ED687-0A8A-CA42-8B95-6189CC99DB4C}"/>
              </a:ext>
            </a:extLst>
          </p:cNvPr>
          <p:cNvSpPr txBox="1">
            <a:spLocks/>
          </p:cNvSpPr>
          <p:nvPr/>
        </p:nvSpPr>
        <p:spPr>
          <a:xfrm>
            <a:off x="2844581" y="1284296"/>
            <a:ext cx="3376159" cy="1031301"/>
          </a:xfrm>
          <a:prstGeom prst="rect">
            <a:avLst/>
          </a:prstGeom>
          <a:solidFill>
            <a:schemeClr val="accent2">
              <a:lumMod val="40000"/>
              <a:lumOff val="60000"/>
            </a:schemeClr>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err="1">
                <a:solidFill>
                  <a:schemeClr val="tx1"/>
                </a:solidFill>
                <a:latin typeface="Calibri" panose="020F0502020204030204" pitchFamily="34" charset="0"/>
                <a:cs typeface="Calibri" panose="020F0502020204030204" pitchFamily="34" charset="0"/>
              </a:rPr>
              <a:t>Preprocessing</a:t>
            </a:r>
            <a:r>
              <a:rPr lang="en-SG" sz="1200" b="1" dirty="0">
                <a:solidFill>
                  <a:schemeClr val="tx1"/>
                </a:solidFill>
                <a:latin typeface="Calibri" panose="020F0502020204030204" pitchFamily="34" charset="0"/>
                <a:cs typeface="Calibri" panose="020F0502020204030204" pitchFamily="34" charset="0"/>
              </a:rPr>
              <a:t>:</a:t>
            </a:r>
          </a:p>
          <a:p>
            <a:pPr>
              <a:buFontTx/>
              <a:buChar char="-"/>
            </a:pPr>
            <a:r>
              <a:rPr lang="en-SG" sz="1200" dirty="0">
                <a:solidFill>
                  <a:schemeClr val="tx1"/>
                </a:solidFill>
                <a:latin typeface="Calibri" panose="020F0502020204030204" pitchFamily="34" charset="0"/>
                <a:cs typeface="Calibri" panose="020F0502020204030204" pitchFamily="34" charset="0"/>
              </a:rPr>
              <a:t>Check for  missing values</a:t>
            </a:r>
          </a:p>
          <a:p>
            <a:pPr>
              <a:buFontTx/>
              <a:buChar char="-"/>
            </a:pPr>
            <a:r>
              <a:rPr lang="en-SG" sz="1200" dirty="0">
                <a:solidFill>
                  <a:schemeClr val="tx1"/>
                </a:solidFill>
                <a:latin typeface="Calibri" panose="020F0502020204030204" pitchFamily="34" charset="0"/>
                <a:cs typeface="Calibri" panose="020F0502020204030204" pitchFamily="34" charset="0"/>
              </a:rPr>
              <a:t>Remove variable  - ID</a:t>
            </a:r>
          </a:p>
          <a:p>
            <a:pPr>
              <a:buFontTx/>
              <a:buChar char="-"/>
            </a:pPr>
            <a:r>
              <a:rPr lang="en-SG" sz="1200" dirty="0">
                <a:solidFill>
                  <a:schemeClr val="tx1"/>
                </a:solidFill>
                <a:latin typeface="Calibri" panose="020F0502020204030204" pitchFamily="34" charset="0"/>
                <a:cs typeface="Calibri" panose="020F0502020204030204" pitchFamily="34" charset="0"/>
              </a:rPr>
              <a:t>Normalized all variables except “Y”</a:t>
            </a:r>
          </a:p>
          <a:p>
            <a:pPr>
              <a:buFontTx/>
              <a:buChar char="-"/>
            </a:pPr>
            <a:endParaRPr lang="en-SG" sz="1200" dirty="0">
              <a:solidFill>
                <a:schemeClr val="tx1"/>
              </a:solidFill>
              <a:latin typeface="Calibri" panose="020F0502020204030204" pitchFamily="34" charset="0"/>
              <a:cs typeface="Calibri" panose="020F0502020204030204" pitchFamily="34" charset="0"/>
            </a:endParaRPr>
          </a:p>
          <a:p>
            <a:pPr>
              <a:buFontTx/>
              <a:buChar char="-"/>
            </a:pPr>
            <a:endParaRPr lang="en-SG" sz="1200" dirty="0">
              <a:solidFill>
                <a:schemeClr val="tx1"/>
              </a:solidFill>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3F836BEB-C3CA-CC41-A963-E0098E174F6D}"/>
              </a:ext>
            </a:extLst>
          </p:cNvPr>
          <p:cNvSpPr txBox="1">
            <a:spLocks/>
          </p:cNvSpPr>
          <p:nvPr/>
        </p:nvSpPr>
        <p:spPr>
          <a:xfrm>
            <a:off x="2880472" y="2374411"/>
            <a:ext cx="3376159" cy="103130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Model Training:</a:t>
            </a:r>
          </a:p>
          <a:p>
            <a:pPr>
              <a:buFontTx/>
              <a:buChar char="-"/>
            </a:pPr>
            <a:r>
              <a:rPr lang="en-SG" sz="1200" dirty="0">
                <a:solidFill>
                  <a:schemeClr val="tx1"/>
                </a:solidFill>
                <a:latin typeface="Calibri" panose="020F0502020204030204" pitchFamily="34" charset="0"/>
                <a:cs typeface="Calibri" panose="020F0502020204030204" pitchFamily="34" charset="0"/>
              </a:rPr>
              <a:t>Split dataset (70% - train set &amp; 30% - test set)</a:t>
            </a:r>
          </a:p>
          <a:p>
            <a:pPr>
              <a:buFontTx/>
              <a:buChar char="-"/>
            </a:pPr>
            <a:r>
              <a:rPr lang="en-SG" sz="1200" dirty="0">
                <a:solidFill>
                  <a:schemeClr val="tx1"/>
                </a:solidFill>
                <a:latin typeface="Calibri" panose="020F0502020204030204" pitchFamily="34" charset="0"/>
                <a:cs typeface="Calibri" panose="020F0502020204030204" pitchFamily="34" charset="0"/>
              </a:rPr>
              <a:t>Convert variable “Y”  to Nominal</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9" name="Content Placeholder 2">
            <a:extLst>
              <a:ext uri="{FF2B5EF4-FFF2-40B4-BE49-F238E27FC236}">
                <a16:creationId xmlns:a16="http://schemas.microsoft.com/office/drawing/2014/main" id="{7416F0DC-86CE-DC40-9782-34F57C165907}"/>
              </a:ext>
            </a:extLst>
          </p:cNvPr>
          <p:cNvSpPr txBox="1">
            <a:spLocks/>
          </p:cNvSpPr>
          <p:nvPr/>
        </p:nvSpPr>
        <p:spPr>
          <a:xfrm>
            <a:off x="2879977" y="3455305"/>
            <a:ext cx="3376654" cy="2036593"/>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Tuning Model:</a:t>
            </a:r>
          </a:p>
          <a:p>
            <a:pPr latinLnBrk="1"/>
            <a:r>
              <a:rPr lang="en-US" sz="1200" dirty="0"/>
              <a:t>Grid = </a:t>
            </a:r>
            <a:r>
              <a:rPr lang="en-US" sz="1200" dirty="0" err="1"/>
              <a:t>expand.grid</a:t>
            </a:r>
            <a:r>
              <a:rPr lang="en-US" sz="1200" dirty="0"/>
              <a:t>(k = c(70, 80, 90, 100, 110, 120, 130)</a:t>
            </a:r>
          </a:p>
          <a:p>
            <a:pPr latinLnBrk="1"/>
            <a:r>
              <a:rPr lang="en-US" sz="1200" dirty="0"/>
              <a:t>train(Y ~., method = “</a:t>
            </a:r>
            <a:r>
              <a:rPr lang="en-US" sz="1200" dirty="0" err="1"/>
              <a:t>knn</a:t>
            </a:r>
            <a:r>
              <a:rPr lang="en-US" sz="1200" dirty="0"/>
              <a:t>”, data = </a:t>
            </a:r>
            <a:r>
              <a:rPr lang="en-US" sz="1200" dirty="0" err="1"/>
              <a:t>combine.train.data.n</a:t>
            </a:r>
            <a:r>
              <a:rPr lang="en-US" sz="1200" dirty="0"/>
              <a:t>, </a:t>
            </a:r>
            <a:r>
              <a:rPr lang="en-US" sz="1200" dirty="0" err="1"/>
              <a:t>trControl</a:t>
            </a:r>
            <a:r>
              <a:rPr lang="en-US" sz="1200" dirty="0"/>
              <a:t> = </a:t>
            </a:r>
            <a:r>
              <a:rPr lang="en-US" sz="1200" dirty="0" err="1"/>
              <a:t>trainControl</a:t>
            </a:r>
            <a:r>
              <a:rPr lang="en-US" sz="1200" dirty="0"/>
              <a:t> (method = ‘cv’,     number = 3, search = ‘grid’), </a:t>
            </a:r>
            <a:r>
              <a:rPr lang="en-US" sz="1200" dirty="0" err="1"/>
              <a:t>tuneGrid</a:t>
            </a:r>
            <a:r>
              <a:rPr lang="en-US" sz="1200" dirty="0"/>
              <a:t> = grid)</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5" name="Content Placeholder 2">
            <a:extLst>
              <a:ext uri="{FF2B5EF4-FFF2-40B4-BE49-F238E27FC236}">
                <a16:creationId xmlns:a16="http://schemas.microsoft.com/office/drawing/2014/main" id="{18108B86-B892-CA41-AA4E-B1413F17966B}"/>
              </a:ext>
            </a:extLst>
          </p:cNvPr>
          <p:cNvSpPr txBox="1">
            <a:spLocks/>
          </p:cNvSpPr>
          <p:nvPr/>
        </p:nvSpPr>
        <p:spPr>
          <a:xfrm>
            <a:off x="2879976" y="5530970"/>
            <a:ext cx="3399572" cy="975718"/>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Base Model:</a:t>
            </a:r>
          </a:p>
          <a:p>
            <a:pPr latinLnBrk="1"/>
            <a:r>
              <a:rPr lang="en-US" sz="1200" dirty="0" err="1"/>
              <a:t>knn</a:t>
            </a:r>
            <a:r>
              <a:rPr lang="en-US" sz="1200" dirty="0"/>
              <a:t>(train = </a:t>
            </a:r>
            <a:r>
              <a:rPr lang="en-US" sz="1200" dirty="0" err="1"/>
              <a:t>train.data.n</a:t>
            </a:r>
            <a:r>
              <a:rPr lang="en-US" sz="1200" dirty="0"/>
              <a:t>, test = </a:t>
            </a:r>
            <a:r>
              <a:rPr lang="en-US" sz="1200" dirty="0" err="1"/>
              <a:t>test.data.n</a:t>
            </a:r>
            <a:r>
              <a:rPr lang="en-US" sz="1200" dirty="0"/>
              <a:t>, cl = </a:t>
            </a:r>
            <a:r>
              <a:rPr lang="en-US" sz="1200" dirty="0" err="1"/>
              <a:t>train_lable</a:t>
            </a:r>
            <a:r>
              <a:rPr lang="en-US" sz="1200" dirty="0"/>
              <a:t>, k = </a:t>
            </a:r>
            <a:r>
              <a:rPr lang="en-US" sz="1200" dirty="0" err="1"/>
              <a:t>knn$bestTune</a:t>
            </a:r>
            <a:r>
              <a:rPr lang="en-US" sz="1200" dirty="0"/>
              <a:t>, </a:t>
            </a:r>
            <a:r>
              <a:rPr lang="en-US" sz="1200" dirty="0" err="1"/>
              <a:t>prob</a:t>
            </a:r>
            <a:r>
              <a:rPr lang="en-US" sz="1200" dirty="0"/>
              <a:t> = TRUE)</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8" name="Content Placeholder 2">
            <a:extLst>
              <a:ext uri="{FF2B5EF4-FFF2-40B4-BE49-F238E27FC236}">
                <a16:creationId xmlns:a16="http://schemas.microsoft.com/office/drawing/2014/main" id="{7F79C290-6AAE-184F-B902-227394FDA73B}"/>
              </a:ext>
            </a:extLst>
          </p:cNvPr>
          <p:cNvSpPr txBox="1">
            <a:spLocks/>
          </p:cNvSpPr>
          <p:nvPr/>
        </p:nvSpPr>
        <p:spPr>
          <a:xfrm>
            <a:off x="554453" y="1394942"/>
            <a:ext cx="1836081" cy="2466967"/>
          </a:xfrm>
          <a:prstGeom prst="rect">
            <a:avLst/>
          </a:prstGeom>
          <a:solidFill>
            <a:srgbClr val="92D050"/>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K	Accuracy</a:t>
            </a:r>
          </a:p>
          <a:p>
            <a:pPr marL="0" indent="0">
              <a:buNone/>
            </a:pPr>
            <a:r>
              <a:rPr lang="en-SG" sz="1000" dirty="0">
                <a:solidFill>
                  <a:schemeClr val="tx1"/>
                </a:solidFill>
                <a:latin typeface="Calibri" panose="020F0502020204030204" pitchFamily="34" charset="0"/>
                <a:cs typeface="Calibri" panose="020F0502020204030204" pitchFamily="34" charset="0"/>
              </a:rPr>
              <a:t>70	0.8049998</a:t>
            </a:r>
          </a:p>
          <a:p>
            <a:pPr marL="0" indent="0">
              <a:buNone/>
            </a:pPr>
            <a:r>
              <a:rPr lang="en-SG" sz="1000" b="1" dirty="0">
                <a:solidFill>
                  <a:srgbClr val="FF0000"/>
                </a:solidFill>
                <a:latin typeface="Calibri" panose="020F0502020204030204" pitchFamily="34" charset="0"/>
                <a:cs typeface="Calibri" panose="020F0502020204030204" pitchFamily="34" charset="0"/>
              </a:rPr>
              <a:t>80	0.8056665</a:t>
            </a:r>
          </a:p>
          <a:p>
            <a:pPr marL="0" indent="0">
              <a:buNone/>
            </a:pPr>
            <a:r>
              <a:rPr lang="en-SG" sz="1000" dirty="0">
                <a:solidFill>
                  <a:schemeClr val="tx1"/>
                </a:solidFill>
                <a:latin typeface="Calibri" panose="020F0502020204030204" pitchFamily="34" charset="0"/>
                <a:cs typeface="Calibri" panose="020F0502020204030204" pitchFamily="34" charset="0"/>
              </a:rPr>
              <a:t>90	0.8055236</a:t>
            </a:r>
          </a:p>
          <a:p>
            <a:pPr marL="0" indent="0">
              <a:buNone/>
            </a:pPr>
            <a:r>
              <a:rPr lang="en-SG" sz="1000" dirty="0">
                <a:solidFill>
                  <a:schemeClr val="tx1"/>
                </a:solidFill>
                <a:latin typeface="Calibri" panose="020F0502020204030204" pitchFamily="34" charset="0"/>
                <a:cs typeface="Calibri" panose="020F0502020204030204" pitchFamily="34" charset="0"/>
              </a:rPr>
              <a:t>100	0.8055236</a:t>
            </a:r>
          </a:p>
          <a:p>
            <a:pPr marL="0" indent="0">
              <a:buNone/>
            </a:pPr>
            <a:r>
              <a:rPr lang="en-SG" sz="1000" dirty="0">
                <a:solidFill>
                  <a:schemeClr val="tx1"/>
                </a:solidFill>
                <a:latin typeface="Calibri" panose="020F0502020204030204" pitchFamily="34" charset="0"/>
                <a:cs typeface="Calibri" panose="020F0502020204030204" pitchFamily="34" charset="0"/>
              </a:rPr>
              <a:t>110	0.8051903</a:t>
            </a:r>
          </a:p>
          <a:p>
            <a:pPr marL="0" indent="0">
              <a:buNone/>
            </a:pPr>
            <a:r>
              <a:rPr lang="en-SG" sz="1000" dirty="0">
                <a:solidFill>
                  <a:schemeClr val="tx1"/>
                </a:solidFill>
                <a:latin typeface="Calibri" panose="020F0502020204030204" pitchFamily="34" charset="0"/>
                <a:cs typeface="Calibri" panose="020F0502020204030204" pitchFamily="34" charset="0"/>
              </a:rPr>
              <a:t>120	0.8053332</a:t>
            </a:r>
          </a:p>
          <a:p>
            <a:pPr marL="0" indent="0">
              <a:buNone/>
            </a:pPr>
            <a:r>
              <a:rPr lang="en-SG" sz="1000" dirty="0">
                <a:solidFill>
                  <a:schemeClr val="tx1"/>
                </a:solidFill>
                <a:latin typeface="Calibri" panose="020F0502020204030204" pitchFamily="34" charset="0"/>
                <a:cs typeface="Calibri" panose="020F0502020204030204" pitchFamily="34" charset="0"/>
              </a:rPr>
              <a:t>130	0.8051903</a:t>
            </a:r>
          </a:p>
          <a:p>
            <a:pPr marL="0" indent="0">
              <a:buNone/>
            </a:pPr>
            <a:endParaRPr lang="en-SG" sz="1000" dirty="0">
              <a:solidFill>
                <a:schemeClr val="tx1"/>
              </a:solidFill>
              <a:latin typeface="Calibri" panose="020F0502020204030204" pitchFamily="34" charset="0"/>
              <a:cs typeface="Calibri" panose="020F0502020204030204" pitchFamily="34" charset="0"/>
            </a:endParaRPr>
          </a:p>
          <a:p>
            <a:pPr marL="228600" indent="-228600">
              <a:buAutoNum type="arabicPlain" startAt="100"/>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3" name="Triangle 2">
            <a:extLst>
              <a:ext uri="{FF2B5EF4-FFF2-40B4-BE49-F238E27FC236}">
                <a16:creationId xmlns:a16="http://schemas.microsoft.com/office/drawing/2014/main" id="{E8897965-D92C-6D4F-BAFF-D7509B6434FC}"/>
              </a:ext>
            </a:extLst>
          </p:cNvPr>
          <p:cNvSpPr/>
          <p:nvPr/>
        </p:nvSpPr>
        <p:spPr>
          <a:xfrm rot="5400000">
            <a:off x="1419213" y="4198582"/>
            <a:ext cx="2466966" cy="383769"/>
          </a:xfrm>
          <a:prstGeom prst="triangle">
            <a:avLst>
              <a:gd name="adj" fmla="val 4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C4BCCFEE-7EC9-5741-ACCD-82581D485200}"/>
              </a:ext>
            </a:extLst>
          </p:cNvPr>
          <p:cNvSpPr txBox="1">
            <a:spLocks/>
          </p:cNvSpPr>
          <p:nvPr/>
        </p:nvSpPr>
        <p:spPr>
          <a:xfrm>
            <a:off x="547143" y="4022410"/>
            <a:ext cx="1843391" cy="2466967"/>
          </a:xfrm>
          <a:prstGeom prst="rect">
            <a:avLst/>
          </a:prstGeom>
          <a:solidFill>
            <a:srgbClr val="92D050"/>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Variable	Importance</a:t>
            </a:r>
          </a:p>
          <a:p>
            <a:pPr marL="0" indent="0">
              <a:buNone/>
            </a:pPr>
            <a:r>
              <a:rPr lang="en-SG" sz="1000" dirty="0">
                <a:solidFill>
                  <a:schemeClr val="tx1"/>
                </a:solidFill>
                <a:latin typeface="Calibri" panose="020F0502020204030204" pitchFamily="34" charset="0"/>
                <a:cs typeface="Calibri" panose="020F0502020204030204" pitchFamily="34" charset="0"/>
              </a:rPr>
              <a:t>PAY_0		100</a:t>
            </a:r>
          </a:p>
          <a:p>
            <a:pPr marL="0" indent="0">
              <a:buNone/>
            </a:pPr>
            <a:r>
              <a:rPr lang="en-SG" sz="1000" dirty="0">
                <a:solidFill>
                  <a:schemeClr val="tx1"/>
                </a:solidFill>
                <a:latin typeface="Calibri" panose="020F0502020204030204" pitchFamily="34" charset="0"/>
                <a:cs typeface="Calibri" panose="020F0502020204030204" pitchFamily="34" charset="0"/>
              </a:rPr>
              <a:t>PAY_2		73.67</a:t>
            </a:r>
          </a:p>
          <a:p>
            <a:pPr marL="0" indent="0">
              <a:buNone/>
            </a:pPr>
            <a:r>
              <a:rPr lang="en-SG" sz="1000" dirty="0">
                <a:solidFill>
                  <a:schemeClr val="tx1"/>
                </a:solidFill>
                <a:latin typeface="Calibri" panose="020F0502020204030204" pitchFamily="34" charset="0"/>
                <a:cs typeface="Calibri" panose="020F0502020204030204" pitchFamily="34" charset="0"/>
              </a:rPr>
              <a:t>PAY_3		65.62</a:t>
            </a:r>
          </a:p>
          <a:p>
            <a:pPr marL="0" indent="0">
              <a:buNone/>
            </a:pPr>
            <a:r>
              <a:rPr lang="en-SG" sz="1000" dirty="0">
                <a:solidFill>
                  <a:schemeClr val="tx1"/>
                </a:solidFill>
                <a:latin typeface="Calibri" panose="020F0502020204030204" pitchFamily="34" charset="0"/>
                <a:cs typeface="Calibri" panose="020F0502020204030204" pitchFamily="34" charset="0"/>
              </a:rPr>
              <a:t>LIMIT_BAL	63.06</a:t>
            </a:r>
          </a:p>
          <a:p>
            <a:pPr marL="0" indent="0">
              <a:buNone/>
            </a:pPr>
            <a:r>
              <a:rPr lang="en-SG" sz="1000" dirty="0">
                <a:solidFill>
                  <a:schemeClr val="tx1"/>
                </a:solidFill>
                <a:latin typeface="Calibri" panose="020F0502020204030204" pitchFamily="34" charset="0"/>
                <a:cs typeface="Calibri" panose="020F0502020204030204" pitchFamily="34" charset="0"/>
              </a:rPr>
              <a:t>PAY_4	  	58.27</a:t>
            </a:r>
          </a:p>
          <a:p>
            <a:pPr marL="0" indent="0">
              <a:buNone/>
            </a:pPr>
            <a:r>
              <a:rPr lang="en-SG" sz="1000" dirty="0">
                <a:solidFill>
                  <a:schemeClr val="tx1"/>
                </a:solidFill>
                <a:latin typeface="Calibri" panose="020F0502020204030204" pitchFamily="34" charset="0"/>
                <a:cs typeface="Calibri" panose="020F0502020204030204" pitchFamily="34" charset="0"/>
              </a:rPr>
              <a:t>PAY_AMT1	57.68</a:t>
            </a:r>
          </a:p>
          <a:p>
            <a:pPr marL="0" indent="0">
              <a:buNone/>
            </a:pPr>
            <a:r>
              <a:rPr lang="en-SG" sz="1000" dirty="0">
                <a:solidFill>
                  <a:schemeClr val="tx1"/>
                </a:solidFill>
                <a:latin typeface="Calibri" panose="020F0502020204030204" pitchFamily="34" charset="0"/>
                <a:cs typeface="Calibri" panose="020F0502020204030204" pitchFamily="34" charset="0"/>
              </a:rPr>
              <a:t>PAY_5		52.49</a:t>
            </a:r>
          </a:p>
          <a:p>
            <a:pPr marL="0" indent="0">
              <a:buNone/>
            </a:pPr>
            <a:endParaRPr lang="en-SG" sz="1000" dirty="0">
              <a:solidFill>
                <a:schemeClr val="tx1"/>
              </a:solidFill>
              <a:latin typeface="Calibri" panose="020F0502020204030204" pitchFamily="34" charset="0"/>
              <a:cs typeface="Calibri" panose="020F0502020204030204" pitchFamily="34" charset="0"/>
            </a:endParaRPr>
          </a:p>
          <a:p>
            <a:pPr marL="228600" indent="-228600">
              <a:buAutoNum type="arabicPlain" startAt="100"/>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2" name="Content Placeholder 2">
            <a:extLst>
              <a:ext uri="{FF2B5EF4-FFF2-40B4-BE49-F238E27FC236}">
                <a16:creationId xmlns:a16="http://schemas.microsoft.com/office/drawing/2014/main" id="{B177096D-D5F0-684A-94FD-B5300B3C86E6}"/>
              </a:ext>
            </a:extLst>
          </p:cNvPr>
          <p:cNvSpPr txBox="1">
            <a:spLocks/>
          </p:cNvSpPr>
          <p:nvPr/>
        </p:nvSpPr>
        <p:spPr>
          <a:xfrm>
            <a:off x="6373972" y="1270264"/>
            <a:ext cx="3376159" cy="1031301"/>
          </a:xfrm>
          <a:prstGeom prst="rect">
            <a:avLst/>
          </a:prstGeom>
          <a:solidFill>
            <a:schemeClr val="accent2">
              <a:lumMod val="40000"/>
              <a:lumOff val="60000"/>
            </a:schemeClr>
          </a:solidFill>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err="1">
                <a:solidFill>
                  <a:schemeClr val="tx1"/>
                </a:solidFill>
                <a:latin typeface="Calibri" panose="020F0502020204030204" pitchFamily="34" charset="0"/>
                <a:cs typeface="Calibri" panose="020F0502020204030204" pitchFamily="34" charset="0"/>
              </a:rPr>
              <a:t>Preprocessing</a:t>
            </a:r>
            <a:r>
              <a:rPr lang="en-SG" sz="1200" b="1" dirty="0">
                <a:solidFill>
                  <a:schemeClr val="tx1"/>
                </a:solidFill>
                <a:latin typeface="Calibri" panose="020F0502020204030204" pitchFamily="34" charset="0"/>
                <a:cs typeface="Calibri" panose="020F0502020204030204" pitchFamily="34" charset="0"/>
              </a:rPr>
              <a:t>:</a:t>
            </a:r>
          </a:p>
          <a:p>
            <a:pPr>
              <a:buFontTx/>
              <a:buChar char="-"/>
            </a:pPr>
            <a:r>
              <a:rPr lang="en-SG" sz="1200" dirty="0">
                <a:solidFill>
                  <a:schemeClr val="tx1"/>
                </a:solidFill>
                <a:latin typeface="Calibri" panose="020F0502020204030204" pitchFamily="34" charset="0"/>
                <a:cs typeface="Calibri" panose="020F0502020204030204" pitchFamily="34" charset="0"/>
              </a:rPr>
              <a:t>Check for  missing values</a:t>
            </a:r>
          </a:p>
          <a:p>
            <a:pPr>
              <a:buFontTx/>
              <a:buChar char="-"/>
            </a:pPr>
            <a:r>
              <a:rPr lang="en-SG" sz="1200" dirty="0">
                <a:solidFill>
                  <a:schemeClr val="tx1"/>
                </a:solidFill>
                <a:latin typeface="Calibri" panose="020F0502020204030204" pitchFamily="34" charset="0"/>
                <a:cs typeface="Calibri" panose="020F0502020204030204" pitchFamily="34" charset="0"/>
              </a:rPr>
              <a:t>Remove variable - ID, SEX, EDUCATION, MARRIAGE, BILL_AMT</a:t>
            </a:r>
          </a:p>
          <a:p>
            <a:pPr>
              <a:buFontTx/>
              <a:buChar char="-"/>
            </a:pPr>
            <a:r>
              <a:rPr lang="en-SG" sz="1200" dirty="0">
                <a:solidFill>
                  <a:schemeClr val="tx1"/>
                </a:solidFill>
                <a:latin typeface="Calibri" panose="020F0502020204030204" pitchFamily="34" charset="0"/>
                <a:cs typeface="Calibri" panose="020F0502020204030204" pitchFamily="34" charset="0"/>
              </a:rPr>
              <a:t>Normalized all variables except “Y”</a:t>
            </a:r>
          </a:p>
          <a:p>
            <a:pPr>
              <a:buFontTx/>
              <a:buChar char="-"/>
            </a:pPr>
            <a:endParaRPr lang="en-SG" sz="1200" dirty="0">
              <a:solidFill>
                <a:schemeClr val="tx1"/>
              </a:solidFill>
              <a:latin typeface="Calibri" panose="020F0502020204030204" pitchFamily="34" charset="0"/>
              <a:cs typeface="Calibri" panose="020F0502020204030204" pitchFamily="34" charset="0"/>
            </a:endParaRPr>
          </a:p>
          <a:p>
            <a:pPr>
              <a:buFontTx/>
              <a:buChar char="-"/>
            </a:pPr>
            <a:endParaRPr lang="en-SG" sz="1200" dirty="0">
              <a:solidFill>
                <a:schemeClr val="tx1"/>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F6CE9D84-FDC2-174E-95DA-95151CC74B19}"/>
              </a:ext>
            </a:extLst>
          </p:cNvPr>
          <p:cNvSpPr txBox="1">
            <a:spLocks/>
          </p:cNvSpPr>
          <p:nvPr/>
        </p:nvSpPr>
        <p:spPr>
          <a:xfrm>
            <a:off x="6383196" y="2390033"/>
            <a:ext cx="3366936" cy="103130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Model Training:</a:t>
            </a:r>
          </a:p>
          <a:p>
            <a:pPr>
              <a:buFontTx/>
              <a:buChar char="-"/>
            </a:pPr>
            <a:r>
              <a:rPr lang="en-SG" sz="1200" dirty="0">
                <a:solidFill>
                  <a:schemeClr val="tx1"/>
                </a:solidFill>
                <a:latin typeface="Calibri" panose="020F0502020204030204" pitchFamily="34" charset="0"/>
                <a:cs typeface="Calibri" panose="020F0502020204030204" pitchFamily="34" charset="0"/>
              </a:rPr>
              <a:t>Split dataset (70% - train set &amp; 30% - test set)</a:t>
            </a:r>
          </a:p>
          <a:p>
            <a:pPr>
              <a:buFontTx/>
              <a:buChar char="-"/>
            </a:pPr>
            <a:r>
              <a:rPr lang="en-SG" sz="1200" dirty="0">
                <a:solidFill>
                  <a:schemeClr val="tx1"/>
                </a:solidFill>
                <a:latin typeface="Calibri" panose="020F0502020204030204" pitchFamily="34" charset="0"/>
                <a:cs typeface="Calibri" panose="020F0502020204030204" pitchFamily="34" charset="0"/>
              </a:rPr>
              <a:t>Convert variable “Y”  to Nominal</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AC48058E-80C9-6D4F-B8A0-9A889AEDB1A5}"/>
              </a:ext>
            </a:extLst>
          </p:cNvPr>
          <p:cNvSpPr txBox="1">
            <a:spLocks/>
          </p:cNvSpPr>
          <p:nvPr/>
        </p:nvSpPr>
        <p:spPr>
          <a:xfrm>
            <a:off x="6373972" y="3454435"/>
            <a:ext cx="3376159" cy="2036593"/>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Tuning Model:</a:t>
            </a:r>
          </a:p>
          <a:p>
            <a:pPr latinLnBrk="1"/>
            <a:r>
              <a:rPr lang="en-US" sz="1200" dirty="0"/>
              <a:t>Grid = </a:t>
            </a:r>
            <a:r>
              <a:rPr lang="en-US" sz="1200" dirty="0" err="1"/>
              <a:t>expand.grid</a:t>
            </a:r>
            <a:r>
              <a:rPr lang="en-US" sz="1200" dirty="0"/>
              <a:t>(k = c(50, 60, 70, 80, 90, 100, 110)</a:t>
            </a:r>
          </a:p>
          <a:p>
            <a:pPr latinLnBrk="1"/>
            <a:r>
              <a:rPr lang="en-US" sz="1200" dirty="0"/>
              <a:t>train(Y ~., method = “</a:t>
            </a:r>
            <a:r>
              <a:rPr lang="en-US" sz="1200" dirty="0" err="1"/>
              <a:t>knn</a:t>
            </a:r>
            <a:r>
              <a:rPr lang="en-US" sz="1200" dirty="0"/>
              <a:t>”, data = </a:t>
            </a:r>
            <a:r>
              <a:rPr lang="en-US" sz="1200" dirty="0" err="1"/>
              <a:t>combine.train.data.n</a:t>
            </a:r>
            <a:r>
              <a:rPr lang="en-US" sz="1200" dirty="0"/>
              <a:t>, </a:t>
            </a:r>
            <a:r>
              <a:rPr lang="en-US" sz="1200" dirty="0" err="1"/>
              <a:t>trControl</a:t>
            </a:r>
            <a:r>
              <a:rPr lang="en-US" sz="1200" dirty="0"/>
              <a:t> = </a:t>
            </a:r>
            <a:r>
              <a:rPr lang="en-US" sz="1200" dirty="0" err="1"/>
              <a:t>trainControl</a:t>
            </a:r>
            <a:r>
              <a:rPr lang="en-US" sz="1200" dirty="0"/>
              <a:t> (method = ‘cv’,     number = 3, search = ‘grid’), </a:t>
            </a:r>
            <a:r>
              <a:rPr lang="en-US" sz="1200" dirty="0" err="1"/>
              <a:t>tuneGrid</a:t>
            </a:r>
            <a:r>
              <a:rPr lang="en-US" sz="1200" dirty="0"/>
              <a:t> = grid)</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636E9CE4-0182-BE49-A8FD-935486A8C358}"/>
              </a:ext>
            </a:extLst>
          </p:cNvPr>
          <p:cNvSpPr txBox="1">
            <a:spLocks/>
          </p:cNvSpPr>
          <p:nvPr/>
        </p:nvSpPr>
        <p:spPr>
          <a:xfrm>
            <a:off x="6384605" y="5547496"/>
            <a:ext cx="3365526" cy="975718"/>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Base Model:</a:t>
            </a:r>
          </a:p>
          <a:p>
            <a:pPr latinLnBrk="1"/>
            <a:r>
              <a:rPr lang="en-US" sz="1200" dirty="0" err="1"/>
              <a:t>knn</a:t>
            </a:r>
            <a:r>
              <a:rPr lang="en-US" sz="1200" dirty="0"/>
              <a:t>(train = </a:t>
            </a:r>
            <a:r>
              <a:rPr lang="en-US" sz="1200" dirty="0" err="1"/>
              <a:t>train.data.n</a:t>
            </a:r>
            <a:r>
              <a:rPr lang="en-US" sz="1200" dirty="0"/>
              <a:t>, test = </a:t>
            </a:r>
            <a:r>
              <a:rPr lang="en-US" sz="1200" dirty="0" err="1"/>
              <a:t>test.data.n</a:t>
            </a:r>
            <a:r>
              <a:rPr lang="en-US" sz="1200" dirty="0"/>
              <a:t>, cl = </a:t>
            </a:r>
            <a:r>
              <a:rPr lang="en-US" sz="1200" dirty="0" err="1"/>
              <a:t>train_lable</a:t>
            </a:r>
            <a:r>
              <a:rPr lang="en-US" sz="1200" dirty="0"/>
              <a:t>, k = </a:t>
            </a:r>
            <a:r>
              <a:rPr lang="en-US" sz="1200" dirty="0" err="1"/>
              <a:t>knn$bestTune</a:t>
            </a:r>
            <a:r>
              <a:rPr lang="en-US" sz="1200" dirty="0"/>
              <a:t>, </a:t>
            </a:r>
            <a:r>
              <a:rPr lang="en-US" sz="1200" dirty="0" err="1"/>
              <a:t>prob</a:t>
            </a:r>
            <a:r>
              <a:rPr lang="en-US" sz="1200" dirty="0"/>
              <a:t> = TRUE)</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9" name="Triangle 18">
            <a:extLst>
              <a:ext uri="{FF2B5EF4-FFF2-40B4-BE49-F238E27FC236}">
                <a16:creationId xmlns:a16="http://schemas.microsoft.com/office/drawing/2014/main" id="{414120BC-FC78-7649-9690-412C045D0BA8}"/>
              </a:ext>
            </a:extLst>
          </p:cNvPr>
          <p:cNvSpPr/>
          <p:nvPr/>
        </p:nvSpPr>
        <p:spPr>
          <a:xfrm rot="16200000">
            <a:off x="8776564" y="4281716"/>
            <a:ext cx="2466966" cy="383769"/>
          </a:xfrm>
          <a:prstGeom prst="triangle">
            <a:avLst>
              <a:gd name="adj" fmla="val 4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5494DBB2-54F6-E74E-9F24-46FDF0F3A9D1}"/>
              </a:ext>
            </a:extLst>
          </p:cNvPr>
          <p:cNvSpPr txBox="1">
            <a:spLocks/>
          </p:cNvSpPr>
          <p:nvPr/>
        </p:nvSpPr>
        <p:spPr>
          <a:xfrm>
            <a:off x="10298809" y="1394942"/>
            <a:ext cx="1836081" cy="2466967"/>
          </a:xfrm>
          <a:prstGeom prst="rect">
            <a:avLst/>
          </a:prstGeom>
          <a:solidFill>
            <a:srgbClr val="92D050"/>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K	Accuracy</a:t>
            </a:r>
          </a:p>
          <a:p>
            <a:pPr marL="0" indent="0">
              <a:buNone/>
            </a:pPr>
            <a:r>
              <a:rPr lang="en-SG" sz="1000" dirty="0">
                <a:solidFill>
                  <a:schemeClr val="tx1"/>
                </a:solidFill>
                <a:latin typeface="Calibri" panose="020F0502020204030204" pitchFamily="34" charset="0"/>
                <a:cs typeface="Calibri" panose="020F0502020204030204" pitchFamily="34" charset="0"/>
              </a:rPr>
              <a:t>50	0.8163810</a:t>
            </a:r>
          </a:p>
          <a:p>
            <a:pPr marL="0" indent="0">
              <a:buNone/>
            </a:pPr>
            <a:r>
              <a:rPr lang="en-SG" sz="1000" dirty="0">
                <a:solidFill>
                  <a:schemeClr val="tx1"/>
                </a:solidFill>
                <a:latin typeface="Calibri" panose="020F0502020204030204" pitchFamily="34" charset="0"/>
                <a:cs typeface="Calibri" panose="020F0502020204030204" pitchFamily="34" charset="0"/>
              </a:rPr>
              <a:t>60	0.8170000</a:t>
            </a:r>
          </a:p>
          <a:p>
            <a:pPr marL="0" indent="0">
              <a:buNone/>
            </a:pPr>
            <a:r>
              <a:rPr lang="en-SG" sz="1000" b="1" dirty="0">
                <a:solidFill>
                  <a:srgbClr val="FF0000"/>
                </a:solidFill>
                <a:latin typeface="Calibri" panose="020F0502020204030204" pitchFamily="34" charset="0"/>
                <a:cs typeface="Calibri" panose="020F0502020204030204" pitchFamily="34" charset="0"/>
              </a:rPr>
              <a:t>70	0.8174762</a:t>
            </a:r>
          </a:p>
          <a:p>
            <a:pPr marL="0" indent="0">
              <a:buNone/>
            </a:pPr>
            <a:r>
              <a:rPr lang="en-SG" sz="1000" dirty="0">
                <a:solidFill>
                  <a:schemeClr val="tx1"/>
                </a:solidFill>
                <a:latin typeface="Calibri" panose="020F0502020204030204" pitchFamily="34" charset="0"/>
                <a:cs typeface="Calibri" panose="020F0502020204030204" pitchFamily="34" charset="0"/>
              </a:rPr>
              <a:t>80	0.8163810</a:t>
            </a:r>
          </a:p>
          <a:p>
            <a:pPr marL="0" indent="0">
              <a:buNone/>
            </a:pPr>
            <a:r>
              <a:rPr lang="en-SG" sz="1000" dirty="0">
                <a:solidFill>
                  <a:schemeClr val="tx1"/>
                </a:solidFill>
                <a:latin typeface="Calibri" panose="020F0502020204030204" pitchFamily="34" charset="0"/>
                <a:cs typeface="Calibri" panose="020F0502020204030204" pitchFamily="34" charset="0"/>
              </a:rPr>
              <a:t>90	0.8157619</a:t>
            </a:r>
          </a:p>
          <a:p>
            <a:pPr marL="0" indent="0">
              <a:buNone/>
            </a:pPr>
            <a:r>
              <a:rPr lang="en-SG" sz="1000" dirty="0">
                <a:solidFill>
                  <a:schemeClr val="tx1"/>
                </a:solidFill>
                <a:latin typeface="Calibri" panose="020F0502020204030204" pitchFamily="34" charset="0"/>
                <a:cs typeface="Calibri" panose="020F0502020204030204" pitchFamily="34" charset="0"/>
              </a:rPr>
              <a:t>100	0.8158095</a:t>
            </a:r>
          </a:p>
          <a:p>
            <a:pPr marL="0" indent="0">
              <a:buNone/>
            </a:pPr>
            <a:r>
              <a:rPr lang="en-SG" sz="1000" dirty="0">
                <a:solidFill>
                  <a:schemeClr val="tx1"/>
                </a:solidFill>
                <a:latin typeface="Calibri" panose="020F0502020204030204" pitchFamily="34" charset="0"/>
                <a:cs typeface="Calibri" panose="020F0502020204030204" pitchFamily="34" charset="0"/>
              </a:rPr>
              <a:t>110	0.8158571</a:t>
            </a:r>
          </a:p>
          <a:p>
            <a:pPr marL="0" indent="0">
              <a:buNone/>
            </a:pPr>
            <a:endParaRPr lang="en-SG" sz="1000" dirty="0">
              <a:solidFill>
                <a:schemeClr val="tx1"/>
              </a:solidFill>
              <a:latin typeface="Calibri" panose="020F0502020204030204" pitchFamily="34" charset="0"/>
              <a:cs typeface="Calibri" panose="020F0502020204030204" pitchFamily="34" charset="0"/>
            </a:endParaRPr>
          </a:p>
          <a:p>
            <a:pPr marL="228600" indent="-228600">
              <a:buAutoNum type="arabicPlain" startAt="100"/>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21" name="Content Placeholder 2">
            <a:extLst>
              <a:ext uri="{FF2B5EF4-FFF2-40B4-BE49-F238E27FC236}">
                <a16:creationId xmlns:a16="http://schemas.microsoft.com/office/drawing/2014/main" id="{6450451C-731A-B947-A92D-5C6A4CDAD878}"/>
              </a:ext>
            </a:extLst>
          </p:cNvPr>
          <p:cNvSpPr txBox="1">
            <a:spLocks/>
          </p:cNvSpPr>
          <p:nvPr/>
        </p:nvSpPr>
        <p:spPr>
          <a:xfrm>
            <a:off x="10298809" y="4022410"/>
            <a:ext cx="1843391" cy="2466967"/>
          </a:xfrm>
          <a:prstGeom prst="rect">
            <a:avLst/>
          </a:prstGeom>
          <a:solidFill>
            <a:srgbClr val="92D050"/>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Variable	Importance</a:t>
            </a:r>
          </a:p>
          <a:p>
            <a:pPr marL="0" indent="0">
              <a:buNone/>
            </a:pPr>
            <a:r>
              <a:rPr lang="en-SG" sz="1000" dirty="0">
                <a:solidFill>
                  <a:schemeClr val="tx1"/>
                </a:solidFill>
                <a:latin typeface="Calibri" panose="020F0502020204030204" pitchFamily="34" charset="0"/>
                <a:cs typeface="Calibri" panose="020F0502020204030204" pitchFamily="34" charset="0"/>
              </a:rPr>
              <a:t>PAY_0		100</a:t>
            </a:r>
          </a:p>
          <a:p>
            <a:pPr marL="0" indent="0">
              <a:buNone/>
            </a:pPr>
            <a:r>
              <a:rPr lang="en-SG" sz="1000" dirty="0">
                <a:solidFill>
                  <a:schemeClr val="tx1"/>
                </a:solidFill>
                <a:latin typeface="Calibri" panose="020F0502020204030204" pitchFamily="34" charset="0"/>
                <a:cs typeface="Calibri" panose="020F0502020204030204" pitchFamily="34" charset="0"/>
              </a:rPr>
              <a:t>PAY_2		55.05</a:t>
            </a:r>
          </a:p>
          <a:p>
            <a:pPr marL="0" indent="0">
              <a:buNone/>
            </a:pPr>
            <a:r>
              <a:rPr lang="en-SG" sz="1000" dirty="0">
                <a:solidFill>
                  <a:schemeClr val="tx1"/>
                </a:solidFill>
                <a:latin typeface="Calibri" panose="020F0502020204030204" pitchFamily="34" charset="0"/>
                <a:cs typeface="Calibri" panose="020F0502020204030204" pitchFamily="34" charset="0"/>
              </a:rPr>
              <a:t>PAY_3		41.29</a:t>
            </a:r>
          </a:p>
          <a:p>
            <a:pPr marL="0" indent="0">
              <a:buNone/>
            </a:pPr>
            <a:r>
              <a:rPr lang="en-SG" sz="1000" dirty="0">
                <a:solidFill>
                  <a:schemeClr val="tx1"/>
                </a:solidFill>
                <a:latin typeface="Calibri" panose="020F0502020204030204" pitchFamily="34" charset="0"/>
                <a:cs typeface="Calibri" panose="020F0502020204030204" pitchFamily="34" charset="0"/>
              </a:rPr>
              <a:t>LIMIT_BAL	36.93</a:t>
            </a:r>
          </a:p>
          <a:p>
            <a:pPr marL="0" indent="0">
              <a:buNone/>
            </a:pPr>
            <a:r>
              <a:rPr lang="en-SG" sz="1000" dirty="0">
                <a:solidFill>
                  <a:schemeClr val="tx1"/>
                </a:solidFill>
                <a:latin typeface="Calibri" panose="020F0502020204030204" pitchFamily="34" charset="0"/>
                <a:cs typeface="Calibri" panose="020F0502020204030204" pitchFamily="34" charset="0"/>
              </a:rPr>
              <a:t>PAY_4	  	28.74</a:t>
            </a:r>
          </a:p>
          <a:p>
            <a:pPr marL="0" indent="0">
              <a:buNone/>
            </a:pPr>
            <a:r>
              <a:rPr lang="en-SG" sz="1000" dirty="0">
                <a:solidFill>
                  <a:schemeClr val="tx1"/>
                </a:solidFill>
                <a:latin typeface="Calibri" panose="020F0502020204030204" pitchFamily="34" charset="0"/>
                <a:cs typeface="Calibri" panose="020F0502020204030204" pitchFamily="34" charset="0"/>
              </a:rPr>
              <a:t>PAY_AMT1	27.73</a:t>
            </a:r>
          </a:p>
          <a:p>
            <a:pPr marL="0" indent="0">
              <a:buNone/>
            </a:pPr>
            <a:r>
              <a:rPr lang="en-SG" sz="1000" dirty="0">
                <a:solidFill>
                  <a:schemeClr val="tx1"/>
                </a:solidFill>
                <a:latin typeface="Calibri" panose="020F0502020204030204" pitchFamily="34" charset="0"/>
                <a:cs typeface="Calibri" panose="020F0502020204030204" pitchFamily="34" charset="0"/>
              </a:rPr>
              <a:t>PAY_5		18.25</a:t>
            </a:r>
          </a:p>
          <a:p>
            <a:pPr marL="0" indent="0">
              <a:buNone/>
            </a:pPr>
            <a:endParaRPr lang="en-SG" sz="1000" dirty="0">
              <a:solidFill>
                <a:schemeClr val="tx1"/>
              </a:solidFill>
              <a:latin typeface="Calibri" panose="020F0502020204030204" pitchFamily="34" charset="0"/>
              <a:cs typeface="Calibri" panose="020F0502020204030204" pitchFamily="34" charset="0"/>
            </a:endParaRPr>
          </a:p>
          <a:p>
            <a:pPr marL="228600" indent="-228600">
              <a:buAutoNum type="arabicPlain" startAt="100"/>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200" dirty="0">
              <a:solidFill>
                <a:schemeClr val="tx1"/>
              </a:solidFill>
              <a:latin typeface="Calibri" panose="020F0502020204030204" pitchFamily="34" charset="0"/>
              <a:cs typeface="Calibri" panose="020F0502020204030204" pitchFamily="34" charset="0"/>
            </a:endParaRP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844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a:bodyPr>
          <a:lstStyle/>
          <a:p>
            <a:pPr algn="ctr"/>
            <a:r>
              <a:rPr lang="en-US" dirty="0">
                <a:latin typeface="Calibri" panose="020F0502020204030204" pitchFamily="34" charset="0"/>
                <a:cs typeface="Calibri" panose="020F0502020204030204" pitchFamily="34" charset="0"/>
              </a:rPr>
              <a:t>KNN Model - Performance and Evaluation</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EEECB0D5-A592-CF4C-BFD4-E2DF4AE60501}"/>
              </a:ext>
            </a:extLst>
          </p:cNvPr>
          <p:cNvGraphicFramePr>
            <a:graphicFrameLocks noGrp="1"/>
          </p:cNvGraphicFramePr>
          <p:nvPr>
            <p:extLst>
              <p:ext uri="{D42A27DB-BD31-4B8C-83A1-F6EECF244321}">
                <p14:modId xmlns:p14="http://schemas.microsoft.com/office/powerpoint/2010/main" val="1909974470"/>
              </p:ext>
            </p:extLst>
          </p:nvPr>
        </p:nvGraphicFramePr>
        <p:xfrm>
          <a:off x="2925874" y="1342017"/>
          <a:ext cx="6917373" cy="4982781"/>
        </p:xfrm>
        <a:graphic>
          <a:graphicData uri="http://schemas.openxmlformats.org/drawingml/2006/table">
            <a:tbl>
              <a:tblPr firstRow="1" bandRow="1">
                <a:tableStyleId>{5C22544A-7EE6-4342-B048-85BDC9FD1C3A}</a:tableStyleId>
              </a:tblPr>
              <a:tblGrid>
                <a:gridCol w="1968855">
                  <a:extLst>
                    <a:ext uri="{9D8B030D-6E8A-4147-A177-3AD203B41FA5}">
                      <a16:colId xmlns:a16="http://schemas.microsoft.com/office/drawing/2014/main" val="3744008780"/>
                    </a:ext>
                  </a:extLst>
                </a:gridCol>
                <a:gridCol w="2433918">
                  <a:extLst>
                    <a:ext uri="{9D8B030D-6E8A-4147-A177-3AD203B41FA5}">
                      <a16:colId xmlns:a16="http://schemas.microsoft.com/office/drawing/2014/main" val="3065918083"/>
                    </a:ext>
                  </a:extLst>
                </a:gridCol>
                <a:gridCol w="2514600">
                  <a:extLst>
                    <a:ext uri="{9D8B030D-6E8A-4147-A177-3AD203B41FA5}">
                      <a16:colId xmlns:a16="http://schemas.microsoft.com/office/drawing/2014/main" val="2319318963"/>
                    </a:ext>
                  </a:extLst>
                </a:gridCol>
              </a:tblGrid>
              <a:tr h="608366">
                <a:tc>
                  <a:txBody>
                    <a:bodyPr/>
                    <a:lstStyle/>
                    <a:p>
                      <a:pPr algn="ctr"/>
                      <a:r>
                        <a:rPr lang="en-US" sz="1000" dirty="0">
                          <a:solidFill>
                            <a:schemeClr val="bg1"/>
                          </a:solidFill>
                        </a:rPr>
                        <a:t>Model Type </a:t>
                      </a:r>
                    </a:p>
                  </a:txBody>
                  <a:tcPr/>
                </a:tc>
                <a:tc>
                  <a:txBody>
                    <a:bodyPr/>
                    <a:lstStyle/>
                    <a:p>
                      <a:pPr algn="ctr"/>
                      <a:r>
                        <a:rPr lang="en-US" sz="1000" dirty="0"/>
                        <a:t>Base </a:t>
                      </a:r>
                    </a:p>
                    <a:p>
                      <a:pPr algn="ctr"/>
                      <a:endParaRPr lang="en-US" sz="1000" dirty="0"/>
                    </a:p>
                  </a:txBody>
                  <a:tcPr/>
                </a:tc>
                <a:tc>
                  <a:txBody>
                    <a:bodyPr/>
                    <a:lstStyle/>
                    <a:p>
                      <a:pPr algn="ctr"/>
                      <a:r>
                        <a:rPr lang="en-US" sz="1000" dirty="0"/>
                        <a:t>Tuned</a:t>
                      </a:r>
                    </a:p>
                    <a:p>
                      <a:pPr algn="ctr"/>
                      <a:r>
                        <a:rPr lang="en-US" sz="1000" dirty="0"/>
                        <a:t>Excluded variables – Sex, Education , Marriage, Age &amp; </a:t>
                      </a:r>
                      <a:r>
                        <a:rPr lang="en-US" sz="1000" dirty="0" err="1"/>
                        <a:t>Bill_Amt</a:t>
                      </a:r>
                      <a:endParaRPr lang="en-US" sz="1000" dirty="0"/>
                    </a:p>
                  </a:txBody>
                  <a:tcPr/>
                </a:tc>
                <a:extLst>
                  <a:ext uri="{0D108BD9-81ED-4DB2-BD59-A6C34878D82A}">
                    <a16:rowId xmlns:a16="http://schemas.microsoft.com/office/drawing/2014/main" val="320640529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Train Data</a:t>
                      </a:r>
                    </a:p>
                    <a:p>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 (normalized)</a:t>
                      </a:r>
                    </a:p>
                    <a:p>
                      <a:pPr algn="ctr"/>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 (normalized)</a:t>
                      </a:r>
                    </a:p>
                    <a:p>
                      <a:pPr algn="ctr"/>
                      <a:endParaRPr lang="en-US" sz="1000" dirty="0">
                        <a:solidFill>
                          <a:schemeClr val="tx1"/>
                        </a:solidFill>
                      </a:endParaRPr>
                    </a:p>
                  </a:txBody>
                  <a:tcPr/>
                </a:tc>
                <a:extLst>
                  <a:ext uri="{0D108BD9-81ED-4DB2-BD59-A6C34878D82A}">
                    <a16:rowId xmlns:a16="http://schemas.microsoft.com/office/drawing/2014/main" val="370772215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K  - best tuned</a:t>
                      </a:r>
                    </a:p>
                  </a:txBody>
                  <a:tcPr/>
                </a:tc>
                <a:tc>
                  <a:txBody>
                    <a:bodyPr/>
                    <a:lstStyle/>
                    <a:p>
                      <a:pPr algn="ctr"/>
                      <a:r>
                        <a:rPr lang="en-US" sz="1000" dirty="0">
                          <a:solidFill>
                            <a:schemeClr val="tx1"/>
                          </a:solidFill>
                        </a:rPr>
                        <a:t>80</a:t>
                      </a:r>
                    </a:p>
                  </a:txBody>
                  <a:tcPr/>
                </a:tc>
                <a:tc>
                  <a:txBody>
                    <a:bodyPr/>
                    <a:lstStyle/>
                    <a:p>
                      <a:pPr algn="ctr"/>
                      <a:r>
                        <a:rPr lang="en-US" sz="1000" dirty="0">
                          <a:solidFill>
                            <a:schemeClr val="tx1"/>
                          </a:solidFill>
                        </a:rPr>
                        <a:t>70</a:t>
                      </a:r>
                    </a:p>
                  </a:txBody>
                  <a:tcPr/>
                </a:tc>
                <a:extLst>
                  <a:ext uri="{0D108BD9-81ED-4DB2-BD59-A6C34878D82A}">
                    <a16:rowId xmlns:a16="http://schemas.microsoft.com/office/drawing/2014/main" val="595266866"/>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Accuracy</a:t>
                      </a:r>
                    </a:p>
                  </a:txBody>
                  <a:tcPr/>
                </a:tc>
                <a:tc>
                  <a:txBody>
                    <a:bodyPr/>
                    <a:lstStyle/>
                    <a:p>
                      <a:pPr algn="ctr"/>
                      <a:r>
                        <a:rPr lang="en-US" sz="1000" dirty="0">
                          <a:solidFill>
                            <a:schemeClr val="tx1"/>
                          </a:solidFill>
                        </a:rPr>
                        <a:t>80.57%</a:t>
                      </a:r>
                    </a:p>
                  </a:txBody>
                  <a:tcPr/>
                </a:tc>
                <a:tc>
                  <a:txBody>
                    <a:bodyPr/>
                    <a:lstStyle/>
                    <a:p>
                      <a:pPr algn="ctr"/>
                      <a:r>
                        <a:rPr lang="en-US" sz="1000" dirty="0">
                          <a:solidFill>
                            <a:schemeClr val="tx1"/>
                          </a:solidFill>
                        </a:rPr>
                        <a:t>81.75%</a:t>
                      </a:r>
                    </a:p>
                  </a:txBody>
                  <a:tcPr/>
                </a:tc>
                <a:extLst>
                  <a:ext uri="{0D108BD9-81ED-4DB2-BD59-A6C34878D82A}">
                    <a16:rowId xmlns:a16="http://schemas.microsoft.com/office/drawing/2014/main" val="204724009"/>
                  </a:ext>
                </a:extLst>
              </a:tr>
              <a:tr h="5426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Predict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30% of the full data set (normalized)</a:t>
                      </a:r>
                    </a:p>
                    <a:p>
                      <a:pPr algn="ctr"/>
                      <a:endParaRPr lang="en-US" sz="1000" dirty="0">
                        <a:solidFill>
                          <a:schemeClr val="tx1"/>
                        </a:solidFill>
                      </a:endParaRPr>
                    </a:p>
                  </a:txBody>
                  <a:tcPr/>
                </a:tc>
                <a:tc>
                  <a:txBody>
                    <a:bodyPr/>
                    <a:lstStyle/>
                    <a:p>
                      <a:pPr algn="ctr"/>
                      <a:r>
                        <a:rPr lang="en-US" sz="1000" dirty="0">
                          <a:solidFill>
                            <a:schemeClr val="tx1"/>
                          </a:solidFill>
                        </a:rPr>
                        <a:t>30% of the full data set (normalized</a:t>
                      </a:r>
                    </a:p>
                  </a:txBody>
                  <a:tcPr/>
                </a:tc>
                <a:extLst>
                  <a:ext uri="{0D108BD9-81ED-4DB2-BD59-A6C34878D82A}">
                    <a16:rowId xmlns:a16="http://schemas.microsoft.com/office/drawing/2014/main" val="728900829"/>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Accuracy</a:t>
                      </a:r>
                    </a:p>
                  </a:txBody>
                  <a:tcPr/>
                </a:tc>
                <a:tc>
                  <a:txBody>
                    <a:bodyPr/>
                    <a:lstStyle/>
                    <a:p>
                      <a:pPr algn="ctr"/>
                      <a:r>
                        <a:rPr lang="en-US" sz="1000" b="1" dirty="0">
                          <a:solidFill>
                            <a:schemeClr val="tx1"/>
                          </a:solidFill>
                        </a:rPr>
                        <a:t>81.01%</a:t>
                      </a:r>
                    </a:p>
                  </a:txBody>
                  <a:tcPr/>
                </a:tc>
                <a:tc>
                  <a:txBody>
                    <a:bodyPr/>
                    <a:lstStyle/>
                    <a:p>
                      <a:pPr algn="ctr"/>
                      <a:r>
                        <a:rPr lang="en-US" sz="1000" b="1" dirty="0">
                          <a:solidFill>
                            <a:srgbClr val="FF0000"/>
                          </a:solidFill>
                        </a:rPr>
                        <a:t>81.76%</a:t>
                      </a:r>
                    </a:p>
                  </a:txBody>
                  <a:tcPr/>
                </a:tc>
                <a:extLst>
                  <a:ext uri="{0D108BD9-81ED-4DB2-BD59-A6C34878D82A}">
                    <a16:rowId xmlns:a16="http://schemas.microsoft.com/office/drawing/2014/main" val="1883812600"/>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Sensitivity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(non-defaulters)</a:t>
                      </a:r>
                    </a:p>
                  </a:txBody>
                  <a:tcPr/>
                </a:tc>
                <a:tc>
                  <a:txBody>
                    <a:bodyPr/>
                    <a:lstStyle/>
                    <a:p>
                      <a:pPr algn="ctr"/>
                      <a:r>
                        <a:rPr lang="en-US" sz="1000" b="1" dirty="0">
                          <a:solidFill>
                            <a:schemeClr val="tx1"/>
                          </a:solidFill>
                        </a:rPr>
                        <a:t>95.87%</a:t>
                      </a:r>
                    </a:p>
                  </a:txBody>
                  <a:tcPr/>
                </a:tc>
                <a:tc>
                  <a:txBody>
                    <a:bodyPr/>
                    <a:lstStyle/>
                    <a:p>
                      <a:pPr algn="ctr"/>
                      <a:r>
                        <a:rPr lang="en-US" sz="1000" b="1" dirty="0">
                          <a:solidFill>
                            <a:srgbClr val="FF0000"/>
                          </a:solidFill>
                        </a:rPr>
                        <a:t>94.42%</a:t>
                      </a:r>
                    </a:p>
                  </a:txBody>
                  <a:tcPr/>
                </a:tc>
                <a:extLst>
                  <a:ext uri="{0D108BD9-81ED-4DB2-BD59-A6C34878D82A}">
                    <a16:rowId xmlns:a16="http://schemas.microsoft.com/office/drawing/2014/main" val="2583914184"/>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Specificity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(defaulters)</a:t>
                      </a:r>
                    </a:p>
                  </a:txBody>
                  <a:tcPr/>
                </a:tc>
                <a:tc>
                  <a:txBody>
                    <a:bodyPr/>
                    <a:lstStyle/>
                    <a:p>
                      <a:pPr algn="ctr"/>
                      <a:r>
                        <a:rPr lang="en-US" sz="1000" b="1" dirty="0">
                          <a:solidFill>
                            <a:schemeClr val="tx1"/>
                          </a:solidFill>
                        </a:rPr>
                        <a:t>27.54%</a:t>
                      </a:r>
                    </a:p>
                  </a:txBody>
                  <a:tcPr/>
                </a:tc>
                <a:tc>
                  <a:txBody>
                    <a:bodyPr/>
                    <a:lstStyle/>
                    <a:p>
                      <a:pPr algn="ctr"/>
                      <a:r>
                        <a:rPr lang="en-US" sz="1000" b="1" dirty="0">
                          <a:solidFill>
                            <a:srgbClr val="FF0000"/>
                          </a:solidFill>
                        </a:rPr>
                        <a:t>36.18%</a:t>
                      </a:r>
                    </a:p>
                  </a:txBody>
                  <a:tcPr/>
                </a:tc>
                <a:extLst>
                  <a:ext uri="{0D108BD9-81ED-4DB2-BD59-A6C34878D82A}">
                    <a16:rowId xmlns:a16="http://schemas.microsoft.com/office/drawing/2014/main" val="4244796073"/>
                  </a:ext>
                </a:extLst>
              </a:tr>
              <a:tr h="366807">
                <a:tc>
                  <a:txBody>
                    <a:bodyPr/>
                    <a:lstStyle/>
                    <a:p>
                      <a:r>
                        <a:rPr lang="en-US" sz="1000" dirty="0">
                          <a:solidFill>
                            <a:schemeClr val="tx1"/>
                          </a:solidFill>
                        </a:rPr>
                        <a:t>Precision</a:t>
                      </a:r>
                    </a:p>
                  </a:txBody>
                  <a:tcPr/>
                </a:tc>
                <a:tc>
                  <a:txBody>
                    <a:bodyPr/>
                    <a:lstStyle/>
                    <a:p>
                      <a:pPr algn="ctr"/>
                      <a:r>
                        <a:rPr lang="en-US" sz="1000" dirty="0">
                          <a:solidFill>
                            <a:schemeClr val="tx1"/>
                          </a:solidFill>
                        </a:rPr>
                        <a:t>82.64%</a:t>
                      </a:r>
                    </a:p>
                  </a:txBody>
                  <a:tcPr/>
                </a:tc>
                <a:tc>
                  <a:txBody>
                    <a:bodyPr/>
                    <a:lstStyle/>
                    <a:p>
                      <a:pPr algn="ctr"/>
                      <a:r>
                        <a:rPr lang="en-US" sz="1000" dirty="0">
                          <a:solidFill>
                            <a:schemeClr val="tx1"/>
                          </a:solidFill>
                        </a:rPr>
                        <a:t>84.19%</a:t>
                      </a:r>
                    </a:p>
                  </a:txBody>
                  <a:tcPr/>
                </a:tc>
                <a:extLst>
                  <a:ext uri="{0D108BD9-81ED-4DB2-BD59-A6C34878D82A}">
                    <a16:rowId xmlns:a16="http://schemas.microsoft.com/office/drawing/2014/main" val="1032143018"/>
                  </a:ext>
                </a:extLst>
              </a:tr>
              <a:tr h="366807">
                <a:tc>
                  <a:txBody>
                    <a:bodyPr/>
                    <a:lstStyle/>
                    <a:p>
                      <a:r>
                        <a:rPr lang="en-US" sz="1000" dirty="0">
                          <a:solidFill>
                            <a:schemeClr val="tx1"/>
                          </a:solidFill>
                        </a:rPr>
                        <a:t>Recall</a:t>
                      </a:r>
                    </a:p>
                  </a:txBody>
                  <a:tcPr/>
                </a:tc>
                <a:tc>
                  <a:txBody>
                    <a:bodyPr/>
                    <a:lstStyle/>
                    <a:p>
                      <a:pPr algn="ctr"/>
                      <a:r>
                        <a:rPr lang="en-US" sz="1000" dirty="0">
                          <a:solidFill>
                            <a:schemeClr val="tx1"/>
                          </a:solidFill>
                        </a:rPr>
                        <a:t>95.87%</a:t>
                      </a:r>
                    </a:p>
                  </a:txBody>
                  <a:tcPr/>
                </a:tc>
                <a:tc>
                  <a:txBody>
                    <a:bodyPr/>
                    <a:lstStyle/>
                    <a:p>
                      <a:pPr algn="ctr"/>
                      <a:r>
                        <a:rPr lang="en-US" sz="1000" dirty="0">
                          <a:solidFill>
                            <a:schemeClr val="tx1"/>
                          </a:solidFill>
                        </a:rPr>
                        <a:t>94.42%</a:t>
                      </a:r>
                    </a:p>
                  </a:txBody>
                  <a:tcPr/>
                </a:tc>
                <a:extLst>
                  <a:ext uri="{0D108BD9-81ED-4DB2-BD59-A6C34878D82A}">
                    <a16:rowId xmlns:a16="http://schemas.microsoft.com/office/drawing/2014/main" val="1620880515"/>
                  </a:ext>
                </a:extLst>
              </a:tr>
              <a:tr h="366807">
                <a:tc>
                  <a:txBody>
                    <a:bodyPr/>
                    <a:lstStyle/>
                    <a:p>
                      <a:r>
                        <a:rPr lang="en-US" sz="1000" dirty="0">
                          <a:solidFill>
                            <a:schemeClr val="tx1"/>
                          </a:solidFill>
                        </a:rPr>
                        <a:t>F Measure</a:t>
                      </a:r>
                    </a:p>
                  </a:txBody>
                  <a:tcPr/>
                </a:tc>
                <a:tc>
                  <a:txBody>
                    <a:bodyPr/>
                    <a:lstStyle/>
                    <a:p>
                      <a:pPr algn="ctr"/>
                      <a:r>
                        <a:rPr lang="en-US" sz="1000" dirty="0">
                          <a:solidFill>
                            <a:schemeClr val="tx1"/>
                          </a:solidFill>
                        </a:rPr>
                        <a:t>88.77%</a:t>
                      </a:r>
                    </a:p>
                  </a:txBody>
                  <a:tcPr/>
                </a:tc>
                <a:tc>
                  <a:txBody>
                    <a:bodyPr/>
                    <a:lstStyle/>
                    <a:p>
                      <a:pPr algn="ctr"/>
                      <a:r>
                        <a:rPr lang="en-US" sz="1000" dirty="0">
                          <a:solidFill>
                            <a:schemeClr val="tx1"/>
                          </a:solidFill>
                        </a:rPr>
                        <a:t>89.01%</a:t>
                      </a:r>
                    </a:p>
                  </a:txBody>
                  <a:tcPr/>
                </a:tc>
                <a:extLst>
                  <a:ext uri="{0D108BD9-81ED-4DB2-BD59-A6C34878D82A}">
                    <a16:rowId xmlns:a16="http://schemas.microsoft.com/office/drawing/2014/main" val="812040003"/>
                  </a:ext>
                </a:extLst>
              </a:tr>
              <a:tr h="366807">
                <a:tc>
                  <a:txBody>
                    <a:bodyPr/>
                    <a:lstStyle/>
                    <a:p>
                      <a:r>
                        <a:rPr lang="en-US" sz="1000" dirty="0">
                          <a:solidFill>
                            <a:schemeClr val="tx1"/>
                          </a:solidFill>
                        </a:rPr>
                        <a:t>Area Under the Curve</a:t>
                      </a:r>
                    </a:p>
                  </a:txBody>
                  <a:tcPr/>
                </a:tc>
                <a:tc>
                  <a:txBody>
                    <a:bodyPr/>
                    <a:lstStyle/>
                    <a:p>
                      <a:pPr algn="ctr"/>
                      <a:r>
                        <a:rPr lang="en-US" sz="1000" dirty="0">
                          <a:solidFill>
                            <a:schemeClr val="tx1"/>
                          </a:solidFill>
                        </a:rPr>
                        <a:t>0.7414</a:t>
                      </a:r>
                    </a:p>
                  </a:txBody>
                  <a:tcPr/>
                </a:tc>
                <a:tc>
                  <a:txBody>
                    <a:bodyPr/>
                    <a:lstStyle/>
                    <a:p>
                      <a:pPr algn="ctr"/>
                      <a:r>
                        <a:rPr lang="en-US" sz="1000" dirty="0">
                          <a:solidFill>
                            <a:schemeClr val="tx1"/>
                          </a:solidFill>
                        </a:rPr>
                        <a:t>0.7242</a:t>
                      </a:r>
                    </a:p>
                  </a:txBody>
                  <a:tcPr/>
                </a:tc>
                <a:extLst>
                  <a:ext uri="{0D108BD9-81ED-4DB2-BD59-A6C34878D82A}">
                    <a16:rowId xmlns:a16="http://schemas.microsoft.com/office/drawing/2014/main" val="3831048321"/>
                  </a:ext>
                </a:extLst>
              </a:tr>
            </a:tbl>
          </a:graphicData>
        </a:graphic>
      </p:graphicFrame>
    </p:spTree>
    <p:extLst>
      <p:ext uri="{BB962C8B-B14F-4D97-AF65-F5344CB8AC3E}">
        <p14:creationId xmlns:p14="http://schemas.microsoft.com/office/powerpoint/2010/main" val="313059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a:bodyPr>
          <a:lstStyle/>
          <a:p>
            <a:pPr algn="ctr"/>
            <a:r>
              <a:rPr lang="en-US" dirty="0">
                <a:latin typeface="Calibri" panose="020F0502020204030204" pitchFamily="34" charset="0"/>
                <a:cs typeface="Calibri" panose="020F0502020204030204" pitchFamily="34" charset="0"/>
              </a:rPr>
              <a:t>Naïve Bayes Model</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018ED687-0A8A-CA42-8B95-6189CC99DB4C}"/>
              </a:ext>
            </a:extLst>
          </p:cNvPr>
          <p:cNvSpPr txBox="1">
            <a:spLocks/>
          </p:cNvSpPr>
          <p:nvPr/>
        </p:nvSpPr>
        <p:spPr>
          <a:xfrm>
            <a:off x="2844581" y="1284296"/>
            <a:ext cx="3376159" cy="1031301"/>
          </a:xfrm>
          <a:prstGeom prst="rect">
            <a:avLst/>
          </a:prstGeom>
          <a:solidFill>
            <a:schemeClr val="accent2">
              <a:lumMod val="40000"/>
              <a:lumOff val="60000"/>
            </a:schemeClr>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err="1">
                <a:solidFill>
                  <a:schemeClr val="tx1"/>
                </a:solidFill>
                <a:latin typeface="Calibri" panose="020F0502020204030204" pitchFamily="34" charset="0"/>
                <a:cs typeface="Calibri" panose="020F0502020204030204" pitchFamily="34" charset="0"/>
              </a:rPr>
              <a:t>Preprocessing</a:t>
            </a:r>
            <a:r>
              <a:rPr lang="en-SG" sz="1200" b="1" dirty="0">
                <a:solidFill>
                  <a:schemeClr val="tx1"/>
                </a:solidFill>
                <a:latin typeface="Calibri" panose="020F0502020204030204" pitchFamily="34" charset="0"/>
                <a:cs typeface="Calibri" panose="020F0502020204030204" pitchFamily="34" charset="0"/>
              </a:rPr>
              <a:t>:</a:t>
            </a:r>
          </a:p>
          <a:p>
            <a:pPr>
              <a:buFontTx/>
              <a:buChar char="-"/>
            </a:pPr>
            <a:r>
              <a:rPr lang="en-SG" sz="1200" dirty="0">
                <a:solidFill>
                  <a:schemeClr val="tx1"/>
                </a:solidFill>
                <a:latin typeface="Calibri" panose="020F0502020204030204" pitchFamily="34" charset="0"/>
                <a:cs typeface="Calibri" panose="020F0502020204030204" pitchFamily="34" charset="0"/>
              </a:rPr>
              <a:t>Check for  missing values</a:t>
            </a:r>
          </a:p>
          <a:p>
            <a:pPr>
              <a:buFontTx/>
              <a:buChar char="-"/>
            </a:pPr>
            <a:r>
              <a:rPr lang="en-SG" sz="1200" dirty="0">
                <a:solidFill>
                  <a:schemeClr val="tx1"/>
                </a:solidFill>
                <a:latin typeface="Calibri" panose="020F0502020204030204" pitchFamily="34" charset="0"/>
                <a:cs typeface="Calibri" panose="020F0502020204030204" pitchFamily="34" charset="0"/>
              </a:rPr>
              <a:t>Remove variable  - ID</a:t>
            </a:r>
          </a:p>
          <a:p>
            <a:pPr>
              <a:buFontTx/>
              <a:buChar char="-"/>
            </a:pPr>
            <a:r>
              <a:rPr lang="en-SG" sz="1200" dirty="0">
                <a:solidFill>
                  <a:schemeClr val="tx1"/>
                </a:solidFill>
                <a:latin typeface="Calibri" panose="020F0502020204030204" pitchFamily="34" charset="0"/>
                <a:cs typeface="Calibri" panose="020F0502020204030204" pitchFamily="34" charset="0"/>
              </a:rPr>
              <a:t>Normalized all variables except “Y”</a:t>
            </a:r>
          </a:p>
          <a:p>
            <a:pPr>
              <a:buFontTx/>
              <a:buChar char="-"/>
            </a:pPr>
            <a:endParaRPr lang="en-SG" sz="1200" dirty="0">
              <a:solidFill>
                <a:schemeClr val="tx1"/>
              </a:solidFill>
              <a:latin typeface="Calibri" panose="020F0502020204030204" pitchFamily="34" charset="0"/>
              <a:cs typeface="Calibri" panose="020F0502020204030204" pitchFamily="34" charset="0"/>
            </a:endParaRPr>
          </a:p>
          <a:p>
            <a:pPr>
              <a:buFontTx/>
              <a:buChar char="-"/>
            </a:pPr>
            <a:endParaRPr lang="en-SG" sz="1200" dirty="0">
              <a:solidFill>
                <a:schemeClr val="tx1"/>
              </a:solidFill>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3F836BEB-C3CA-CC41-A963-E0098E174F6D}"/>
              </a:ext>
            </a:extLst>
          </p:cNvPr>
          <p:cNvSpPr txBox="1">
            <a:spLocks/>
          </p:cNvSpPr>
          <p:nvPr/>
        </p:nvSpPr>
        <p:spPr>
          <a:xfrm>
            <a:off x="2880472" y="2374411"/>
            <a:ext cx="3376159" cy="103130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Model Training:</a:t>
            </a:r>
          </a:p>
          <a:p>
            <a:pPr>
              <a:buFontTx/>
              <a:buChar char="-"/>
            </a:pPr>
            <a:r>
              <a:rPr lang="en-SG" sz="1200" dirty="0">
                <a:solidFill>
                  <a:schemeClr val="tx1"/>
                </a:solidFill>
                <a:latin typeface="Calibri" panose="020F0502020204030204" pitchFamily="34" charset="0"/>
                <a:cs typeface="Calibri" panose="020F0502020204030204" pitchFamily="34" charset="0"/>
              </a:rPr>
              <a:t>Split dataset (70% - train set &amp; 30% - test set)</a:t>
            </a:r>
          </a:p>
          <a:p>
            <a:pPr>
              <a:buFontTx/>
              <a:buChar char="-"/>
            </a:pPr>
            <a:r>
              <a:rPr lang="en-SG" sz="1200" dirty="0">
                <a:solidFill>
                  <a:schemeClr val="tx1"/>
                </a:solidFill>
                <a:latin typeface="Calibri" panose="020F0502020204030204" pitchFamily="34" charset="0"/>
                <a:cs typeface="Calibri" panose="020F0502020204030204" pitchFamily="34" charset="0"/>
              </a:rPr>
              <a:t>Convert variable “Y”  to Nominal</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9" name="Content Placeholder 2">
            <a:extLst>
              <a:ext uri="{FF2B5EF4-FFF2-40B4-BE49-F238E27FC236}">
                <a16:creationId xmlns:a16="http://schemas.microsoft.com/office/drawing/2014/main" id="{7416F0DC-86CE-DC40-9782-34F57C165907}"/>
              </a:ext>
            </a:extLst>
          </p:cNvPr>
          <p:cNvSpPr txBox="1">
            <a:spLocks/>
          </p:cNvSpPr>
          <p:nvPr/>
        </p:nvSpPr>
        <p:spPr>
          <a:xfrm>
            <a:off x="2879977" y="3455306"/>
            <a:ext cx="3376654" cy="77981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Base Model:</a:t>
            </a:r>
          </a:p>
          <a:p>
            <a:pPr latinLnBrk="1"/>
            <a:r>
              <a:rPr lang="en-US" sz="1200" dirty="0" err="1">
                <a:latin typeface="Calibri" panose="020F0502020204030204" pitchFamily="34" charset="0"/>
                <a:cs typeface="Calibri" panose="020F0502020204030204" pitchFamily="34" charset="0"/>
              </a:rPr>
              <a:t>naiveBayes</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as.factor</a:t>
            </a:r>
            <a:r>
              <a:rPr lang="en-US" sz="1200" dirty="0">
                <a:latin typeface="Calibri" panose="020F0502020204030204" pitchFamily="34" charset="0"/>
                <a:cs typeface="Calibri" panose="020F0502020204030204" pitchFamily="34" charset="0"/>
              </a:rPr>
              <a:t>(Y)~., data = </a:t>
            </a:r>
            <a:r>
              <a:rPr lang="en-US" sz="1200" dirty="0" err="1">
                <a:latin typeface="Calibri" panose="020F0502020204030204" pitchFamily="34" charset="0"/>
                <a:cs typeface="Calibri" panose="020F0502020204030204" pitchFamily="34" charset="0"/>
              </a:rPr>
              <a:t>train.data</a:t>
            </a:r>
            <a:r>
              <a:rPr lang="en-US" sz="1200" dirty="0">
                <a:latin typeface="Calibri" panose="020F0502020204030204" pitchFamily="34" charset="0"/>
                <a:cs typeface="Calibri" panose="020F0502020204030204" pitchFamily="34" charset="0"/>
              </a:rPr>
              <a:t>)</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2" name="Content Placeholder 2">
            <a:extLst>
              <a:ext uri="{FF2B5EF4-FFF2-40B4-BE49-F238E27FC236}">
                <a16:creationId xmlns:a16="http://schemas.microsoft.com/office/drawing/2014/main" id="{B177096D-D5F0-684A-94FD-B5300B3C86E6}"/>
              </a:ext>
            </a:extLst>
          </p:cNvPr>
          <p:cNvSpPr txBox="1">
            <a:spLocks/>
          </p:cNvSpPr>
          <p:nvPr/>
        </p:nvSpPr>
        <p:spPr>
          <a:xfrm>
            <a:off x="6373972" y="1270264"/>
            <a:ext cx="3376159" cy="1031301"/>
          </a:xfrm>
          <a:prstGeom prst="rect">
            <a:avLst/>
          </a:prstGeom>
          <a:solidFill>
            <a:schemeClr val="accent2">
              <a:lumMod val="40000"/>
              <a:lumOff val="60000"/>
            </a:schemeClr>
          </a:solidFill>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err="1">
                <a:solidFill>
                  <a:schemeClr val="tx1"/>
                </a:solidFill>
                <a:latin typeface="Calibri" panose="020F0502020204030204" pitchFamily="34" charset="0"/>
                <a:cs typeface="Calibri" panose="020F0502020204030204" pitchFamily="34" charset="0"/>
              </a:rPr>
              <a:t>Preprocessing</a:t>
            </a:r>
            <a:r>
              <a:rPr lang="en-SG" sz="1200" b="1" dirty="0">
                <a:solidFill>
                  <a:schemeClr val="tx1"/>
                </a:solidFill>
                <a:latin typeface="Calibri" panose="020F0502020204030204" pitchFamily="34" charset="0"/>
                <a:cs typeface="Calibri" panose="020F0502020204030204" pitchFamily="34" charset="0"/>
              </a:rPr>
              <a:t>:</a:t>
            </a:r>
          </a:p>
          <a:p>
            <a:pPr>
              <a:buFontTx/>
              <a:buChar char="-"/>
            </a:pPr>
            <a:r>
              <a:rPr lang="en-SG" sz="1200" dirty="0">
                <a:solidFill>
                  <a:schemeClr val="tx1"/>
                </a:solidFill>
                <a:latin typeface="Calibri" panose="020F0502020204030204" pitchFamily="34" charset="0"/>
                <a:cs typeface="Calibri" panose="020F0502020204030204" pitchFamily="34" charset="0"/>
              </a:rPr>
              <a:t>Check for  missing values</a:t>
            </a:r>
          </a:p>
          <a:p>
            <a:pPr>
              <a:buFontTx/>
              <a:buChar char="-"/>
            </a:pPr>
            <a:r>
              <a:rPr lang="en-SG" sz="1200" dirty="0">
                <a:solidFill>
                  <a:schemeClr val="tx1"/>
                </a:solidFill>
                <a:latin typeface="Calibri" panose="020F0502020204030204" pitchFamily="34" charset="0"/>
                <a:cs typeface="Calibri" panose="020F0502020204030204" pitchFamily="34" charset="0"/>
              </a:rPr>
              <a:t>Remove variable – PAY_2 to PAY_6, BILL_AMT2 to BILL_AMT6</a:t>
            </a:r>
          </a:p>
          <a:p>
            <a:pPr>
              <a:buFontTx/>
              <a:buChar char="-"/>
            </a:pPr>
            <a:r>
              <a:rPr lang="en-SG" sz="1200" dirty="0">
                <a:solidFill>
                  <a:schemeClr val="tx1"/>
                </a:solidFill>
                <a:latin typeface="Calibri" panose="020F0502020204030204" pitchFamily="34" charset="0"/>
                <a:cs typeface="Calibri" panose="020F0502020204030204" pitchFamily="34" charset="0"/>
              </a:rPr>
              <a:t>Normalized all variables except “Y”</a:t>
            </a:r>
          </a:p>
          <a:p>
            <a:pPr>
              <a:buFontTx/>
              <a:buChar char="-"/>
            </a:pPr>
            <a:endParaRPr lang="en-SG" sz="1200" dirty="0">
              <a:solidFill>
                <a:schemeClr val="tx1"/>
              </a:solidFill>
              <a:latin typeface="Calibri" panose="020F0502020204030204" pitchFamily="34" charset="0"/>
              <a:cs typeface="Calibri" panose="020F0502020204030204" pitchFamily="34" charset="0"/>
            </a:endParaRPr>
          </a:p>
          <a:p>
            <a:pPr>
              <a:buFontTx/>
              <a:buChar char="-"/>
            </a:pPr>
            <a:endParaRPr lang="en-SG" sz="1200" dirty="0">
              <a:solidFill>
                <a:schemeClr val="tx1"/>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F6CE9D84-FDC2-174E-95DA-95151CC74B19}"/>
              </a:ext>
            </a:extLst>
          </p:cNvPr>
          <p:cNvSpPr txBox="1">
            <a:spLocks/>
          </p:cNvSpPr>
          <p:nvPr/>
        </p:nvSpPr>
        <p:spPr>
          <a:xfrm>
            <a:off x="6383196" y="2390033"/>
            <a:ext cx="3366936" cy="1031300"/>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Model Training:</a:t>
            </a:r>
          </a:p>
          <a:p>
            <a:pPr>
              <a:buFontTx/>
              <a:buChar char="-"/>
            </a:pPr>
            <a:r>
              <a:rPr lang="en-SG" sz="1200" dirty="0">
                <a:solidFill>
                  <a:schemeClr val="tx1"/>
                </a:solidFill>
                <a:latin typeface="Calibri" panose="020F0502020204030204" pitchFamily="34" charset="0"/>
                <a:cs typeface="Calibri" panose="020F0502020204030204" pitchFamily="34" charset="0"/>
              </a:rPr>
              <a:t>Split dataset (70% - train set &amp; 30% - test set)</a:t>
            </a:r>
          </a:p>
          <a:p>
            <a:pPr>
              <a:buFontTx/>
              <a:buChar char="-"/>
            </a:pPr>
            <a:r>
              <a:rPr lang="en-SG" sz="1200" dirty="0">
                <a:solidFill>
                  <a:schemeClr val="tx1"/>
                </a:solidFill>
                <a:latin typeface="Calibri" panose="020F0502020204030204" pitchFamily="34" charset="0"/>
                <a:cs typeface="Calibri" panose="020F0502020204030204" pitchFamily="34" charset="0"/>
              </a:rPr>
              <a:t>Convert variable “Y”  to Nominal</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AC48058E-80C9-6D4F-B8A0-9A889AEDB1A5}"/>
              </a:ext>
            </a:extLst>
          </p:cNvPr>
          <p:cNvSpPr txBox="1">
            <a:spLocks/>
          </p:cNvSpPr>
          <p:nvPr/>
        </p:nvSpPr>
        <p:spPr>
          <a:xfrm>
            <a:off x="6373972" y="3454435"/>
            <a:ext cx="3376159" cy="780681"/>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Tune Model:</a:t>
            </a:r>
          </a:p>
          <a:p>
            <a:pPr latinLnBrk="1"/>
            <a:r>
              <a:rPr lang="en-US" sz="1200" dirty="0" err="1">
                <a:latin typeface="Calibri" panose="020F0502020204030204" pitchFamily="34" charset="0"/>
                <a:cs typeface="Calibri" panose="020F0502020204030204" pitchFamily="34" charset="0"/>
              </a:rPr>
              <a:t>naiveBayes</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as.factor</a:t>
            </a:r>
            <a:r>
              <a:rPr lang="en-US" sz="1200" dirty="0">
                <a:latin typeface="Calibri" panose="020F0502020204030204" pitchFamily="34" charset="0"/>
                <a:cs typeface="Calibri" panose="020F0502020204030204" pitchFamily="34" charset="0"/>
              </a:rPr>
              <a:t>(Y)~., data = </a:t>
            </a:r>
            <a:r>
              <a:rPr lang="en-US" sz="1200" dirty="0" err="1">
                <a:latin typeface="Calibri" panose="020F0502020204030204" pitchFamily="34" charset="0"/>
                <a:cs typeface="Calibri" panose="020F0502020204030204" pitchFamily="34" charset="0"/>
              </a:rPr>
              <a:t>train.data</a:t>
            </a:r>
            <a:r>
              <a:rPr lang="en-US" sz="1200" dirty="0">
                <a:latin typeface="Calibri" panose="020F0502020204030204" pitchFamily="34" charset="0"/>
                <a:cs typeface="Calibri" panose="020F0502020204030204" pitchFamily="34" charset="0"/>
              </a:rPr>
              <a:t>)</a:t>
            </a:r>
            <a:endParaRPr lang="en-US" sz="1000" dirty="0">
              <a:latin typeface="Calibri" panose="020F0502020204030204" pitchFamily="34" charset="0"/>
              <a:cs typeface="Calibri" panose="020F0502020204030204" pitchFamily="34" charset="0"/>
            </a:endParaRPr>
          </a:p>
          <a:p>
            <a:pPr marL="0" indent="0" latinLnBrk="1">
              <a:buNone/>
            </a:pPr>
            <a:endParaRPr lang="en-US" sz="1200" dirty="0"/>
          </a:p>
        </p:txBody>
      </p:sp>
      <p:pic>
        <p:nvPicPr>
          <p:cNvPr id="6145" name="Picture">
            <a:extLst>
              <a:ext uri="{FF2B5EF4-FFF2-40B4-BE49-F238E27FC236}">
                <a16:creationId xmlns:a16="http://schemas.microsoft.com/office/drawing/2014/main" id="{9CEDDBDF-7A1D-064B-8969-2D1CE3D92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284" y="4408371"/>
            <a:ext cx="2959768" cy="2367814"/>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35D45EFF-17AA-BA42-BA17-E246FE90370F}"/>
              </a:ext>
            </a:extLst>
          </p:cNvPr>
          <p:cNvSpPr txBox="1">
            <a:spLocks/>
          </p:cNvSpPr>
          <p:nvPr/>
        </p:nvSpPr>
        <p:spPr>
          <a:xfrm rot="21181764">
            <a:off x="1076822" y="4516658"/>
            <a:ext cx="1807903" cy="383000"/>
          </a:xfrm>
          <a:prstGeom prst="rect">
            <a:avLst/>
          </a:prstGeom>
          <a:solidFill>
            <a:srgbClr val="92D050"/>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SG" sz="1000" b="1" dirty="0">
                <a:solidFill>
                  <a:schemeClr val="tx1"/>
                </a:solidFill>
                <a:latin typeface="Calibri" panose="020F0502020204030204" pitchFamily="34" charset="0"/>
                <a:cs typeface="Calibri" panose="020F0502020204030204" pitchFamily="34" charset="0"/>
              </a:rPr>
              <a:t>Correlation Matrix</a:t>
            </a:r>
            <a:endParaRPr lang="en-SG" sz="1000" dirty="0">
              <a:solidFill>
                <a:schemeClr val="tx1"/>
              </a:solidFill>
              <a:latin typeface="Calibri" panose="020F0502020204030204" pitchFamily="34" charset="0"/>
              <a:cs typeface="Calibri" panose="020F0502020204030204" pitchFamily="34" charset="0"/>
            </a:endParaRPr>
          </a:p>
          <a:p>
            <a:pPr marL="0" indent="0" algn="ctr">
              <a:buNone/>
            </a:pPr>
            <a:endParaRPr lang="en-SG" sz="1200" dirty="0">
              <a:solidFill>
                <a:schemeClr val="tx1"/>
              </a:solidFill>
              <a:latin typeface="Calibri" panose="020F0502020204030204" pitchFamily="34" charset="0"/>
              <a:cs typeface="Calibri" panose="020F0502020204030204" pitchFamily="34" charset="0"/>
            </a:endParaRPr>
          </a:p>
          <a:p>
            <a:pPr marL="0" indent="0" algn="ctr">
              <a:buNone/>
            </a:pPr>
            <a:endParaRPr lang="en-SG" sz="1000" b="1" dirty="0">
              <a:solidFill>
                <a:schemeClr val="tx1"/>
              </a:solidFill>
              <a:latin typeface="Calibri" panose="020F0502020204030204" pitchFamily="34" charset="0"/>
              <a:cs typeface="Calibri" panose="020F0502020204030204" pitchFamily="34" charset="0"/>
            </a:endParaRPr>
          </a:p>
        </p:txBody>
      </p:sp>
      <p:pic>
        <p:nvPicPr>
          <p:cNvPr id="6148" name="Picture">
            <a:extLst>
              <a:ext uri="{FF2B5EF4-FFF2-40B4-BE49-F238E27FC236}">
                <a16:creationId xmlns:a16="http://schemas.microsoft.com/office/drawing/2014/main" id="{3A6E24C4-13D4-134E-9D6B-063A96F1F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138" y="4408369"/>
            <a:ext cx="2993826" cy="23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10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fontScale="90000"/>
          </a:bodyPr>
          <a:lstStyle/>
          <a:p>
            <a:pPr algn="ctr"/>
            <a:r>
              <a:rPr lang="en-US" dirty="0">
                <a:latin typeface="Calibri" panose="020F0502020204030204" pitchFamily="34" charset="0"/>
                <a:cs typeface="Calibri" panose="020F0502020204030204" pitchFamily="34" charset="0"/>
              </a:rPr>
              <a:t>Naïve Bayes Model - Performance and Evaluation</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EEECB0D5-A592-CF4C-BFD4-E2DF4AE60501}"/>
              </a:ext>
            </a:extLst>
          </p:cNvPr>
          <p:cNvGraphicFramePr>
            <a:graphicFrameLocks noGrp="1"/>
          </p:cNvGraphicFramePr>
          <p:nvPr>
            <p:extLst>
              <p:ext uri="{D42A27DB-BD31-4B8C-83A1-F6EECF244321}">
                <p14:modId xmlns:p14="http://schemas.microsoft.com/office/powerpoint/2010/main" val="3096440782"/>
              </p:ext>
            </p:extLst>
          </p:nvPr>
        </p:nvGraphicFramePr>
        <p:xfrm>
          <a:off x="2925874" y="1342017"/>
          <a:ext cx="6917373" cy="4590850"/>
        </p:xfrm>
        <a:graphic>
          <a:graphicData uri="http://schemas.openxmlformats.org/drawingml/2006/table">
            <a:tbl>
              <a:tblPr firstRow="1" bandRow="1">
                <a:tableStyleId>{5C22544A-7EE6-4342-B048-85BDC9FD1C3A}</a:tableStyleId>
              </a:tblPr>
              <a:tblGrid>
                <a:gridCol w="1968855">
                  <a:extLst>
                    <a:ext uri="{9D8B030D-6E8A-4147-A177-3AD203B41FA5}">
                      <a16:colId xmlns:a16="http://schemas.microsoft.com/office/drawing/2014/main" val="3744008780"/>
                    </a:ext>
                  </a:extLst>
                </a:gridCol>
                <a:gridCol w="2433918">
                  <a:extLst>
                    <a:ext uri="{9D8B030D-6E8A-4147-A177-3AD203B41FA5}">
                      <a16:colId xmlns:a16="http://schemas.microsoft.com/office/drawing/2014/main" val="3065918083"/>
                    </a:ext>
                  </a:extLst>
                </a:gridCol>
                <a:gridCol w="2514600">
                  <a:extLst>
                    <a:ext uri="{9D8B030D-6E8A-4147-A177-3AD203B41FA5}">
                      <a16:colId xmlns:a16="http://schemas.microsoft.com/office/drawing/2014/main" val="2319318963"/>
                    </a:ext>
                  </a:extLst>
                </a:gridCol>
              </a:tblGrid>
              <a:tr h="608366">
                <a:tc>
                  <a:txBody>
                    <a:bodyPr/>
                    <a:lstStyle/>
                    <a:p>
                      <a:pPr algn="ctr"/>
                      <a:r>
                        <a:rPr lang="en-US" sz="1000" dirty="0">
                          <a:solidFill>
                            <a:schemeClr val="bg1"/>
                          </a:solidFill>
                        </a:rPr>
                        <a:t>Model Type </a:t>
                      </a:r>
                    </a:p>
                  </a:txBody>
                  <a:tcPr/>
                </a:tc>
                <a:tc>
                  <a:txBody>
                    <a:bodyPr/>
                    <a:lstStyle/>
                    <a:p>
                      <a:pPr algn="ctr"/>
                      <a:r>
                        <a:rPr lang="en-US" sz="1000" dirty="0"/>
                        <a:t>Base </a:t>
                      </a:r>
                    </a:p>
                    <a:p>
                      <a:pPr algn="ctr"/>
                      <a:endParaRPr lang="en-US" sz="1000" dirty="0"/>
                    </a:p>
                  </a:txBody>
                  <a:tcPr/>
                </a:tc>
                <a:tc>
                  <a:txBody>
                    <a:bodyPr/>
                    <a:lstStyle/>
                    <a:p>
                      <a:pPr algn="ctr"/>
                      <a:r>
                        <a:rPr lang="en-US" sz="1000" dirty="0"/>
                        <a:t>Tuned</a:t>
                      </a:r>
                    </a:p>
                    <a:p>
                      <a:pPr algn="ctr"/>
                      <a:r>
                        <a:rPr lang="en-US" sz="1000" dirty="0"/>
                        <a:t>Excluded variables – </a:t>
                      </a:r>
                      <a:r>
                        <a:rPr lang="en-SG" sz="1000" dirty="0">
                          <a:solidFill>
                            <a:schemeClr val="bg1"/>
                          </a:solidFill>
                          <a:latin typeface="Calibri" panose="020F0502020204030204" pitchFamily="34" charset="0"/>
                          <a:cs typeface="Calibri" panose="020F0502020204030204" pitchFamily="34" charset="0"/>
                        </a:rPr>
                        <a:t>PAY_2 to PAY_6, BILL_AMT2 to BILL_AMT6</a:t>
                      </a:r>
                      <a:endParaRPr lang="en-US" sz="1000" dirty="0">
                        <a:solidFill>
                          <a:schemeClr val="bg1"/>
                        </a:solidFill>
                      </a:endParaRPr>
                    </a:p>
                  </a:txBody>
                  <a:tcPr/>
                </a:tc>
                <a:extLst>
                  <a:ext uri="{0D108BD9-81ED-4DB2-BD59-A6C34878D82A}">
                    <a16:rowId xmlns:a16="http://schemas.microsoft.com/office/drawing/2014/main" val="320640529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Train Data</a:t>
                      </a:r>
                    </a:p>
                    <a:p>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 (normalized)</a:t>
                      </a:r>
                    </a:p>
                    <a:p>
                      <a:pPr algn="ctr"/>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 (normalized)</a:t>
                      </a:r>
                    </a:p>
                    <a:p>
                      <a:pPr algn="ctr"/>
                      <a:endParaRPr lang="en-US" sz="1000" dirty="0">
                        <a:solidFill>
                          <a:schemeClr val="tx1"/>
                        </a:solidFill>
                      </a:endParaRPr>
                    </a:p>
                  </a:txBody>
                  <a:tcPr/>
                </a:tc>
                <a:extLst>
                  <a:ext uri="{0D108BD9-81ED-4DB2-BD59-A6C34878D82A}">
                    <a16:rowId xmlns:a16="http://schemas.microsoft.com/office/drawing/2014/main" val="370772215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Accuracy</a:t>
                      </a:r>
                    </a:p>
                  </a:txBody>
                  <a:tcPr/>
                </a:tc>
                <a:tc>
                  <a:txBody>
                    <a:bodyPr/>
                    <a:lstStyle/>
                    <a:p>
                      <a:pPr algn="ctr"/>
                      <a:r>
                        <a:rPr lang="en-US" sz="1000" dirty="0">
                          <a:solidFill>
                            <a:schemeClr val="tx1"/>
                          </a:solidFill>
                        </a:rPr>
                        <a:t>74.97%</a:t>
                      </a:r>
                    </a:p>
                  </a:txBody>
                  <a:tcPr/>
                </a:tc>
                <a:tc>
                  <a:txBody>
                    <a:bodyPr/>
                    <a:lstStyle/>
                    <a:p>
                      <a:pPr algn="ctr"/>
                      <a:r>
                        <a:rPr lang="en-US" sz="1000" dirty="0">
                          <a:solidFill>
                            <a:schemeClr val="tx1"/>
                          </a:solidFill>
                        </a:rPr>
                        <a:t>41.96%</a:t>
                      </a:r>
                    </a:p>
                  </a:txBody>
                  <a:tcPr/>
                </a:tc>
                <a:extLst>
                  <a:ext uri="{0D108BD9-81ED-4DB2-BD59-A6C34878D82A}">
                    <a16:rowId xmlns:a16="http://schemas.microsoft.com/office/drawing/2014/main" val="204724009"/>
                  </a:ext>
                </a:extLst>
              </a:tr>
              <a:tr h="5426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Predict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30% of the full data set (normalized)</a:t>
                      </a:r>
                    </a:p>
                    <a:p>
                      <a:pPr algn="ctr"/>
                      <a:endParaRPr lang="en-US" sz="1000" dirty="0">
                        <a:solidFill>
                          <a:schemeClr val="tx1"/>
                        </a:solidFill>
                      </a:endParaRPr>
                    </a:p>
                  </a:txBody>
                  <a:tcPr/>
                </a:tc>
                <a:tc>
                  <a:txBody>
                    <a:bodyPr/>
                    <a:lstStyle/>
                    <a:p>
                      <a:pPr algn="ctr"/>
                      <a:r>
                        <a:rPr lang="en-US" sz="1000" dirty="0">
                          <a:solidFill>
                            <a:schemeClr val="tx1"/>
                          </a:solidFill>
                        </a:rPr>
                        <a:t>30% of the full data set (normalized</a:t>
                      </a:r>
                    </a:p>
                  </a:txBody>
                  <a:tcPr/>
                </a:tc>
                <a:extLst>
                  <a:ext uri="{0D108BD9-81ED-4DB2-BD59-A6C34878D82A}">
                    <a16:rowId xmlns:a16="http://schemas.microsoft.com/office/drawing/2014/main" val="728900829"/>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Accuracy</a:t>
                      </a:r>
                    </a:p>
                  </a:txBody>
                  <a:tcPr/>
                </a:tc>
                <a:tc>
                  <a:txBody>
                    <a:bodyPr/>
                    <a:lstStyle/>
                    <a:p>
                      <a:pPr algn="ctr"/>
                      <a:r>
                        <a:rPr lang="en-US" sz="1000" b="1" dirty="0">
                          <a:solidFill>
                            <a:schemeClr val="tx1"/>
                          </a:solidFill>
                        </a:rPr>
                        <a:t>75.08%</a:t>
                      </a:r>
                    </a:p>
                  </a:txBody>
                  <a:tcPr/>
                </a:tc>
                <a:tc>
                  <a:txBody>
                    <a:bodyPr/>
                    <a:lstStyle/>
                    <a:p>
                      <a:pPr algn="ctr"/>
                      <a:r>
                        <a:rPr lang="en-US" sz="1000" b="1" dirty="0">
                          <a:solidFill>
                            <a:srgbClr val="FF0000"/>
                          </a:solidFill>
                        </a:rPr>
                        <a:t>40.61%</a:t>
                      </a:r>
                    </a:p>
                  </a:txBody>
                  <a:tcPr/>
                </a:tc>
                <a:extLst>
                  <a:ext uri="{0D108BD9-81ED-4DB2-BD59-A6C34878D82A}">
                    <a16:rowId xmlns:a16="http://schemas.microsoft.com/office/drawing/2014/main" val="1883812600"/>
                  </a:ext>
                </a:extLst>
              </a:tr>
              <a:tr h="3875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Sensitivity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(non-defaulters)</a:t>
                      </a:r>
                    </a:p>
                  </a:txBody>
                  <a:tcPr/>
                </a:tc>
                <a:tc>
                  <a:txBody>
                    <a:bodyPr/>
                    <a:lstStyle/>
                    <a:p>
                      <a:pPr algn="ctr"/>
                      <a:r>
                        <a:rPr lang="en-US" sz="1000" b="1" dirty="0">
                          <a:solidFill>
                            <a:schemeClr val="tx1"/>
                          </a:solidFill>
                        </a:rPr>
                        <a:t>79.3%</a:t>
                      </a:r>
                    </a:p>
                  </a:txBody>
                  <a:tcPr/>
                </a:tc>
                <a:tc>
                  <a:txBody>
                    <a:bodyPr/>
                    <a:lstStyle/>
                    <a:p>
                      <a:pPr algn="ctr"/>
                      <a:r>
                        <a:rPr lang="en-US" sz="1000" b="1" dirty="0">
                          <a:solidFill>
                            <a:srgbClr val="FF0000"/>
                          </a:solidFill>
                        </a:rPr>
                        <a:t>27.81%</a:t>
                      </a:r>
                    </a:p>
                  </a:txBody>
                  <a:tcPr/>
                </a:tc>
                <a:extLst>
                  <a:ext uri="{0D108BD9-81ED-4DB2-BD59-A6C34878D82A}">
                    <a16:rowId xmlns:a16="http://schemas.microsoft.com/office/drawing/2014/main" val="2583914184"/>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Specificity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(defaulters)</a:t>
                      </a:r>
                    </a:p>
                  </a:txBody>
                  <a:tcPr/>
                </a:tc>
                <a:tc>
                  <a:txBody>
                    <a:bodyPr/>
                    <a:lstStyle/>
                    <a:p>
                      <a:pPr algn="ctr"/>
                      <a:r>
                        <a:rPr lang="en-US" sz="1000" b="1" dirty="0">
                          <a:solidFill>
                            <a:schemeClr val="tx1"/>
                          </a:solidFill>
                        </a:rPr>
                        <a:t>59.89%</a:t>
                      </a:r>
                    </a:p>
                  </a:txBody>
                  <a:tcPr/>
                </a:tc>
                <a:tc>
                  <a:txBody>
                    <a:bodyPr/>
                    <a:lstStyle/>
                    <a:p>
                      <a:pPr algn="ctr"/>
                      <a:r>
                        <a:rPr lang="en-US" sz="1000" b="1" dirty="0">
                          <a:solidFill>
                            <a:srgbClr val="FF0000"/>
                          </a:solidFill>
                        </a:rPr>
                        <a:t>86.66%</a:t>
                      </a:r>
                    </a:p>
                  </a:txBody>
                  <a:tcPr/>
                </a:tc>
                <a:extLst>
                  <a:ext uri="{0D108BD9-81ED-4DB2-BD59-A6C34878D82A}">
                    <a16:rowId xmlns:a16="http://schemas.microsoft.com/office/drawing/2014/main" val="4244796073"/>
                  </a:ext>
                </a:extLst>
              </a:tr>
              <a:tr h="366807">
                <a:tc>
                  <a:txBody>
                    <a:bodyPr/>
                    <a:lstStyle/>
                    <a:p>
                      <a:r>
                        <a:rPr lang="en-US" sz="1000" dirty="0">
                          <a:solidFill>
                            <a:schemeClr val="tx1"/>
                          </a:solidFill>
                        </a:rPr>
                        <a:t>Precision</a:t>
                      </a:r>
                    </a:p>
                  </a:txBody>
                  <a:tcPr/>
                </a:tc>
                <a:tc>
                  <a:txBody>
                    <a:bodyPr/>
                    <a:lstStyle/>
                    <a:p>
                      <a:pPr algn="ctr"/>
                      <a:r>
                        <a:rPr lang="en-US" sz="1000" dirty="0">
                          <a:solidFill>
                            <a:schemeClr val="tx1"/>
                          </a:solidFill>
                        </a:rPr>
                        <a:t>87.67%</a:t>
                      </a:r>
                    </a:p>
                  </a:txBody>
                  <a:tcPr/>
                </a:tc>
                <a:tc>
                  <a:txBody>
                    <a:bodyPr/>
                    <a:lstStyle/>
                    <a:p>
                      <a:pPr algn="ctr"/>
                      <a:r>
                        <a:rPr lang="en-US" sz="1000" dirty="0">
                          <a:solidFill>
                            <a:schemeClr val="tx1"/>
                          </a:solidFill>
                        </a:rPr>
                        <a:t>88.24%</a:t>
                      </a:r>
                    </a:p>
                  </a:txBody>
                  <a:tcPr/>
                </a:tc>
                <a:extLst>
                  <a:ext uri="{0D108BD9-81ED-4DB2-BD59-A6C34878D82A}">
                    <a16:rowId xmlns:a16="http://schemas.microsoft.com/office/drawing/2014/main" val="1032143018"/>
                  </a:ext>
                </a:extLst>
              </a:tr>
              <a:tr h="366807">
                <a:tc>
                  <a:txBody>
                    <a:bodyPr/>
                    <a:lstStyle/>
                    <a:p>
                      <a:r>
                        <a:rPr lang="en-US" sz="1000" dirty="0">
                          <a:solidFill>
                            <a:schemeClr val="tx1"/>
                          </a:solidFill>
                        </a:rPr>
                        <a:t>Recall</a:t>
                      </a:r>
                    </a:p>
                  </a:txBody>
                  <a:tcPr/>
                </a:tc>
                <a:tc>
                  <a:txBody>
                    <a:bodyPr/>
                    <a:lstStyle/>
                    <a:p>
                      <a:pPr algn="ctr"/>
                      <a:r>
                        <a:rPr lang="en-US" sz="1000" dirty="0">
                          <a:solidFill>
                            <a:schemeClr val="tx1"/>
                          </a:solidFill>
                        </a:rPr>
                        <a:t>79.3%</a:t>
                      </a:r>
                    </a:p>
                  </a:txBody>
                  <a:tcPr/>
                </a:tc>
                <a:tc>
                  <a:txBody>
                    <a:bodyPr/>
                    <a:lstStyle/>
                    <a:p>
                      <a:pPr algn="ctr"/>
                      <a:r>
                        <a:rPr lang="en-US" sz="1000" dirty="0">
                          <a:solidFill>
                            <a:schemeClr val="tx1"/>
                          </a:solidFill>
                        </a:rPr>
                        <a:t>27.81%</a:t>
                      </a:r>
                    </a:p>
                  </a:txBody>
                  <a:tcPr/>
                </a:tc>
                <a:extLst>
                  <a:ext uri="{0D108BD9-81ED-4DB2-BD59-A6C34878D82A}">
                    <a16:rowId xmlns:a16="http://schemas.microsoft.com/office/drawing/2014/main" val="1620880515"/>
                  </a:ext>
                </a:extLst>
              </a:tr>
              <a:tr h="366807">
                <a:tc>
                  <a:txBody>
                    <a:bodyPr/>
                    <a:lstStyle/>
                    <a:p>
                      <a:r>
                        <a:rPr lang="en-US" sz="1000" dirty="0">
                          <a:solidFill>
                            <a:schemeClr val="tx1"/>
                          </a:solidFill>
                        </a:rPr>
                        <a:t>F Measure</a:t>
                      </a:r>
                    </a:p>
                  </a:txBody>
                  <a:tcPr/>
                </a:tc>
                <a:tc>
                  <a:txBody>
                    <a:bodyPr/>
                    <a:lstStyle/>
                    <a:p>
                      <a:pPr algn="ctr"/>
                      <a:r>
                        <a:rPr lang="en-US" sz="1000" dirty="0">
                          <a:solidFill>
                            <a:schemeClr val="tx1"/>
                          </a:solidFill>
                        </a:rPr>
                        <a:t>83.28%</a:t>
                      </a:r>
                    </a:p>
                  </a:txBody>
                  <a:tcPr/>
                </a:tc>
                <a:tc>
                  <a:txBody>
                    <a:bodyPr/>
                    <a:lstStyle/>
                    <a:p>
                      <a:pPr algn="ctr"/>
                      <a:r>
                        <a:rPr lang="en-US" sz="1000" dirty="0">
                          <a:solidFill>
                            <a:schemeClr val="tx1"/>
                          </a:solidFill>
                        </a:rPr>
                        <a:t>42.29%</a:t>
                      </a:r>
                    </a:p>
                  </a:txBody>
                  <a:tcPr/>
                </a:tc>
                <a:extLst>
                  <a:ext uri="{0D108BD9-81ED-4DB2-BD59-A6C34878D82A}">
                    <a16:rowId xmlns:a16="http://schemas.microsoft.com/office/drawing/2014/main" val="812040003"/>
                  </a:ext>
                </a:extLst>
              </a:tr>
              <a:tr h="366807">
                <a:tc>
                  <a:txBody>
                    <a:bodyPr/>
                    <a:lstStyle/>
                    <a:p>
                      <a:r>
                        <a:rPr lang="en-US" sz="1000" dirty="0">
                          <a:solidFill>
                            <a:schemeClr val="tx1"/>
                          </a:solidFill>
                        </a:rPr>
                        <a:t>Area Under the Curve</a:t>
                      </a:r>
                    </a:p>
                  </a:txBody>
                  <a:tcPr/>
                </a:tc>
                <a:tc>
                  <a:txBody>
                    <a:bodyPr/>
                    <a:lstStyle/>
                    <a:p>
                      <a:pPr algn="ctr"/>
                      <a:r>
                        <a:rPr lang="en-US" sz="1000" dirty="0">
                          <a:solidFill>
                            <a:schemeClr val="tx1"/>
                          </a:solidFill>
                        </a:rPr>
                        <a:t>0.6959</a:t>
                      </a:r>
                    </a:p>
                  </a:txBody>
                  <a:tcPr/>
                </a:tc>
                <a:tc>
                  <a:txBody>
                    <a:bodyPr/>
                    <a:lstStyle/>
                    <a:p>
                      <a:pPr algn="ctr"/>
                      <a:r>
                        <a:rPr lang="en-US" sz="1000" dirty="0">
                          <a:solidFill>
                            <a:schemeClr val="tx1"/>
                          </a:solidFill>
                        </a:rPr>
                        <a:t>0.5724</a:t>
                      </a:r>
                    </a:p>
                  </a:txBody>
                  <a:tcPr/>
                </a:tc>
                <a:extLst>
                  <a:ext uri="{0D108BD9-81ED-4DB2-BD59-A6C34878D82A}">
                    <a16:rowId xmlns:a16="http://schemas.microsoft.com/office/drawing/2014/main" val="3831048321"/>
                  </a:ext>
                </a:extLst>
              </a:tr>
            </a:tbl>
          </a:graphicData>
        </a:graphic>
      </p:graphicFrame>
    </p:spTree>
    <p:extLst>
      <p:ext uri="{BB962C8B-B14F-4D97-AF65-F5344CB8AC3E}">
        <p14:creationId xmlns:p14="http://schemas.microsoft.com/office/powerpoint/2010/main" val="1048849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a:bodyPr>
          <a:lstStyle/>
          <a:p>
            <a:pPr algn="ctr"/>
            <a:r>
              <a:rPr lang="en-US" dirty="0">
                <a:latin typeface="Calibri" panose="020F0502020204030204" pitchFamily="34" charset="0"/>
                <a:cs typeface="Calibri" panose="020F0502020204030204" pitchFamily="34" charset="0"/>
              </a:rPr>
              <a:t>Summary</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EEECB0D5-A592-CF4C-BFD4-E2DF4AE60501}"/>
              </a:ext>
            </a:extLst>
          </p:cNvPr>
          <p:cNvGraphicFramePr>
            <a:graphicFrameLocks noGrp="1"/>
          </p:cNvGraphicFramePr>
          <p:nvPr>
            <p:extLst>
              <p:ext uri="{D42A27DB-BD31-4B8C-83A1-F6EECF244321}">
                <p14:modId xmlns:p14="http://schemas.microsoft.com/office/powerpoint/2010/main" val="804029063"/>
              </p:ext>
            </p:extLst>
          </p:nvPr>
        </p:nvGraphicFramePr>
        <p:xfrm>
          <a:off x="2615268" y="1234440"/>
          <a:ext cx="8097649" cy="5407308"/>
        </p:xfrm>
        <a:graphic>
          <a:graphicData uri="http://schemas.openxmlformats.org/drawingml/2006/table">
            <a:tbl>
              <a:tblPr firstRow="1" bandRow="1">
                <a:tableStyleId>{5C22544A-7EE6-4342-B048-85BDC9FD1C3A}</a:tableStyleId>
              </a:tblPr>
              <a:tblGrid>
                <a:gridCol w="1569124">
                  <a:extLst>
                    <a:ext uri="{9D8B030D-6E8A-4147-A177-3AD203B41FA5}">
                      <a16:colId xmlns:a16="http://schemas.microsoft.com/office/drawing/2014/main" val="3744008780"/>
                    </a:ext>
                  </a:extLst>
                </a:gridCol>
                <a:gridCol w="1366787">
                  <a:extLst>
                    <a:ext uri="{9D8B030D-6E8A-4147-A177-3AD203B41FA5}">
                      <a16:colId xmlns:a16="http://schemas.microsoft.com/office/drawing/2014/main" val="1984562205"/>
                    </a:ext>
                  </a:extLst>
                </a:gridCol>
                <a:gridCol w="1436762">
                  <a:extLst>
                    <a:ext uri="{9D8B030D-6E8A-4147-A177-3AD203B41FA5}">
                      <a16:colId xmlns:a16="http://schemas.microsoft.com/office/drawing/2014/main" val="4244253726"/>
                    </a:ext>
                  </a:extLst>
                </a:gridCol>
                <a:gridCol w="1915427">
                  <a:extLst>
                    <a:ext uri="{9D8B030D-6E8A-4147-A177-3AD203B41FA5}">
                      <a16:colId xmlns:a16="http://schemas.microsoft.com/office/drawing/2014/main" val="3065918083"/>
                    </a:ext>
                  </a:extLst>
                </a:gridCol>
                <a:gridCol w="1809549">
                  <a:extLst>
                    <a:ext uri="{9D8B030D-6E8A-4147-A177-3AD203B41FA5}">
                      <a16:colId xmlns:a16="http://schemas.microsoft.com/office/drawing/2014/main" val="2319318963"/>
                    </a:ext>
                  </a:extLst>
                </a:gridCol>
              </a:tblGrid>
              <a:tr h="608366">
                <a:tc>
                  <a:txBody>
                    <a:bodyPr/>
                    <a:lstStyle/>
                    <a:p>
                      <a:pPr algn="ctr"/>
                      <a:r>
                        <a:rPr lang="en-US" sz="1000" dirty="0">
                          <a:solidFill>
                            <a:schemeClr val="bg1"/>
                          </a:solidFill>
                        </a:rPr>
                        <a:t>Model Type </a:t>
                      </a:r>
                    </a:p>
                  </a:txBody>
                  <a:tcPr/>
                </a:tc>
                <a:tc>
                  <a:txBody>
                    <a:bodyPr/>
                    <a:lstStyle/>
                    <a:p>
                      <a:pPr algn="ctr"/>
                      <a:r>
                        <a:rPr lang="en-US" sz="1000" dirty="0">
                          <a:solidFill>
                            <a:schemeClr val="tx1"/>
                          </a:solidFill>
                        </a:rPr>
                        <a:t>Decision Tree</a:t>
                      </a:r>
                    </a:p>
                    <a:p>
                      <a:pPr algn="ctr"/>
                      <a:r>
                        <a:rPr lang="en-US" sz="1000" dirty="0"/>
                        <a:t>Base</a:t>
                      </a:r>
                    </a:p>
                    <a:p>
                      <a:pPr algn="ctr"/>
                      <a:endParaRPr lang="en-US" sz="1000" dirty="0"/>
                    </a:p>
                    <a:p>
                      <a:pPr algn="ctr"/>
                      <a:endParaRPr lang="en-US" sz="1000" dirty="0"/>
                    </a:p>
                    <a:p>
                      <a:pPr algn="ctr"/>
                      <a:endParaRPr lang="en-US" sz="10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CP = 0.002137209</a:t>
                      </a:r>
                    </a:p>
                    <a:p>
                      <a:pPr algn="ctr"/>
                      <a:endParaRPr lang="en-US" sz="1000" dirty="0"/>
                    </a:p>
                  </a:txBody>
                  <a:tcPr/>
                </a:tc>
                <a:tc>
                  <a:txBody>
                    <a:bodyPr/>
                    <a:lstStyle/>
                    <a:p>
                      <a:pPr algn="ctr"/>
                      <a:r>
                        <a:rPr lang="en-US" sz="1000" dirty="0">
                          <a:solidFill>
                            <a:schemeClr val="tx1"/>
                          </a:solidFill>
                        </a:rPr>
                        <a:t>SVM</a:t>
                      </a:r>
                    </a:p>
                    <a:p>
                      <a:pPr algn="ctr"/>
                      <a:r>
                        <a:rPr lang="en-US" sz="1000" dirty="0"/>
                        <a:t>Base – Linear</a:t>
                      </a:r>
                    </a:p>
                    <a:p>
                      <a:pPr algn="ctr"/>
                      <a:endParaRPr lang="en-US" sz="1000" dirty="0"/>
                    </a:p>
                    <a:p>
                      <a:pPr algn="ctr"/>
                      <a:r>
                        <a:rPr lang="en-US" sz="1000" dirty="0"/>
                        <a:t>Cross Validation = 3</a:t>
                      </a:r>
                    </a:p>
                    <a:p>
                      <a:pPr algn="ctr"/>
                      <a:endParaRPr lang="en-US" sz="1000" dirty="0"/>
                    </a:p>
                    <a:p>
                      <a:pPr algn="ctr"/>
                      <a:r>
                        <a:rPr lang="en-US" sz="1000" dirty="0"/>
                        <a:t>Cost = 1</a:t>
                      </a:r>
                    </a:p>
                  </a:txBody>
                  <a:tcPr/>
                </a:tc>
                <a:tc>
                  <a:txBody>
                    <a:bodyPr/>
                    <a:lstStyle/>
                    <a:p>
                      <a:pPr algn="ctr"/>
                      <a:r>
                        <a:rPr lang="en-US" sz="1000" dirty="0">
                          <a:solidFill>
                            <a:schemeClr val="tx1"/>
                          </a:solidFill>
                        </a:rPr>
                        <a:t>KNN </a:t>
                      </a:r>
                    </a:p>
                    <a:p>
                      <a:pPr algn="ctr"/>
                      <a:r>
                        <a:rPr lang="en-US" sz="1000" dirty="0"/>
                        <a:t>Tuned</a:t>
                      </a:r>
                    </a:p>
                    <a:p>
                      <a:pPr algn="ctr"/>
                      <a:r>
                        <a:rPr lang="en-US" sz="1000" dirty="0"/>
                        <a:t>Excluded variables – Sex, Education , Marriage, Age &amp; </a:t>
                      </a:r>
                      <a:r>
                        <a:rPr lang="en-US" sz="1000" dirty="0" err="1"/>
                        <a:t>Bill_Amt</a:t>
                      </a:r>
                      <a:endParaRPr lang="en-US" sz="1000" dirty="0"/>
                    </a:p>
                    <a:p>
                      <a:pPr algn="ctr"/>
                      <a:r>
                        <a:rPr lang="en-US" sz="1000" dirty="0"/>
                        <a:t>K = 70</a:t>
                      </a:r>
                    </a:p>
                    <a:p>
                      <a:pPr algn="ctr"/>
                      <a:endParaRPr lang="en-US" sz="1000" dirty="0"/>
                    </a:p>
                  </a:txBody>
                  <a:tcPr/>
                </a:tc>
                <a:tc>
                  <a:txBody>
                    <a:bodyPr/>
                    <a:lstStyle/>
                    <a:p>
                      <a:pPr algn="ctr"/>
                      <a:r>
                        <a:rPr lang="en-US" sz="1000" dirty="0">
                          <a:solidFill>
                            <a:schemeClr val="tx1"/>
                          </a:solidFill>
                        </a:rPr>
                        <a:t>Naïve Bayes</a:t>
                      </a:r>
                    </a:p>
                    <a:p>
                      <a:pPr algn="ctr"/>
                      <a:r>
                        <a:rPr lang="en-US" sz="1000" dirty="0"/>
                        <a:t>Tuned</a:t>
                      </a:r>
                    </a:p>
                    <a:p>
                      <a:pPr algn="ctr"/>
                      <a:r>
                        <a:rPr lang="en-US" sz="1000" dirty="0"/>
                        <a:t>Excluded variables – </a:t>
                      </a:r>
                      <a:r>
                        <a:rPr lang="en-SG" sz="1000" dirty="0">
                          <a:solidFill>
                            <a:schemeClr val="bg1"/>
                          </a:solidFill>
                          <a:latin typeface="Calibri" panose="020F0502020204030204" pitchFamily="34" charset="0"/>
                          <a:cs typeface="Calibri" panose="020F0502020204030204" pitchFamily="34" charset="0"/>
                        </a:rPr>
                        <a:t>PAY_2 to PAY_6, BILL_AMT2 to BILL_AMT6</a:t>
                      </a:r>
                      <a:endParaRPr lang="en-US" sz="1000" dirty="0">
                        <a:solidFill>
                          <a:schemeClr val="bg1"/>
                        </a:solidFill>
                      </a:endParaRPr>
                    </a:p>
                  </a:txBody>
                  <a:tcPr/>
                </a:tc>
                <a:extLst>
                  <a:ext uri="{0D108BD9-81ED-4DB2-BD59-A6C34878D82A}">
                    <a16:rowId xmlns:a16="http://schemas.microsoft.com/office/drawing/2014/main" val="320640529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Train Data</a:t>
                      </a:r>
                    </a:p>
                    <a:p>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 (normalized)</a:t>
                      </a:r>
                    </a:p>
                    <a:p>
                      <a:pPr algn="ctr"/>
                      <a:endParaRPr lang="en-US" sz="1000"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70% of the full data set (normalized)</a:t>
                      </a:r>
                    </a:p>
                    <a:p>
                      <a:pPr algn="ctr"/>
                      <a:endParaRPr lang="en-US" sz="1000" dirty="0">
                        <a:solidFill>
                          <a:schemeClr val="tx1"/>
                        </a:solidFill>
                      </a:endParaRPr>
                    </a:p>
                  </a:txBody>
                  <a:tcPr/>
                </a:tc>
                <a:extLst>
                  <a:ext uri="{0D108BD9-81ED-4DB2-BD59-A6C34878D82A}">
                    <a16:rowId xmlns:a16="http://schemas.microsoft.com/office/drawing/2014/main" val="3707722155"/>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Accuracy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82.06%</a:t>
                      </a:r>
                    </a:p>
                    <a:p>
                      <a:pPr algn="ctr"/>
                      <a:endParaRPr lang="en-US" sz="1000" dirty="0">
                        <a:solidFill>
                          <a:schemeClr val="tx1"/>
                        </a:solidFill>
                      </a:endParaRPr>
                    </a:p>
                  </a:txBody>
                  <a:tcPr/>
                </a:tc>
                <a:tc>
                  <a:txBody>
                    <a:bodyPr/>
                    <a:lstStyle/>
                    <a:p>
                      <a:pPr algn="ctr"/>
                      <a:r>
                        <a:rPr lang="en-US" sz="1000" dirty="0">
                          <a:solidFill>
                            <a:schemeClr val="tx1"/>
                          </a:solidFill>
                        </a:rPr>
                        <a:t>81.08%</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81.75%</a:t>
                      </a:r>
                    </a:p>
                    <a:p>
                      <a:pPr algn="ctr"/>
                      <a:endParaRPr lang="en-US" sz="1000" dirty="0">
                        <a:solidFill>
                          <a:schemeClr val="tx1"/>
                        </a:solidFill>
                      </a:endParaRPr>
                    </a:p>
                  </a:txBody>
                  <a:tcPr/>
                </a:tc>
                <a:tc>
                  <a:txBody>
                    <a:bodyPr/>
                    <a:lstStyle/>
                    <a:p>
                      <a:pPr algn="ctr"/>
                      <a:r>
                        <a:rPr lang="en-US" sz="1000" dirty="0">
                          <a:solidFill>
                            <a:schemeClr val="tx1"/>
                          </a:solidFill>
                        </a:rPr>
                        <a:t>41.96%</a:t>
                      </a:r>
                    </a:p>
                  </a:txBody>
                  <a:tcPr/>
                </a:tc>
                <a:extLst>
                  <a:ext uri="{0D108BD9-81ED-4DB2-BD59-A6C34878D82A}">
                    <a16:rowId xmlns:a16="http://schemas.microsoft.com/office/drawing/2014/main" val="204724009"/>
                  </a:ext>
                </a:extLst>
              </a:tr>
              <a:tr h="6525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Predict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30% of the full data 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30% of the full data set</a:t>
                      </a:r>
                    </a:p>
                  </a:txBody>
                  <a:tcPr/>
                </a:tc>
                <a:tc>
                  <a:txBody>
                    <a:bodyPr/>
                    <a:lstStyle/>
                    <a:p>
                      <a:pPr algn="ctr"/>
                      <a:r>
                        <a:rPr lang="en-US" sz="1000" dirty="0">
                          <a:solidFill>
                            <a:schemeClr val="tx1"/>
                          </a:solidFill>
                        </a:rPr>
                        <a:t>30% of the full data set (normalized)</a:t>
                      </a:r>
                    </a:p>
                  </a:txBody>
                  <a:tcPr/>
                </a:tc>
                <a:tc>
                  <a:txBody>
                    <a:bodyPr/>
                    <a:lstStyle/>
                    <a:p>
                      <a:pPr algn="ctr"/>
                      <a:r>
                        <a:rPr lang="en-US" sz="1000" dirty="0">
                          <a:solidFill>
                            <a:schemeClr val="tx1"/>
                          </a:solidFill>
                        </a:rPr>
                        <a:t>30% of the full data set (normalized)</a:t>
                      </a:r>
                    </a:p>
                  </a:txBody>
                  <a:tcPr/>
                </a:tc>
                <a:extLst>
                  <a:ext uri="{0D108BD9-81ED-4DB2-BD59-A6C34878D82A}">
                    <a16:rowId xmlns:a16="http://schemas.microsoft.com/office/drawing/2014/main" val="728900829"/>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Accuracy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srgbClr val="FF0000"/>
                          </a:solidFill>
                        </a:rPr>
                        <a:t>82.08%</a:t>
                      </a:r>
                    </a:p>
                  </a:txBody>
                  <a:tcPr/>
                </a:tc>
                <a:tc>
                  <a:txBody>
                    <a:bodyPr/>
                    <a:lstStyle/>
                    <a:p>
                      <a:pPr algn="ctr"/>
                      <a:r>
                        <a:rPr lang="en-US" sz="1000" b="1" dirty="0">
                          <a:solidFill>
                            <a:schemeClr val="tx1"/>
                          </a:solidFill>
                        </a:rPr>
                        <a:t>81.02%</a:t>
                      </a:r>
                    </a:p>
                  </a:txBody>
                  <a:tcPr/>
                </a:tc>
                <a:tc>
                  <a:txBody>
                    <a:bodyPr/>
                    <a:lstStyle/>
                    <a:p>
                      <a:pPr algn="ctr"/>
                      <a:r>
                        <a:rPr lang="en-US" sz="1000" b="1" dirty="0">
                          <a:solidFill>
                            <a:schemeClr val="tx1"/>
                          </a:solidFill>
                        </a:rPr>
                        <a:t>81.76%</a:t>
                      </a:r>
                    </a:p>
                  </a:txBody>
                  <a:tcPr/>
                </a:tc>
                <a:tc>
                  <a:txBody>
                    <a:bodyPr/>
                    <a:lstStyle/>
                    <a:p>
                      <a:pPr algn="ctr"/>
                      <a:r>
                        <a:rPr lang="en-US" sz="1000" b="1" dirty="0">
                          <a:solidFill>
                            <a:schemeClr val="tx1"/>
                          </a:solidFill>
                        </a:rPr>
                        <a:t>40.61%</a:t>
                      </a:r>
                    </a:p>
                  </a:txBody>
                  <a:tcPr/>
                </a:tc>
                <a:extLst>
                  <a:ext uri="{0D108BD9-81ED-4DB2-BD59-A6C34878D82A}">
                    <a16:rowId xmlns:a16="http://schemas.microsoft.com/office/drawing/2014/main" val="1883812600"/>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Sensitivity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(non-defaulters)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srgbClr val="FF0000"/>
                          </a:solidFill>
                        </a:rPr>
                        <a:t>94.87%</a:t>
                      </a:r>
                    </a:p>
                  </a:txBody>
                  <a:tcPr/>
                </a:tc>
                <a:tc>
                  <a:txBody>
                    <a:bodyPr/>
                    <a:lstStyle/>
                    <a:p>
                      <a:pPr algn="ctr"/>
                      <a:r>
                        <a:rPr lang="en-US" sz="1000" b="1" dirty="0">
                          <a:solidFill>
                            <a:schemeClr val="tx1"/>
                          </a:solidFill>
                        </a:rPr>
                        <a:t>82.06%</a:t>
                      </a:r>
                    </a:p>
                  </a:txBody>
                  <a:tcPr/>
                </a:tc>
                <a:tc>
                  <a:txBody>
                    <a:bodyPr/>
                    <a:lstStyle/>
                    <a:p>
                      <a:pPr algn="ctr"/>
                      <a:r>
                        <a:rPr lang="en-US" sz="1000" b="1" dirty="0">
                          <a:solidFill>
                            <a:schemeClr val="tx1"/>
                          </a:solidFill>
                        </a:rPr>
                        <a:t>94.42%</a:t>
                      </a:r>
                    </a:p>
                  </a:txBody>
                  <a:tcPr/>
                </a:tc>
                <a:tc>
                  <a:txBody>
                    <a:bodyPr/>
                    <a:lstStyle/>
                    <a:p>
                      <a:pPr algn="ctr"/>
                      <a:r>
                        <a:rPr lang="en-US" sz="1000" b="1" dirty="0">
                          <a:solidFill>
                            <a:schemeClr val="tx1"/>
                          </a:solidFill>
                        </a:rPr>
                        <a:t>27.81%</a:t>
                      </a:r>
                    </a:p>
                  </a:txBody>
                  <a:tcPr/>
                </a:tc>
                <a:extLst>
                  <a:ext uri="{0D108BD9-81ED-4DB2-BD59-A6C34878D82A}">
                    <a16:rowId xmlns:a16="http://schemas.microsoft.com/office/drawing/2014/main" val="2583914184"/>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Specificity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(defaulters)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t>36.02%</a:t>
                      </a:r>
                    </a:p>
                  </a:txBody>
                  <a:tcPr/>
                </a:tc>
                <a:tc>
                  <a:txBody>
                    <a:bodyPr/>
                    <a:lstStyle/>
                    <a:p>
                      <a:pPr algn="ctr"/>
                      <a:r>
                        <a:rPr lang="en-US" sz="1000" b="1" dirty="0">
                          <a:solidFill>
                            <a:schemeClr val="tx1"/>
                          </a:solidFill>
                        </a:rPr>
                        <a:t>68.34%</a:t>
                      </a:r>
                    </a:p>
                  </a:txBody>
                  <a:tcPr/>
                </a:tc>
                <a:tc>
                  <a:txBody>
                    <a:bodyPr/>
                    <a:lstStyle/>
                    <a:p>
                      <a:pPr algn="ctr"/>
                      <a:r>
                        <a:rPr lang="en-US" sz="1000" b="1" dirty="0">
                          <a:solidFill>
                            <a:schemeClr val="tx1"/>
                          </a:solidFill>
                        </a:rPr>
                        <a:t>36.18%</a:t>
                      </a:r>
                    </a:p>
                  </a:txBody>
                  <a:tcPr/>
                </a:tc>
                <a:tc>
                  <a:txBody>
                    <a:bodyPr/>
                    <a:lstStyle/>
                    <a:p>
                      <a:pPr algn="ctr"/>
                      <a:r>
                        <a:rPr lang="en-US" sz="1000" b="1" dirty="0">
                          <a:solidFill>
                            <a:srgbClr val="FF0000"/>
                          </a:solidFill>
                        </a:rPr>
                        <a:t>86.66%</a:t>
                      </a:r>
                    </a:p>
                  </a:txBody>
                  <a:tcPr/>
                </a:tc>
                <a:extLst>
                  <a:ext uri="{0D108BD9-81ED-4DB2-BD59-A6C34878D82A}">
                    <a16:rowId xmlns:a16="http://schemas.microsoft.com/office/drawing/2014/main" val="4244796073"/>
                  </a:ext>
                </a:extLst>
              </a:tr>
              <a:tr h="366807">
                <a:tc>
                  <a:txBody>
                    <a:bodyPr/>
                    <a:lstStyle/>
                    <a:p>
                      <a:r>
                        <a:rPr lang="en-US" sz="1000" dirty="0">
                          <a:solidFill>
                            <a:schemeClr val="tx1"/>
                          </a:solidFill>
                        </a:rPr>
                        <a:t>Precision</a:t>
                      </a:r>
                    </a:p>
                  </a:txBody>
                  <a:tcPr/>
                </a:tc>
                <a:tc>
                  <a:txBody>
                    <a:bodyPr/>
                    <a:lstStyle/>
                    <a:p>
                      <a:pPr algn="ctr"/>
                      <a:r>
                        <a:rPr lang="en-US" sz="1000" dirty="0"/>
                        <a:t>84.21%</a:t>
                      </a:r>
                    </a:p>
                  </a:txBody>
                  <a:tcPr/>
                </a:tc>
                <a:tc>
                  <a:txBody>
                    <a:bodyPr/>
                    <a:lstStyle/>
                    <a:p>
                      <a:pPr algn="ctr"/>
                      <a:r>
                        <a:rPr lang="en-US" sz="1000" dirty="0">
                          <a:solidFill>
                            <a:schemeClr val="tx1"/>
                          </a:solidFill>
                        </a:rPr>
                        <a:t>96.95%</a:t>
                      </a:r>
                    </a:p>
                  </a:txBody>
                  <a:tcPr/>
                </a:tc>
                <a:tc>
                  <a:txBody>
                    <a:bodyPr/>
                    <a:lstStyle/>
                    <a:p>
                      <a:pPr algn="ctr"/>
                      <a:r>
                        <a:rPr lang="en-US" sz="1000" dirty="0">
                          <a:solidFill>
                            <a:schemeClr val="tx1"/>
                          </a:solidFill>
                        </a:rPr>
                        <a:t>84.19%</a:t>
                      </a:r>
                    </a:p>
                  </a:txBody>
                  <a:tcPr/>
                </a:tc>
                <a:tc>
                  <a:txBody>
                    <a:bodyPr/>
                    <a:lstStyle/>
                    <a:p>
                      <a:pPr algn="ctr"/>
                      <a:r>
                        <a:rPr lang="en-US" sz="1000" dirty="0">
                          <a:solidFill>
                            <a:schemeClr val="tx1"/>
                          </a:solidFill>
                        </a:rPr>
                        <a:t>88.24%</a:t>
                      </a:r>
                    </a:p>
                  </a:txBody>
                  <a:tcPr/>
                </a:tc>
                <a:extLst>
                  <a:ext uri="{0D108BD9-81ED-4DB2-BD59-A6C34878D82A}">
                    <a16:rowId xmlns:a16="http://schemas.microsoft.com/office/drawing/2014/main" val="1032143018"/>
                  </a:ext>
                </a:extLst>
              </a:tr>
              <a:tr h="366807">
                <a:tc>
                  <a:txBody>
                    <a:bodyPr/>
                    <a:lstStyle/>
                    <a:p>
                      <a:r>
                        <a:rPr lang="en-US" sz="1000" dirty="0">
                          <a:solidFill>
                            <a:schemeClr val="tx1"/>
                          </a:solidFill>
                        </a:rPr>
                        <a:t>Recall</a:t>
                      </a:r>
                    </a:p>
                  </a:txBody>
                  <a:tcPr/>
                </a:tc>
                <a:tc>
                  <a:txBody>
                    <a:bodyPr/>
                    <a:lstStyle/>
                    <a:p>
                      <a:pPr algn="ctr"/>
                      <a:r>
                        <a:rPr lang="en-US" sz="1000" dirty="0"/>
                        <a:t>94.87%</a:t>
                      </a:r>
                    </a:p>
                  </a:txBody>
                  <a:tcPr/>
                </a:tc>
                <a:tc>
                  <a:txBody>
                    <a:bodyPr/>
                    <a:lstStyle/>
                    <a:p>
                      <a:pPr algn="ctr"/>
                      <a:r>
                        <a:rPr lang="en-US" sz="1000" dirty="0">
                          <a:solidFill>
                            <a:schemeClr val="tx1"/>
                          </a:solidFill>
                        </a:rPr>
                        <a:t>82.06%</a:t>
                      </a:r>
                    </a:p>
                  </a:txBody>
                  <a:tcPr/>
                </a:tc>
                <a:tc>
                  <a:txBody>
                    <a:bodyPr/>
                    <a:lstStyle/>
                    <a:p>
                      <a:pPr algn="ctr"/>
                      <a:r>
                        <a:rPr lang="en-US" sz="1000" dirty="0">
                          <a:solidFill>
                            <a:schemeClr val="tx1"/>
                          </a:solidFill>
                        </a:rPr>
                        <a:t>94.42%</a:t>
                      </a:r>
                    </a:p>
                  </a:txBody>
                  <a:tcPr/>
                </a:tc>
                <a:tc>
                  <a:txBody>
                    <a:bodyPr/>
                    <a:lstStyle/>
                    <a:p>
                      <a:pPr algn="ctr"/>
                      <a:r>
                        <a:rPr lang="en-US" sz="1000" dirty="0">
                          <a:solidFill>
                            <a:schemeClr val="tx1"/>
                          </a:solidFill>
                        </a:rPr>
                        <a:t>27.81%</a:t>
                      </a:r>
                    </a:p>
                  </a:txBody>
                  <a:tcPr/>
                </a:tc>
                <a:extLst>
                  <a:ext uri="{0D108BD9-81ED-4DB2-BD59-A6C34878D82A}">
                    <a16:rowId xmlns:a16="http://schemas.microsoft.com/office/drawing/2014/main" val="1620880515"/>
                  </a:ext>
                </a:extLst>
              </a:tr>
              <a:tr h="366807">
                <a:tc>
                  <a:txBody>
                    <a:bodyPr/>
                    <a:lstStyle/>
                    <a:p>
                      <a:r>
                        <a:rPr lang="en-US" sz="1000" dirty="0">
                          <a:solidFill>
                            <a:schemeClr val="tx1"/>
                          </a:solidFill>
                        </a:rPr>
                        <a:t>F Measure</a:t>
                      </a:r>
                    </a:p>
                  </a:txBody>
                  <a:tcPr/>
                </a:tc>
                <a:tc>
                  <a:txBody>
                    <a:bodyPr/>
                    <a:lstStyle/>
                    <a:p>
                      <a:pPr algn="ctr"/>
                      <a:r>
                        <a:rPr lang="en-US" sz="1000" dirty="0"/>
                        <a:t>89.23%</a:t>
                      </a:r>
                    </a:p>
                  </a:txBody>
                  <a:tcPr/>
                </a:tc>
                <a:tc>
                  <a:txBody>
                    <a:bodyPr/>
                    <a:lstStyle/>
                    <a:p>
                      <a:pPr algn="ctr"/>
                      <a:r>
                        <a:rPr lang="en-US" sz="1000" dirty="0">
                          <a:solidFill>
                            <a:schemeClr val="tx1"/>
                          </a:solidFill>
                        </a:rPr>
                        <a:t>88.88%</a:t>
                      </a:r>
                    </a:p>
                  </a:txBody>
                  <a:tcPr/>
                </a:tc>
                <a:tc>
                  <a:txBody>
                    <a:bodyPr/>
                    <a:lstStyle/>
                    <a:p>
                      <a:pPr algn="ctr"/>
                      <a:r>
                        <a:rPr lang="en-US" sz="1000" dirty="0">
                          <a:solidFill>
                            <a:schemeClr val="tx1"/>
                          </a:solidFill>
                        </a:rPr>
                        <a:t>89.01%</a:t>
                      </a:r>
                    </a:p>
                  </a:txBody>
                  <a:tcPr/>
                </a:tc>
                <a:tc>
                  <a:txBody>
                    <a:bodyPr/>
                    <a:lstStyle/>
                    <a:p>
                      <a:pPr algn="ctr"/>
                      <a:r>
                        <a:rPr lang="en-US" sz="1000" dirty="0">
                          <a:solidFill>
                            <a:schemeClr val="tx1"/>
                          </a:solidFill>
                        </a:rPr>
                        <a:t>42.29%</a:t>
                      </a:r>
                    </a:p>
                  </a:txBody>
                  <a:tcPr/>
                </a:tc>
                <a:extLst>
                  <a:ext uri="{0D108BD9-81ED-4DB2-BD59-A6C34878D82A}">
                    <a16:rowId xmlns:a16="http://schemas.microsoft.com/office/drawing/2014/main" val="812040003"/>
                  </a:ext>
                </a:extLst>
              </a:tr>
              <a:tr h="366807">
                <a:tc>
                  <a:txBody>
                    <a:bodyPr/>
                    <a:lstStyle/>
                    <a:p>
                      <a:r>
                        <a:rPr lang="en-US" sz="1000" dirty="0">
                          <a:solidFill>
                            <a:schemeClr val="tx1"/>
                          </a:solidFill>
                        </a:rPr>
                        <a:t>Area Under the Curve</a:t>
                      </a:r>
                    </a:p>
                  </a:txBody>
                  <a:tcPr/>
                </a:tc>
                <a:tc>
                  <a:txBody>
                    <a:bodyPr/>
                    <a:lstStyle/>
                    <a:p>
                      <a:pPr algn="ctr"/>
                      <a:r>
                        <a:rPr lang="en-US" sz="1000" dirty="0"/>
                        <a:t>0.69</a:t>
                      </a:r>
                    </a:p>
                  </a:txBody>
                  <a:tcPr/>
                </a:tc>
                <a:tc>
                  <a:txBody>
                    <a:bodyPr/>
                    <a:lstStyle/>
                    <a:p>
                      <a:pPr algn="ctr"/>
                      <a:r>
                        <a:rPr lang="en-US" sz="1000" dirty="0">
                          <a:solidFill>
                            <a:schemeClr val="tx1"/>
                          </a:solidFill>
                        </a:rPr>
                        <a:t>0.6033</a:t>
                      </a:r>
                    </a:p>
                  </a:txBody>
                  <a:tcPr/>
                </a:tc>
                <a:tc>
                  <a:txBody>
                    <a:bodyPr/>
                    <a:lstStyle/>
                    <a:p>
                      <a:pPr algn="ctr"/>
                      <a:r>
                        <a:rPr lang="en-US" sz="1000" dirty="0">
                          <a:solidFill>
                            <a:schemeClr val="tx1"/>
                          </a:solidFill>
                        </a:rPr>
                        <a:t>0.7242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0.5724</a:t>
                      </a:r>
                    </a:p>
                  </a:txBody>
                  <a:tcPr/>
                </a:tc>
                <a:extLst>
                  <a:ext uri="{0D108BD9-81ED-4DB2-BD59-A6C34878D82A}">
                    <a16:rowId xmlns:a16="http://schemas.microsoft.com/office/drawing/2014/main" val="3831048321"/>
                  </a:ext>
                </a:extLst>
              </a:tr>
            </a:tbl>
          </a:graphicData>
        </a:graphic>
      </p:graphicFrame>
    </p:spTree>
    <p:extLst>
      <p:ext uri="{BB962C8B-B14F-4D97-AF65-F5344CB8AC3E}">
        <p14:creationId xmlns:p14="http://schemas.microsoft.com/office/powerpoint/2010/main" val="302438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DB54-8AB9-7642-84C2-84A941B06B8F}"/>
              </a:ext>
            </a:extLst>
          </p:cNvPr>
          <p:cNvSpPr>
            <a:spLocks noGrp="1"/>
          </p:cNvSpPr>
          <p:nvPr>
            <p:ph type="title"/>
          </p:nvPr>
        </p:nvSpPr>
        <p:spPr>
          <a:xfrm>
            <a:off x="1969686" y="133197"/>
            <a:ext cx="8911687" cy="646331"/>
          </a:xfrm>
        </p:spPr>
        <p:txBody>
          <a:bodyPr/>
          <a:lstStyle/>
          <a:p>
            <a:pPr algn="ctr"/>
            <a:r>
              <a:rPr lang="en-US" dirty="0">
                <a:latin typeface="Calibri" panose="020F0502020204030204" pitchFamily="34" charset="0"/>
                <a:cs typeface="Calibri" panose="020F0502020204030204" pitchFamily="34" charset="0"/>
              </a:rPr>
              <a:t>Business Contest and Problem Statement</a:t>
            </a:r>
            <a:endParaRPr lang="en-US" dirty="0"/>
          </a:p>
        </p:txBody>
      </p:sp>
      <p:sp>
        <p:nvSpPr>
          <p:cNvPr id="4" name="Content Placeholder 3">
            <a:extLst>
              <a:ext uri="{FF2B5EF4-FFF2-40B4-BE49-F238E27FC236}">
                <a16:creationId xmlns:a16="http://schemas.microsoft.com/office/drawing/2014/main" id="{98C93192-03D7-4D8A-AD42-3FEA99957A78}"/>
              </a:ext>
            </a:extLst>
          </p:cNvPr>
          <p:cNvSpPr>
            <a:spLocks noGrp="1"/>
          </p:cNvSpPr>
          <p:nvPr>
            <p:ph idx="1"/>
          </p:nvPr>
        </p:nvSpPr>
        <p:spPr>
          <a:xfrm>
            <a:off x="2254821" y="1873045"/>
            <a:ext cx="9720869" cy="2827966"/>
          </a:xfrm>
        </p:spPr>
        <p:txBody>
          <a:bodyPr>
            <a:normAutofit/>
          </a:bodyPr>
          <a:lstStyle/>
          <a:p>
            <a:pPr marL="0" indent="0" algn="ctr">
              <a:buNone/>
            </a:pPr>
            <a:r>
              <a:rPr lang="en-US" sz="2200" b="1" i="1" dirty="0">
                <a:solidFill>
                  <a:srgbClr val="666666"/>
                </a:solidFill>
                <a:effectLst/>
                <a:latin typeface="Roboto" panose="02000000000000000000" pitchFamily="2" charset="0"/>
              </a:rPr>
              <a:t>A Taiwan-based credit card issuer wants to better predict the likelihood of default for its customers, as well as identify the key drivers that determine this likelihood. This would inform the issuer’s decisions on who to give a credit card to and what credit limit to provide. It would also help the issuer have a better understanding of their current and potential customers, which would inform their future strategy, including their planning of offering targeted credit products to their customers</a:t>
            </a:r>
            <a:r>
              <a:rPr lang="en-US" sz="2200" b="1" i="0" dirty="0">
                <a:solidFill>
                  <a:srgbClr val="666666"/>
                </a:solidFill>
                <a:effectLst/>
                <a:latin typeface="Roboto" panose="02000000000000000000" pitchFamily="2" charset="0"/>
              </a:rPr>
              <a:t>.</a:t>
            </a:r>
          </a:p>
          <a:p>
            <a:pPr marL="342900" marR="0" lvl="0" indent="-342900">
              <a:lnSpc>
                <a:spcPct val="107000"/>
              </a:lnSpc>
              <a:spcBef>
                <a:spcPts val="0"/>
              </a:spcBef>
              <a:spcAft>
                <a:spcPts val="800"/>
              </a:spcAft>
              <a:buFont typeface="+mj-lt"/>
              <a:buAutoNum type="arabicParenR"/>
            </a:pPr>
            <a:endParaRPr lang="en-US" dirty="0">
              <a:solidFill>
                <a:srgbClr val="123654"/>
              </a:solidFill>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endParaRPr lang="en-US" sz="1800" dirty="0">
              <a:solidFill>
                <a:srgbClr val="123654"/>
              </a:solidFill>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endParaRPr lang="en-US" dirty="0">
              <a:solidFill>
                <a:srgbClr val="123654"/>
              </a:solidFill>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323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DB54-8AB9-7642-84C2-84A941B06B8F}"/>
              </a:ext>
            </a:extLst>
          </p:cNvPr>
          <p:cNvSpPr>
            <a:spLocks noGrp="1"/>
          </p:cNvSpPr>
          <p:nvPr>
            <p:ph type="title"/>
          </p:nvPr>
        </p:nvSpPr>
        <p:spPr>
          <a:xfrm>
            <a:off x="1782873" y="231519"/>
            <a:ext cx="8911687" cy="1280890"/>
          </a:xfrm>
        </p:spPr>
        <p:txBody>
          <a:bodyPr/>
          <a:lstStyle/>
          <a:p>
            <a:pPr algn="ctr"/>
            <a:r>
              <a:rPr lang="en-US" dirty="0">
                <a:latin typeface="Calibri" panose="020F0502020204030204" pitchFamily="34" charset="0"/>
                <a:cs typeface="Calibri" panose="020F0502020204030204" pitchFamily="34" charset="0"/>
              </a:rPr>
              <a:t>Dataset and Cleansing</a:t>
            </a:r>
            <a:endParaRPr lang="en-US" dirty="0"/>
          </a:p>
        </p:txBody>
      </p:sp>
      <p:sp>
        <p:nvSpPr>
          <p:cNvPr id="5" name="TextBox 4">
            <a:extLst>
              <a:ext uri="{FF2B5EF4-FFF2-40B4-BE49-F238E27FC236}">
                <a16:creationId xmlns:a16="http://schemas.microsoft.com/office/drawing/2014/main" id="{01A1155E-4E2F-A345-B973-4720F0E9B985}"/>
              </a:ext>
            </a:extLst>
          </p:cNvPr>
          <p:cNvSpPr txBox="1"/>
          <p:nvPr/>
        </p:nvSpPr>
        <p:spPr>
          <a:xfrm>
            <a:off x="8689368" y="1260359"/>
            <a:ext cx="3396342" cy="276999"/>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Dataset: </a:t>
            </a:r>
            <a:r>
              <a:rPr lang="en-US" sz="1200" dirty="0">
                <a:latin typeface="Calibri" panose="020F0502020204030204" pitchFamily="34" charset="0"/>
                <a:cs typeface="Calibri" panose="020F0502020204030204" pitchFamily="34" charset="0"/>
              </a:rPr>
              <a:t>Observations – 30,000, Variables - 25</a:t>
            </a:r>
          </a:p>
        </p:txBody>
      </p:sp>
      <p:sp>
        <p:nvSpPr>
          <p:cNvPr id="8" name="TextBox 7">
            <a:extLst>
              <a:ext uri="{FF2B5EF4-FFF2-40B4-BE49-F238E27FC236}">
                <a16:creationId xmlns:a16="http://schemas.microsoft.com/office/drawing/2014/main" id="{71A1F9A5-E249-A541-A731-A9559B36A7B7}"/>
              </a:ext>
            </a:extLst>
          </p:cNvPr>
          <p:cNvSpPr txBox="1"/>
          <p:nvPr/>
        </p:nvSpPr>
        <p:spPr>
          <a:xfrm>
            <a:off x="8689369" y="1970305"/>
            <a:ext cx="3396342" cy="276999"/>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Sex: </a:t>
            </a:r>
            <a:r>
              <a:rPr lang="en-US" sz="1200" dirty="0">
                <a:latin typeface="Calibri" panose="020F0502020204030204" pitchFamily="34" charset="0"/>
                <a:cs typeface="Calibri" panose="020F0502020204030204" pitchFamily="34" charset="0"/>
              </a:rPr>
              <a:t>Female – 60%, Male – 40%</a:t>
            </a:r>
          </a:p>
        </p:txBody>
      </p:sp>
      <p:sp>
        <p:nvSpPr>
          <p:cNvPr id="11" name="TextBox 10">
            <a:extLst>
              <a:ext uri="{FF2B5EF4-FFF2-40B4-BE49-F238E27FC236}">
                <a16:creationId xmlns:a16="http://schemas.microsoft.com/office/drawing/2014/main" id="{616D0D84-202D-D240-8923-4974640C31A0}"/>
              </a:ext>
            </a:extLst>
          </p:cNvPr>
          <p:cNvSpPr txBox="1"/>
          <p:nvPr/>
        </p:nvSpPr>
        <p:spPr>
          <a:xfrm>
            <a:off x="8689370" y="5070182"/>
            <a:ext cx="3396341" cy="646331"/>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Question:</a:t>
            </a:r>
          </a:p>
          <a:p>
            <a:r>
              <a:rPr lang="en-US" sz="1200" dirty="0">
                <a:latin typeface="Calibri" panose="020F0502020204030204" pitchFamily="34" charset="0"/>
                <a:cs typeface="Calibri" panose="020F0502020204030204" pitchFamily="34" charset="0"/>
              </a:rPr>
              <a:t>Which model is able to achieve the best performance?</a:t>
            </a:r>
          </a:p>
        </p:txBody>
      </p:sp>
      <p:sp>
        <p:nvSpPr>
          <p:cNvPr id="12" name="TextBox 11">
            <a:extLst>
              <a:ext uri="{FF2B5EF4-FFF2-40B4-BE49-F238E27FC236}">
                <a16:creationId xmlns:a16="http://schemas.microsoft.com/office/drawing/2014/main" id="{CA20B73D-4CDF-EA43-A5A1-F9A6DD94C0C7}"/>
              </a:ext>
            </a:extLst>
          </p:cNvPr>
          <p:cNvSpPr txBox="1"/>
          <p:nvPr/>
        </p:nvSpPr>
        <p:spPr>
          <a:xfrm>
            <a:off x="8689369" y="3520992"/>
            <a:ext cx="3396342" cy="276999"/>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PAY: </a:t>
            </a:r>
            <a:r>
              <a:rPr lang="en-US" sz="1200" dirty="0">
                <a:latin typeface="Calibri" panose="020F0502020204030204" pitchFamily="34" charset="0"/>
                <a:cs typeface="Calibri" panose="020F0502020204030204" pitchFamily="34" charset="0"/>
              </a:rPr>
              <a:t>History of past payment (past 6 months)</a:t>
            </a:r>
          </a:p>
        </p:txBody>
      </p:sp>
      <p:sp>
        <p:nvSpPr>
          <p:cNvPr id="14" name="TextBox 13">
            <a:extLst>
              <a:ext uri="{FF2B5EF4-FFF2-40B4-BE49-F238E27FC236}">
                <a16:creationId xmlns:a16="http://schemas.microsoft.com/office/drawing/2014/main" id="{31B1C5E0-1AD6-A742-8C4B-2AED2D605200}"/>
              </a:ext>
            </a:extLst>
          </p:cNvPr>
          <p:cNvSpPr txBox="1"/>
          <p:nvPr/>
        </p:nvSpPr>
        <p:spPr>
          <a:xfrm>
            <a:off x="8689369" y="5758325"/>
            <a:ext cx="3396341" cy="461665"/>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Models:</a:t>
            </a:r>
          </a:p>
          <a:p>
            <a:r>
              <a:rPr lang="en-US" sz="1200" dirty="0">
                <a:latin typeface="Calibri" panose="020F0502020204030204" pitchFamily="34" charset="0"/>
                <a:cs typeface="Calibri" panose="020F0502020204030204" pitchFamily="34" charset="0"/>
              </a:rPr>
              <a:t>Decision Tree, SVM, KNN, Naïve Bayes</a:t>
            </a:r>
          </a:p>
        </p:txBody>
      </p:sp>
      <p:sp>
        <p:nvSpPr>
          <p:cNvPr id="6" name="Content Placeholder 5">
            <a:extLst>
              <a:ext uri="{FF2B5EF4-FFF2-40B4-BE49-F238E27FC236}">
                <a16:creationId xmlns:a16="http://schemas.microsoft.com/office/drawing/2014/main" id="{58BB9D08-E64A-C34E-AD17-368BB4410CCB}"/>
              </a:ext>
            </a:extLst>
          </p:cNvPr>
          <p:cNvSpPr>
            <a:spLocks noGrp="1"/>
          </p:cNvSpPr>
          <p:nvPr>
            <p:ph idx="1"/>
          </p:nvPr>
        </p:nvSpPr>
        <p:spPr>
          <a:xfrm>
            <a:off x="4016187" y="1584285"/>
            <a:ext cx="4673181" cy="4404872"/>
          </a:xfrm>
        </p:spPr>
        <p:txBody>
          <a:bodyPr>
            <a:noAutofit/>
          </a:bodyPr>
          <a:lstStyle/>
          <a:p>
            <a:r>
              <a:rPr lang="en-US" sz="1050" dirty="0" err="1"/>
              <a:t>tibble</a:t>
            </a:r>
            <a:r>
              <a:rPr lang="en-US" sz="1050" dirty="0"/>
              <a:t> [30,000 × 25] (S3: </a:t>
            </a:r>
            <a:r>
              <a:rPr lang="en-US" sz="1050" dirty="0" err="1"/>
              <a:t>tbl_df</a:t>
            </a:r>
            <a:r>
              <a:rPr lang="en-US" sz="1050" dirty="0"/>
              <a:t>/</a:t>
            </a:r>
            <a:r>
              <a:rPr lang="en-US" sz="1050" dirty="0" err="1"/>
              <a:t>tbl</a:t>
            </a:r>
            <a:r>
              <a:rPr lang="en-US" sz="1050" dirty="0"/>
              <a:t>/</a:t>
            </a:r>
            <a:r>
              <a:rPr lang="en-US" sz="1050" dirty="0" err="1"/>
              <a:t>data.frame</a:t>
            </a:r>
            <a:r>
              <a:rPr lang="en-US" sz="1050" dirty="0"/>
              <a:t>)</a:t>
            </a:r>
            <a:br>
              <a:rPr lang="en-US" sz="1050" dirty="0"/>
            </a:br>
            <a:r>
              <a:rPr lang="en-US" sz="1050" b="1" dirty="0"/>
              <a:t>$ ID       </a:t>
            </a:r>
            <a:r>
              <a:rPr lang="en-US" sz="1050" dirty="0"/>
              <a:t>: </a:t>
            </a:r>
            <a:r>
              <a:rPr lang="en-US" sz="1050" dirty="0" err="1"/>
              <a:t>num</a:t>
            </a:r>
            <a:r>
              <a:rPr lang="en-US" sz="1050" dirty="0"/>
              <a:t> [1:30000] 1 2 3 4 5 6 7 8 9 10 ...</a:t>
            </a:r>
            <a:br>
              <a:rPr lang="en-US" sz="1050" dirty="0"/>
            </a:br>
            <a:r>
              <a:rPr lang="en-US" sz="1050" b="1" dirty="0"/>
              <a:t>$ LIMIT_BAL</a:t>
            </a:r>
            <a:r>
              <a:rPr lang="en-US" sz="1050" dirty="0"/>
              <a:t>: </a:t>
            </a:r>
            <a:r>
              <a:rPr lang="en-US" sz="1050" dirty="0" err="1"/>
              <a:t>num</a:t>
            </a:r>
            <a:r>
              <a:rPr lang="en-US" sz="1050" dirty="0"/>
              <a:t> [1:30000] 20000 120000 90000 50000 …</a:t>
            </a:r>
            <a:br>
              <a:rPr lang="en-US" sz="1050" dirty="0"/>
            </a:br>
            <a:r>
              <a:rPr lang="en-US" sz="1050" b="1" dirty="0"/>
              <a:t>$ SEX      </a:t>
            </a:r>
            <a:r>
              <a:rPr lang="en-US" sz="1050" dirty="0"/>
              <a:t>: </a:t>
            </a:r>
            <a:r>
              <a:rPr lang="en-US" sz="1050" dirty="0" err="1"/>
              <a:t>num</a:t>
            </a:r>
            <a:r>
              <a:rPr lang="en-US" sz="1050" dirty="0"/>
              <a:t> [1:30000] 2 2 2 2 1 1 1 2 2 1 ...</a:t>
            </a:r>
            <a:br>
              <a:rPr lang="en-US" sz="1050" dirty="0"/>
            </a:br>
            <a:r>
              <a:rPr lang="en-US" sz="1050" b="1" dirty="0"/>
              <a:t>$ EDUCATION</a:t>
            </a:r>
            <a:r>
              <a:rPr lang="en-US" sz="1050" dirty="0"/>
              <a:t>: </a:t>
            </a:r>
            <a:r>
              <a:rPr lang="en-US" sz="1050" dirty="0" err="1"/>
              <a:t>num</a:t>
            </a:r>
            <a:r>
              <a:rPr lang="en-US" sz="1050" dirty="0"/>
              <a:t> [1:30000] 2 2 2 2 2 1 1 2 3 3 ...</a:t>
            </a:r>
            <a:br>
              <a:rPr lang="en-US" sz="1050" dirty="0"/>
            </a:br>
            <a:r>
              <a:rPr lang="en-US" sz="1050" b="1" dirty="0"/>
              <a:t>$ MARRIAGE </a:t>
            </a:r>
            <a:r>
              <a:rPr lang="en-US" sz="1050" dirty="0"/>
              <a:t>: </a:t>
            </a:r>
            <a:r>
              <a:rPr lang="en-US" sz="1050" dirty="0" err="1"/>
              <a:t>num</a:t>
            </a:r>
            <a:r>
              <a:rPr lang="en-US" sz="1050" dirty="0"/>
              <a:t> [1:30000] 1 2 2 1 1 2 2 2 1 2 ...</a:t>
            </a:r>
            <a:br>
              <a:rPr lang="en-US" sz="1050" dirty="0"/>
            </a:br>
            <a:r>
              <a:rPr lang="en-US" sz="1050" b="1" dirty="0"/>
              <a:t>$ AGE       </a:t>
            </a:r>
            <a:r>
              <a:rPr lang="en-US" sz="1050" dirty="0"/>
              <a:t>: </a:t>
            </a:r>
            <a:r>
              <a:rPr lang="en-US" sz="1050" dirty="0" err="1"/>
              <a:t>num</a:t>
            </a:r>
            <a:r>
              <a:rPr lang="en-US" sz="1050" dirty="0"/>
              <a:t> [1:30000] 24 26 34 37 57 37 29 23 28 35 ...</a:t>
            </a:r>
            <a:br>
              <a:rPr lang="en-US" sz="1050" dirty="0"/>
            </a:br>
            <a:r>
              <a:rPr lang="en-US" sz="1050" b="1" dirty="0"/>
              <a:t>$ PAY_0    </a:t>
            </a:r>
            <a:r>
              <a:rPr lang="en-US" sz="1050" dirty="0"/>
              <a:t>: </a:t>
            </a:r>
            <a:r>
              <a:rPr lang="en-US" sz="1050" dirty="0" err="1"/>
              <a:t>num</a:t>
            </a:r>
            <a:r>
              <a:rPr lang="en-US" sz="1050" dirty="0"/>
              <a:t> [1:30000] 2 -1 0 0 -1 0 0 0 0 -2 ...</a:t>
            </a:r>
            <a:br>
              <a:rPr lang="en-US" sz="1050" dirty="0"/>
            </a:br>
            <a:r>
              <a:rPr lang="en-US" sz="1050" b="1" dirty="0"/>
              <a:t>$ PAY_2    </a:t>
            </a:r>
            <a:r>
              <a:rPr lang="en-US" sz="1050" dirty="0"/>
              <a:t>: </a:t>
            </a:r>
            <a:r>
              <a:rPr lang="en-US" sz="1050" dirty="0" err="1"/>
              <a:t>num</a:t>
            </a:r>
            <a:r>
              <a:rPr lang="en-US" sz="1050" dirty="0"/>
              <a:t> [1:30000] 2 2 0 0 0 0 0 -1 0 -2 ...</a:t>
            </a:r>
            <a:br>
              <a:rPr lang="en-US" sz="1050" dirty="0"/>
            </a:br>
            <a:r>
              <a:rPr lang="en-US" sz="1050" b="1" dirty="0"/>
              <a:t>$ PAY_3    </a:t>
            </a:r>
            <a:r>
              <a:rPr lang="en-US" sz="1050" dirty="0"/>
              <a:t>: </a:t>
            </a:r>
            <a:r>
              <a:rPr lang="en-US" sz="1050" dirty="0" err="1"/>
              <a:t>num</a:t>
            </a:r>
            <a:r>
              <a:rPr lang="en-US" sz="1050" dirty="0"/>
              <a:t> [1:30000] -1 0 0 0 -1 0 0 -1 2 -2 ...</a:t>
            </a:r>
            <a:br>
              <a:rPr lang="en-US" sz="1050" dirty="0"/>
            </a:br>
            <a:r>
              <a:rPr lang="en-US" sz="1050" b="1" dirty="0"/>
              <a:t>$ PAY_4    </a:t>
            </a:r>
            <a:r>
              <a:rPr lang="en-US" sz="1050" dirty="0"/>
              <a:t>: </a:t>
            </a:r>
            <a:r>
              <a:rPr lang="en-US" sz="1050" dirty="0" err="1"/>
              <a:t>num</a:t>
            </a:r>
            <a:r>
              <a:rPr lang="en-US" sz="1050" dirty="0"/>
              <a:t> [1:30000] -1 0 0 0 0 0 0 0 0 -2 ...</a:t>
            </a:r>
            <a:br>
              <a:rPr lang="en-US" sz="1050" dirty="0"/>
            </a:br>
            <a:r>
              <a:rPr lang="en-US" sz="1050" b="1" dirty="0"/>
              <a:t>$ PAY_5    </a:t>
            </a:r>
            <a:r>
              <a:rPr lang="en-US" sz="1050" dirty="0"/>
              <a:t>: </a:t>
            </a:r>
            <a:r>
              <a:rPr lang="en-US" sz="1050" dirty="0" err="1"/>
              <a:t>num</a:t>
            </a:r>
            <a:r>
              <a:rPr lang="en-US" sz="1050" dirty="0"/>
              <a:t> [1:30000] -2 0 0 0 0 0 0 0 0 -1 ...</a:t>
            </a:r>
            <a:br>
              <a:rPr lang="en-US" sz="1050" dirty="0"/>
            </a:br>
            <a:r>
              <a:rPr lang="en-US" sz="1050" b="1" dirty="0"/>
              <a:t>$ PAY_6    </a:t>
            </a:r>
            <a:r>
              <a:rPr lang="en-US" sz="1050" dirty="0"/>
              <a:t>: </a:t>
            </a:r>
            <a:r>
              <a:rPr lang="en-US" sz="1050" dirty="0" err="1"/>
              <a:t>num</a:t>
            </a:r>
            <a:r>
              <a:rPr lang="en-US" sz="1050" dirty="0"/>
              <a:t> [1:30000] -2 2 0 0 0 0 0 -1 0 -1 ...</a:t>
            </a:r>
            <a:br>
              <a:rPr lang="en-US" sz="1050" dirty="0"/>
            </a:br>
            <a:r>
              <a:rPr lang="en-US" sz="1050" b="1" dirty="0"/>
              <a:t>$ BILL_AMT1</a:t>
            </a:r>
            <a:r>
              <a:rPr lang="en-US" sz="1050" dirty="0"/>
              <a:t>: </a:t>
            </a:r>
            <a:r>
              <a:rPr lang="en-US" sz="1050" dirty="0" err="1"/>
              <a:t>num</a:t>
            </a:r>
            <a:r>
              <a:rPr lang="en-US" sz="1050" dirty="0"/>
              <a:t> [1:30000] 3913 2682 29239 46990 8617 ...</a:t>
            </a:r>
            <a:br>
              <a:rPr lang="en-US" sz="1050" dirty="0"/>
            </a:br>
            <a:r>
              <a:rPr lang="en-US" sz="1050" b="1" dirty="0"/>
              <a:t>$ BILL_AMT2</a:t>
            </a:r>
            <a:r>
              <a:rPr lang="en-US" sz="1050" dirty="0"/>
              <a:t>: </a:t>
            </a:r>
            <a:r>
              <a:rPr lang="en-US" sz="1050" dirty="0" err="1"/>
              <a:t>num</a:t>
            </a:r>
            <a:r>
              <a:rPr lang="en-US" sz="1050" dirty="0"/>
              <a:t> [1:30000] 3102 1725 14027 48233 5670 ...</a:t>
            </a:r>
            <a:br>
              <a:rPr lang="en-US" sz="1050" dirty="0"/>
            </a:br>
            <a:r>
              <a:rPr lang="en-US" sz="1050" b="1" dirty="0"/>
              <a:t>$ BILL_AMT3</a:t>
            </a:r>
            <a:r>
              <a:rPr lang="en-US" sz="1050" dirty="0"/>
              <a:t>: </a:t>
            </a:r>
            <a:r>
              <a:rPr lang="en-US" sz="1050" dirty="0" err="1"/>
              <a:t>num</a:t>
            </a:r>
            <a:r>
              <a:rPr lang="en-US" sz="1050" dirty="0"/>
              <a:t> [1:30000] 689 2682 13559 49291 35835 ...</a:t>
            </a:r>
            <a:br>
              <a:rPr lang="en-US" sz="1050" dirty="0"/>
            </a:br>
            <a:r>
              <a:rPr lang="en-US" sz="1050" b="1" dirty="0"/>
              <a:t>$ BILL_AMT4</a:t>
            </a:r>
            <a:r>
              <a:rPr lang="en-US" sz="1050" dirty="0"/>
              <a:t>: </a:t>
            </a:r>
            <a:r>
              <a:rPr lang="en-US" sz="1050" dirty="0" err="1"/>
              <a:t>num</a:t>
            </a:r>
            <a:r>
              <a:rPr lang="en-US" sz="1050" dirty="0"/>
              <a:t> [1:30000] 0 3272 14331 28314 20940 ...</a:t>
            </a:r>
            <a:br>
              <a:rPr lang="en-US" sz="1050" dirty="0"/>
            </a:br>
            <a:r>
              <a:rPr lang="en-US" sz="1050" b="1" dirty="0"/>
              <a:t>$ BILL_AMT5</a:t>
            </a:r>
            <a:r>
              <a:rPr lang="en-US" sz="1050" dirty="0"/>
              <a:t>: </a:t>
            </a:r>
            <a:r>
              <a:rPr lang="en-US" sz="1050" dirty="0" err="1"/>
              <a:t>num</a:t>
            </a:r>
            <a:r>
              <a:rPr lang="en-US" sz="1050" dirty="0"/>
              <a:t> [1:30000] 0 3455 14948 28959 19146 ...</a:t>
            </a:r>
            <a:br>
              <a:rPr lang="en-US" sz="1050" dirty="0"/>
            </a:br>
            <a:r>
              <a:rPr lang="en-US" sz="1050" b="1" dirty="0"/>
              <a:t>$ BILL_AMT6</a:t>
            </a:r>
            <a:r>
              <a:rPr lang="en-US" sz="1050" dirty="0"/>
              <a:t>: </a:t>
            </a:r>
            <a:r>
              <a:rPr lang="en-US" sz="1050" dirty="0" err="1"/>
              <a:t>num</a:t>
            </a:r>
            <a:r>
              <a:rPr lang="en-US" sz="1050" dirty="0"/>
              <a:t> [1:30000] 0 3261 15549 29547 19131 ...</a:t>
            </a:r>
            <a:br>
              <a:rPr lang="en-US" sz="1050" dirty="0"/>
            </a:br>
            <a:r>
              <a:rPr lang="en-US" sz="1050" b="1" dirty="0"/>
              <a:t>$ PAY_AMT1 </a:t>
            </a:r>
            <a:r>
              <a:rPr lang="en-US" sz="1050" dirty="0"/>
              <a:t>: </a:t>
            </a:r>
            <a:r>
              <a:rPr lang="en-US" sz="1050" dirty="0" err="1"/>
              <a:t>num</a:t>
            </a:r>
            <a:r>
              <a:rPr lang="en-US" sz="1050" dirty="0"/>
              <a:t> [1:30000] 0 0 1518 2000 2000 ...</a:t>
            </a:r>
            <a:br>
              <a:rPr lang="en-US" sz="1050" dirty="0"/>
            </a:br>
            <a:r>
              <a:rPr lang="en-US" sz="1050" b="1" dirty="0"/>
              <a:t>$ PAY_AMT2 </a:t>
            </a:r>
            <a:r>
              <a:rPr lang="en-US" sz="1050" dirty="0"/>
              <a:t>: </a:t>
            </a:r>
            <a:r>
              <a:rPr lang="en-US" sz="1050" dirty="0" err="1"/>
              <a:t>num</a:t>
            </a:r>
            <a:r>
              <a:rPr lang="en-US" sz="1050" dirty="0"/>
              <a:t> [1:30000] 689 1000 1500 2019 36681 ...</a:t>
            </a:r>
            <a:br>
              <a:rPr lang="en-US" sz="1050" dirty="0"/>
            </a:br>
            <a:r>
              <a:rPr lang="en-US" sz="1050" b="1" dirty="0"/>
              <a:t>$ PAY_AMT3 </a:t>
            </a:r>
            <a:r>
              <a:rPr lang="en-US" sz="1050" dirty="0"/>
              <a:t>: </a:t>
            </a:r>
            <a:r>
              <a:rPr lang="en-US" sz="1050" dirty="0" err="1"/>
              <a:t>num</a:t>
            </a:r>
            <a:r>
              <a:rPr lang="en-US" sz="1050" dirty="0"/>
              <a:t> [1:30000] 0 1000 1000 1200 10000 657 38000 ...</a:t>
            </a:r>
            <a:br>
              <a:rPr lang="en-US" sz="1050" dirty="0"/>
            </a:br>
            <a:r>
              <a:rPr lang="en-US" sz="1050" b="1" dirty="0"/>
              <a:t>$ PAY_AMT4 </a:t>
            </a:r>
            <a:r>
              <a:rPr lang="en-US" sz="1050" dirty="0"/>
              <a:t>: </a:t>
            </a:r>
            <a:r>
              <a:rPr lang="en-US" sz="1050" dirty="0" err="1"/>
              <a:t>num</a:t>
            </a:r>
            <a:r>
              <a:rPr lang="en-US" sz="1050" dirty="0"/>
              <a:t> [1:30000] 0 1000 1000 1100 9000 ...</a:t>
            </a:r>
            <a:br>
              <a:rPr lang="en-US" sz="1050" dirty="0"/>
            </a:br>
            <a:r>
              <a:rPr lang="en-US" sz="1050" b="1" dirty="0"/>
              <a:t>$ PAY_AMT5 </a:t>
            </a:r>
            <a:r>
              <a:rPr lang="en-US" sz="1050" dirty="0"/>
              <a:t>: </a:t>
            </a:r>
            <a:r>
              <a:rPr lang="en-US" sz="1050" dirty="0" err="1"/>
              <a:t>num</a:t>
            </a:r>
            <a:r>
              <a:rPr lang="en-US" sz="1050" dirty="0"/>
              <a:t> [1:30000] 0 0 1000 1069 689 ...</a:t>
            </a:r>
            <a:br>
              <a:rPr lang="en-US" sz="1050" dirty="0"/>
            </a:br>
            <a:r>
              <a:rPr lang="en-US" sz="1050" b="1" dirty="0"/>
              <a:t>$ PAY_AMT6 </a:t>
            </a:r>
            <a:r>
              <a:rPr lang="en-US" sz="1050" dirty="0"/>
              <a:t>: </a:t>
            </a:r>
            <a:r>
              <a:rPr lang="en-US" sz="1050" dirty="0" err="1"/>
              <a:t>num</a:t>
            </a:r>
            <a:r>
              <a:rPr lang="en-US" sz="1050" dirty="0"/>
              <a:t> [1:30000] 0 2000 5000 1000 679 ...</a:t>
            </a:r>
            <a:br>
              <a:rPr lang="en-US" sz="1050" dirty="0"/>
            </a:br>
            <a:r>
              <a:rPr lang="en-US" sz="1050" b="1" dirty="0"/>
              <a:t>$ Y        </a:t>
            </a:r>
            <a:r>
              <a:rPr lang="en-US" sz="1050" dirty="0"/>
              <a:t>: </a:t>
            </a:r>
            <a:r>
              <a:rPr lang="en-US" sz="1050" dirty="0" err="1"/>
              <a:t>num</a:t>
            </a:r>
            <a:r>
              <a:rPr lang="en-US" sz="1050" dirty="0"/>
              <a:t> [1:30000] 1 1 0 0 0 0 0 0 0 0 ...</a:t>
            </a:r>
          </a:p>
          <a:p>
            <a:pPr marL="0" indent="0">
              <a:buNone/>
            </a:pPr>
            <a:endParaRPr lang="en-US" sz="1200" dirty="0"/>
          </a:p>
        </p:txBody>
      </p:sp>
      <p:sp>
        <p:nvSpPr>
          <p:cNvPr id="21" name="TextBox 20">
            <a:extLst>
              <a:ext uri="{FF2B5EF4-FFF2-40B4-BE49-F238E27FC236}">
                <a16:creationId xmlns:a16="http://schemas.microsoft.com/office/drawing/2014/main" id="{4943D575-5EBE-014D-B12D-2C488E84998B}"/>
              </a:ext>
            </a:extLst>
          </p:cNvPr>
          <p:cNvSpPr txBox="1"/>
          <p:nvPr/>
        </p:nvSpPr>
        <p:spPr>
          <a:xfrm>
            <a:off x="8689368" y="3877391"/>
            <a:ext cx="3396342" cy="276999"/>
          </a:xfrm>
          <a:prstGeom prst="rect">
            <a:avLst/>
          </a:prstGeom>
          <a:solidFill>
            <a:schemeClr val="accent2">
              <a:lumMod val="40000"/>
              <a:lumOff val="60000"/>
            </a:schemeClr>
          </a:solidFill>
        </p:spPr>
        <p:txBody>
          <a:bodyPr wrap="square" rtlCol="0">
            <a:spAutoFit/>
          </a:bodyPr>
          <a:lstStyle/>
          <a:p>
            <a:r>
              <a:rPr lang="en-US" sz="1200" b="1" dirty="0" err="1">
                <a:latin typeface="Calibri" panose="020F0502020204030204" pitchFamily="34" charset="0"/>
                <a:cs typeface="Calibri" panose="020F0502020204030204" pitchFamily="34" charset="0"/>
              </a:rPr>
              <a:t>Bill_AMT</a:t>
            </a:r>
            <a:r>
              <a:rPr lang="en-US" sz="1200" b="1"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Amount of bill statement (past 6 months) </a:t>
            </a:r>
          </a:p>
        </p:txBody>
      </p:sp>
      <p:sp>
        <p:nvSpPr>
          <p:cNvPr id="22" name="TextBox 21">
            <a:extLst>
              <a:ext uri="{FF2B5EF4-FFF2-40B4-BE49-F238E27FC236}">
                <a16:creationId xmlns:a16="http://schemas.microsoft.com/office/drawing/2014/main" id="{4ABC5245-FE50-5F4D-9461-AB780BFF6C42}"/>
              </a:ext>
            </a:extLst>
          </p:cNvPr>
          <p:cNvSpPr txBox="1"/>
          <p:nvPr/>
        </p:nvSpPr>
        <p:spPr>
          <a:xfrm>
            <a:off x="8689368" y="4223407"/>
            <a:ext cx="3396342" cy="461665"/>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PAY_AMT: </a:t>
            </a:r>
            <a:r>
              <a:rPr lang="en-US" sz="1200" dirty="0">
                <a:latin typeface="Calibri" panose="020F0502020204030204" pitchFamily="34" charset="0"/>
                <a:cs typeface="Calibri" panose="020F0502020204030204" pitchFamily="34" charset="0"/>
              </a:rPr>
              <a:t>Amount of pervious payment (past 6 months</a:t>
            </a:r>
          </a:p>
        </p:txBody>
      </p:sp>
      <p:sp>
        <p:nvSpPr>
          <p:cNvPr id="24" name="TextBox 23">
            <a:extLst>
              <a:ext uri="{FF2B5EF4-FFF2-40B4-BE49-F238E27FC236}">
                <a16:creationId xmlns:a16="http://schemas.microsoft.com/office/drawing/2014/main" id="{191A0B85-0FEF-9C47-A611-63FA8342ADC1}"/>
              </a:ext>
            </a:extLst>
          </p:cNvPr>
          <p:cNvSpPr txBox="1"/>
          <p:nvPr/>
        </p:nvSpPr>
        <p:spPr>
          <a:xfrm>
            <a:off x="8689368" y="4741826"/>
            <a:ext cx="3396342" cy="276999"/>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Y: </a:t>
            </a:r>
            <a:r>
              <a:rPr lang="en-US" sz="1200" dirty="0">
                <a:latin typeface="Calibri" panose="020F0502020204030204" pitchFamily="34" charset="0"/>
                <a:cs typeface="Calibri" panose="020F0502020204030204" pitchFamily="34" charset="0"/>
              </a:rPr>
              <a:t>Default payment, Yes = 1 (22%), No = 0 (78%)</a:t>
            </a:r>
          </a:p>
        </p:txBody>
      </p:sp>
      <p:sp>
        <p:nvSpPr>
          <p:cNvPr id="48" name="TextBox 47">
            <a:extLst>
              <a:ext uri="{FF2B5EF4-FFF2-40B4-BE49-F238E27FC236}">
                <a16:creationId xmlns:a16="http://schemas.microsoft.com/office/drawing/2014/main" id="{D41773FC-4474-9147-A26A-240534CCE905}"/>
              </a:ext>
            </a:extLst>
          </p:cNvPr>
          <p:cNvSpPr txBox="1"/>
          <p:nvPr/>
        </p:nvSpPr>
        <p:spPr>
          <a:xfrm>
            <a:off x="8689368" y="2307852"/>
            <a:ext cx="3396342" cy="461665"/>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Education: </a:t>
            </a:r>
            <a:r>
              <a:rPr lang="en-US" sz="1200" dirty="0">
                <a:latin typeface="Calibri" panose="020F0502020204030204" pitchFamily="34" charset="0"/>
                <a:cs typeface="Calibri" panose="020F0502020204030204" pitchFamily="34" charset="0"/>
              </a:rPr>
              <a:t>Graduate School (35%), University (47%), High School (16%), Others </a:t>
            </a:r>
          </a:p>
        </p:txBody>
      </p:sp>
      <p:sp>
        <p:nvSpPr>
          <p:cNvPr id="49" name="TextBox 48">
            <a:extLst>
              <a:ext uri="{FF2B5EF4-FFF2-40B4-BE49-F238E27FC236}">
                <a16:creationId xmlns:a16="http://schemas.microsoft.com/office/drawing/2014/main" id="{0A2AF9CF-49C1-9A46-ACAE-61D27AF223FB}"/>
              </a:ext>
            </a:extLst>
          </p:cNvPr>
          <p:cNvSpPr txBox="1"/>
          <p:nvPr/>
        </p:nvSpPr>
        <p:spPr>
          <a:xfrm>
            <a:off x="8689368" y="2819574"/>
            <a:ext cx="3396342" cy="276999"/>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Marriage: </a:t>
            </a:r>
            <a:r>
              <a:rPr lang="en-US" sz="1200" dirty="0">
                <a:latin typeface="Calibri" panose="020F0502020204030204" pitchFamily="34" charset="0"/>
                <a:cs typeface="Calibri" panose="020F0502020204030204" pitchFamily="34" charset="0"/>
              </a:rPr>
              <a:t>Married(46%), Single (53%), Others </a:t>
            </a:r>
          </a:p>
        </p:txBody>
      </p:sp>
      <p:sp>
        <p:nvSpPr>
          <p:cNvPr id="50" name="TextBox 49">
            <a:extLst>
              <a:ext uri="{FF2B5EF4-FFF2-40B4-BE49-F238E27FC236}">
                <a16:creationId xmlns:a16="http://schemas.microsoft.com/office/drawing/2014/main" id="{28808348-CD58-7E43-84F9-99CB6BCF7645}"/>
              </a:ext>
            </a:extLst>
          </p:cNvPr>
          <p:cNvSpPr txBox="1"/>
          <p:nvPr/>
        </p:nvSpPr>
        <p:spPr>
          <a:xfrm>
            <a:off x="8689368" y="3169494"/>
            <a:ext cx="3396342" cy="276999"/>
          </a:xfrm>
          <a:prstGeom prst="rect">
            <a:avLst/>
          </a:prstGeom>
          <a:solidFill>
            <a:schemeClr val="accent2">
              <a:lumMod val="40000"/>
              <a:lumOff val="60000"/>
            </a:schemeClr>
          </a:solidFill>
        </p:spPr>
        <p:txBody>
          <a:bodyPr wrap="square" rtlCol="0">
            <a:spAutoFit/>
          </a:bodyPr>
          <a:lstStyle/>
          <a:p>
            <a:r>
              <a:rPr lang="en-US" sz="1200" b="1" dirty="0">
                <a:latin typeface="Calibri" panose="020F0502020204030204" pitchFamily="34" charset="0"/>
                <a:cs typeface="Calibri" panose="020F0502020204030204" pitchFamily="34" charset="0"/>
              </a:rPr>
              <a:t>Age: </a:t>
            </a:r>
            <a:r>
              <a:rPr lang="en-US" sz="1200" dirty="0">
                <a:latin typeface="Calibri" panose="020F0502020204030204" pitchFamily="34" charset="0"/>
                <a:cs typeface="Calibri" panose="020F0502020204030204" pitchFamily="34" charset="0"/>
              </a:rPr>
              <a:t>Range – 21 </a:t>
            </a:r>
            <a:r>
              <a:rPr lang="en-US" sz="1200" dirty="0" err="1">
                <a:latin typeface="Calibri" panose="020F0502020204030204" pitchFamily="34" charset="0"/>
                <a:cs typeface="Calibri" panose="020F0502020204030204" pitchFamily="34" charset="0"/>
              </a:rPr>
              <a:t>yrs</a:t>
            </a:r>
            <a:r>
              <a:rPr lang="en-US" sz="1200" dirty="0">
                <a:latin typeface="Calibri" panose="020F0502020204030204" pitchFamily="34" charset="0"/>
                <a:cs typeface="Calibri" panose="020F0502020204030204" pitchFamily="34" charset="0"/>
              </a:rPr>
              <a:t> to 79 </a:t>
            </a:r>
            <a:r>
              <a:rPr lang="en-US" sz="1200" dirty="0" err="1">
                <a:latin typeface="Calibri" panose="020F0502020204030204" pitchFamily="34" charset="0"/>
                <a:cs typeface="Calibri" panose="020F0502020204030204" pitchFamily="34" charset="0"/>
              </a:rPr>
              <a:t>yrs</a:t>
            </a:r>
            <a:r>
              <a:rPr lang="en-US" sz="1200" dirty="0">
                <a:latin typeface="Calibri" panose="020F0502020204030204" pitchFamily="34" charset="0"/>
                <a:cs typeface="Calibri" panose="020F0502020204030204" pitchFamily="34" charset="0"/>
              </a:rPr>
              <a:t> (Mean – 35 </a:t>
            </a:r>
            <a:r>
              <a:rPr lang="en-US" sz="1200" dirty="0" err="1">
                <a:latin typeface="Calibri" panose="020F0502020204030204" pitchFamily="34" charset="0"/>
                <a:cs typeface="Calibri" panose="020F0502020204030204" pitchFamily="34" charset="0"/>
              </a:rPr>
              <a:t>yrs</a:t>
            </a:r>
            <a:r>
              <a:rPr lang="en-US" sz="1200" dirty="0">
                <a:latin typeface="Calibri" panose="020F0502020204030204" pitchFamily="34" charset="0"/>
                <a:cs typeface="Calibri" panose="020F0502020204030204" pitchFamily="34" charset="0"/>
              </a:rPr>
              <a:t>)</a:t>
            </a:r>
            <a:r>
              <a:rPr lang="en-US" sz="1200" b="1" dirty="0">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B8F072E3-E8C3-B147-911B-BD69BC2BCA44}"/>
              </a:ext>
            </a:extLst>
          </p:cNvPr>
          <p:cNvSpPr txBox="1"/>
          <p:nvPr/>
        </p:nvSpPr>
        <p:spPr>
          <a:xfrm>
            <a:off x="8689368" y="1622427"/>
            <a:ext cx="3396342" cy="276999"/>
          </a:xfrm>
          <a:prstGeom prst="rect">
            <a:avLst/>
          </a:prstGeom>
          <a:solidFill>
            <a:schemeClr val="accent2">
              <a:lumMod val="40000"/>
              <a:lumOff val="60000"/>
            </a:schemeClr>
          </a:solidFill>
        </p:spPr>
        <p:txBody>
          <a:bodyPr wrap="square" rtlCol="0">
            <a:spAutoFit/>
          </a:bodyPr>
          <a:lstStyle/>
          <a:p>
            <a:r>
              <a:rPr lang="en-US" sz="1200" b="1" dirty="0" err="1">
                <a:latin typeface="Calibri" panose="020F0502020204030204" pitchFamily="34" charset="0"/>
                <a:cs typeface="Calibri" panose="020F0502020204030204" pitchFamily="34" charset="0"/>
              </a:rPr>
              <a:t>Limit_BAL</a:t>
            </a:r>
            <a:r>
              <a:rPr lang="en-US" sz="1200" b="1"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 Range – $10K to $1M (Mean - $167K)</a:t>
            </a:r>
          </a:p>
        </p:txBody>
      </p:sp>
      <p:pic>
        <p:nvPicPr>
          <p:cNvPr id="9" name="Picture 8">
            <a:extLst>
              <a:ext uri="{FF2B5EF4-FFF2-40B4-BE49-F238E27FC236}">
                <a16:creationId xmlns:a16="http://schemas.microsoft.com/office/drawing/2014/main" id="{C1B5413F-1FB6-4C8D-B5A3-1EB8C770C461}"/>
              </a:ext>
            </a:extLst>
          </p:cNvPr>
          <p:cNvPicPr>
            <a:picLocks noChangeAspect="1"/>
          </p:cNvPicPr>
          <p:nvPr/>
        </p:nvPicPr>
        <p:blipFill>
          <a:blip r:embed="rId3"/>
          <a:stretch>
            <a:fillRect/>
          </a:stretch>
        </p:blipFill>
        <p:spPr>
          <a:xfrm>
            <a:off x="225798" y="2088543"/>
            <a:ext cx="3688648" cy="2864898"/>
          </a:xfrm>
          <a:prstGeom prst="rect">
            <a:avLst/>
          </a:prstGeom>
        </p:spPr>
      </p:pic>
    </p:spTree>
    <p:extLst>
      <p:ext uri="{BB962C8B-B14F-4D97-AF65-F5344CB8AC3E}">
        <p14:creationId xmlns:p14="http://schemas.microsoft.com/office/powerpoint/2010/main" val="68296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DB54-8AB9-7642-84C2-84A941B06B8F}"/>
              </a:ext>
            </a:extLst>
          </p:cNvPr>
          <p:cNvSpPr>
            <a:spLocks noGrp="1"/>
          </p:cNvSpPr>
          <p:nvPr>
            <p:ph type="title"/>
          </p:nvPr>
        </p:nvSpPr>
        <p:spPr>
          <a:xfrm>
            <a:off x="1782873" y="2891591"/>
            <a:ext cx="8911687" cy="646331"/>
          </a:xfrm>
        </p:spPr>
        <p:txBody>
          <a:bodyPr/>
          <a:lstStyle/>
          <a:p>
            <a:pPr algn="ctr"/>
            <a:r>
              <a:rPr lang="en-US" dirty="0">
                <a:latin typeface="Calibri" panose="020F0502020204030204" pitchFamily="34" charset="0"/>
                <a:cs typeface="Calibri" panose="020F0502020204030204" pitchFamily="34" charset="0"/>
              </a:rPr>
              <a:t>Exploring the Data</a:t>
            </a:r>
            <a:endParaRPr lang="en-US" dirty="0"/>
          </a:p>
        </p:txBody>
      </p:sp>
    </p:spTree>
    <p:extLst>
      <p:ext uri="{BB962C8B-B14F-4D97-AF65-F5344CB8AC3E}">
        <p14:creationId xmlns:p14="http://schemas.microsoft.com/office/powerpoint/2010/main" val="397222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C5FC-C729-794E-B6C4-C723D45FC0A5}"/>
              </a:ext>
            </a:extLst>
          </p:cNvPr>
          <p:cNvSpPr>
            <a:spLocks noGrp="1"/>
          </p:cNvSpPr>
          <p:nvPr>
            <p:ph type="title"/>
          </p:nvPr>
        </p:nvSpPr>
        <p:spPr>
          <a:xfrm>
            <a:off x="1956698" y="215413"/>
            <a:ext cx="8911687" cy="1280890"/>
          </a:xfrm>
        </p:spPr>
        <p:txBody>
          <a:bodyPr/>
          <a:lstStyle/>
          <a:p>
            <a:pPr algn="ctr"/>
            <a:r>
              <a:rPr lang="en-US" dirty="0">
                <a:latin typeface="Calibri" panose="020F0502020204030204" pitchFamily="34" charset="0"/>
                <a:cs typeface="Calibri" panose="020F0502020204030204" pitchFamily="34" charset="0"/>
              </a:rPr>
              <a:t>Histogram – Age and Limit Balance</a:t>
            </a:r>
          </a:p>
        </p:txBody>
      </p:sp>
      <p:sp>
        <p:nvSpPr>
          <p:cNvPr id="10" name="TextBox 9">
            <a:extLst>
              <a:ext uri="{FF2B5EF4-FFF2-40B4-BE49-F238E27FC236}">
                <a16:creationId xmlns:a16="http://schemas.microsoft.com/office/drawing/2014/main" id="{64A5A475-32E1-FC47-923D-758D3A659D45}"/>
              </a:ext>
            </a:extLst>
          </p:cNvPr>
          <p:cNvSpPr txBox="1"/>
          <p:nvPr/>
        </p:nvSpPr>
        <p:spPr>
          <a:xfrm>
            <a:off x="2526972" y="4708974"/>
            <a:ext cx="2381203"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35.5 </a:t>
            </a:r>
          </a:p>
          <a:p>
            <a:r>
              <a:rPr lang="en-US" sz="1200" dirty="0">
                <a:latin typeface="Calibri" panose="020F0502020204030204" pitchFamily="34" charset="0"/>
                <a:cs typeface="Calibri" panose="020F0502020204030204" pitchFamily="34" charset="0"/>
              </a:rPr>
              <a:t>Median	: 34.0</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9.2</a:t>
            </a:r>
          </a:p>
        </p:txBody>
      </p:sp>
      <p:pic>
        <p:nvPicPr>
          <p:cNvPr id="29" name="Picture">
            <a:extLst>
              <a:ext uri="{FF2B5EF4-FFF2-40B4-BE49-F238E27FC236}">
                <a16:creationId xmlns:a16="http://schemas.microsoft.com/office/drawing/2014/main" id="{AF9D0297-50FE-0B40-8A00-43B8062D73B0}"/>
              </a:ext>
            </a:extLst>
          </p:cNvPr>
          <p:cNvPicPr/>
          <p:nvPr/>
        </p:nvPicPr>
        <p:blipFill>
          <a:blip r:embed="rId3"/>
          <a:stretch>
            <a:fillRect/>
          </a:stretch>
        </p:blipFill>
        <p:spPr bwMode="auto">
          <a:xfrm>
            <a:off x="2168578" y="1496303"/>
            <a:ext cx="3317821" cy="2739521"/>
          </a:xfrm>
          <a:prstGeom prst="rect">
            <a:avLst/>
          </a:prstGeom>
          <a:noFill/>
          <a:ln w="9525">
            <a:noFill/>
            <a:headEnd/>
            <a:tailEnd/>
          </a:ln>
        </p:spPr>
      </p:pic>
      <p:pic>
        <p:nvPicPr>
          <p:cNvPr id="1025" name="Picture">
            <a:extLst>
              <a:ext uri="{FF2B5EF4-FFF2-40B4-BE49-F238E27FC236}">
                <a16:creationId xmlns:a16="http://schemas.microsoft.com/office/drawing/2014/main" id="{56211853-F2F7-FA48-9936-E49B69092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3475" y="1496303"/>
            <a:ext cx="3424400" cy="2739521"/>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AB5E50B7-13A0-8B46-BAAE-2CD0F8CC945F}"/>
              </a:ext>
            </a:extLst>
          </p:cNvPr>
          <p:cNvSpPr txBox="1"/>
          <p:nvPr/>
        </p:nvSpPr>
        <p:spPr>
          <a:xfrm>
            <a:off x="7574158" y="4708973"/>
            <a:ext cx="2107723" cy="646332"/>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167,484 </a:t>
            </a:r>
          </a:p>
          <a:p>
            <a:r>
              <a:rPr lang="en-US" sz="1200" dirty="0">
                <a:latin typeface="Calibri" panose="020F0502020204030204" pitchFamily="34" charset="0"/>
                <a:cs typeface="Calibri" panose="020F0502020204030204" pitchFamily="34" charset="0"/>
              </a:rPr>
              <a:t>Median	: 140,000</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129,747</a:t>
            </a:r>
          </a:p>
        </p:txBody>
      </p:sp>
    </p:spTree>
    <p:extLst>
      <p:ext uri="{BB962C8B-B14F-4D97-AF65-F5344CB8AC3E}">
        <p14:creationId xmlns:p14="http://schemas.microsoft.com/office/powerpoint/2010/main" val="419310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C5FC-C729-794E-B6C4-C723D45FC0A5}"/>
              </a:ext>
            </a:extLst>
          </p:cNvPr>
          <p:cNvSpPr>
            <a:spLocks noGrp="1"/>
          </p:cNvSpPr>
          <p:nvPr>
            <p:ph type="title"/>
          </p:nvPr>
        </p:nvSpPr>
        <p:spPr>
          <a:xfrm>
            <a:off x="1961710" y="261687"/>
            <a:ext cx="8911687" cy="1280890"/>
          </a:xfrm>
        </p:spPr>
        <p:txBody>
          <a:bodyPr/>
          <a:lstStyle/>
          <a:p>
            <a:pPr algn="ctr"/>
            <a:r>
              <a:rPr lang="en-US" dirty="0">
                <a:latin typeface="Calibri" panose="020F0502020204030204" pitchFamily="34" charset="0"/>
                <a:cs typeface="Calibri" panose="020F0502020204030204" pitchFamily="34" charset="0"/>
              </a:rPr>
              <a:t>Histogram – Bill Amount past 6 months</a:t>
            </a:r>
          </a:p>
        </p:txBody>
      </p:sp>
      <p:pic>
        <p:nvPicPr>
          <p:cNvPr id="2067" name="Picture">
            <a:extLst>
              <a:ext uri="{FF2B5EF4-FFF2-40B4-BE49-F238E27FC236}">
                <a16:creationId xmlns:a16="http://schemas.microsoft.com/office/drawing/2014/main" id="{F6D12BCA-53C0-9445-90CC-30711C5DE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553" y="992715"/>
            <a:ext cx="2591518" cy="2073214"/>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77CE18F-4AB3-A84E-9D40-0919A5DAD9C5}"/>
              </a:ext>
            </a:extLst>
          </p:cNvPr>
          <p:cNvSpPr txBox="1"/>
          <p:nvPr/>
        </p:nvSpPr>
        <p:spPr>
          <a:xfrm>
            <a:off x="2736514" y="3361335"/>
            <a:ext cx="1655320"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51,223 </a:t>
            </a:r>
          </a:p>
          <a:p>
            <a:r>
              <a:rPr lang="en-US" sz="1200" dirty="0">
                <a:latin typeface="Calibri" panose="020F0502020204030204" pitchFamily="34" charset="0"/>
                <a:cs typeface="Calibri" panose="020F0502020204030204" pitchFamily="34" charset="0"/>
              </a:rPr>
              <a:t>Median	: 22,382</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73,635</a:t>
            </a:r>
          </a:p>
        </p:txBody>
      </p:sp>
      <p:pic>
        <p:nvPicPr>
          <p:cNvPr id="2070" name="Picture">
            <a:extLst>
              <a:ext uri="{FF2B5EF4-FFF2-40B4-BE49-F238E27FC236}">
                <a16:creationId xmlns:a16="http://schemas.microsoft.com/office/drawing/2014/main" id="{AEDB3DB1-4597-DE4A-97C8-3A10C51A6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566" y="992715"/>
            <a:ext cx="2678168" cy="214253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C48973BC-3076-7D42-A373-CAAC5E54FF99}"/>
              </a:ext>
            </a:extLst>
          </p:cNvPr>
          <p:cNvSpPr txBox="1"/>
          <p:nvPr/>
        </p:nvSpPr>
        <p:spPr>
          <a:xfrm>
            <a:off x="5537921" y="3361335"/>
            <a:ext cx="1655320"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49,179 </a:t>
            </a:r>
          </a:p>
          <a:p>
            <a:r>
              <a:rPr lang="en-US" sz="1200" dirty="0">
                <a:latin typeface="Calibri" panose="020F0502020204030204" pitchFamily="34" charset="0"/>
                <a:cs typeface="Calibri" panose="020F0502020204030204" pitchFamily="34" charset="0"/>
              </a:rPr>
              <a:t>Median	: 21,200</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71,173</a:t>
            </a:r>
          </a:p>
        </p:txBody>
      </p:sp>
      <p:pic>
        <p:nvPicPr>
          <p:cNvPr id="2073" name="Picture">
            <a:extLst>
              <a:ext uri="{FF2B5EF4-FFF2-40B4-BE49-F238E27FC236}">
                <a16:creationId xmlns:a16="http://schemas.microsoft.com/office/drawing/2014/main" id="{0CA06E4C-4C72-4742-A8DC-4BD4348E1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9328" y="1085735"/>
            <a:ext cx="2475243" cy="1980194"/>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35B83ED1-3F81-DB44-A0CE-2A3B59BB8845}"/>
              </a:ext>
            </a:extLst>
          </p:cNvPr>
          <p:cNvSpPr txBox="1"/>
          <p:nvPr/>
        </p:nvSpPr>
        <p:spPr>
          <a:xfrm>
            <a:off x="8778702" y="3332417"/>
            <a:ext cx="1655320"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47,013 </a:t>
            </a:r>
          </a:p>
          <a:p>
            <a:r>
              <a:rPr lang="en-US" sz="1200" dirty="0">
                <a:latin typeface="Calibri" panose="020F0502020204030204" pitchFamily="34" charset="0"/>
                <a:cs typeface="Calibri" panose="020F0502020204030204" pitchFamily="34" charset="0"/>
              </a:rPr>
              <a:t>Median	: 20,008</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69,349</a:t>
            </a:r>
          </a:p>
        </p:txBody>
      </p:sp>
      <p:pic>
        <p:nvPicPr>
          <p:cNvPr id="2076" name="Picture">
            <a:extLst>
              <a:ext uri="{FF2B5EF4-FFF2-40B4-BE49-F238E27FC236}">
                <a16:creationId xmlns:a16="http://schemas.microsoft.com/office/drawing/2014/main" id="{4FB67970-B892-B143-A73C-01170916B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643" y="4101922"/>
            <a:ext cx="2298428" cy="183874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62A6C1C9-A901-534F-A291-287F1E937D40}"/>
              </a:ext>
            </a:extLst>
          </p:cNvPr>
          <p:cNvSpPr txBox="1"/>
          <p:nvPr/>
        </p:nvSpPr>
        <p:spPr>
          <a:xfrm>
            <a:off x="2736514" y="6034920"/>
            <a:ext cx="1655320"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43,263 </a:t>
            </a:r>
          </a:p>
          <a:p>
            <a:r>
              <a:rPr lang="en-US" sz="1200" dirty="0">
                <a:latin typeface="Calibri" panose="020F0502020204030204" pitchFamily="34" charset="0"/>
                <a:cs typeface="Calibri" panose="020F0502020204030204" pitchFamily="34" charset="0"/>
              </a:rPr>
              <a:t>Median	: 19,052</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64,333</a:t>
            </a:r>
          </a:p>
        </p:txBody>
      </p:sp>
      <p:pic>
        <p:nvPicPr>
          <p:cNvPr id="2079" name="Picture">
            <a:extLst>
              <a:ext uri="{FF2B5EF4-FFF2-40B4-BE49-F238E27FC236}">
                <a16:creationId xmlns:a16="http://schemas.microsoft.com/office/drawing/2014/main" id="{F92424A9-A3A9-B545-8E39-92A708F46D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6889" y="4115938"/>
            <a:ext cx="2150818" cy="1720654"/>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EF5AE557-0EA3-9946-B68E-77A6458BE865}"/>
              </a:ext>
            </a:extLst>
          </p:cNvPr>
          <p:cNvSpPr txBox="1"/>
          <p:nvPr/>
        </p:nvSpPr>
        <p:spPr>
          <a:xfrm>
            <a:off x="5537921" y="6034920"/>
            <a:ext cx="1655320"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40,311 </a:t>
            </a:r>
          </a:p>
          <a:p>
            <a:r>
              <a:rPr lang="en-US" sz="1200" dirty="0">
                <a:latin typeface="Calibri" panose="020F0502020204030204" pitchFamily="34" charset="0"/>
                <a:cs typeface="Calibri" panose="020F0502020204030204" pitchFamily="34" charset="0"/>
              </a:rPr>
              <a:t>Median	: 18,105</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60,797</a:t>
            </a:r>
          </a:p>
        </p:txBody>
      </p:sp>
      <p:pic>
        <p:nvPicPr>
          <p:cNvPr id="2082" name="Picture">
            <a:extLst>
              <a:ext uri="{FF2B5EF4-FFF2-40B4-BE49-F238E27FC236}">
                <a16:creationId xmlns:a16="http://schemas.microsoft.com/office/drawing/2014/main" id="{6D591FD7-A0D4-0345-BF00-9CFA29E229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1664" y="4096394"/>
            <a:ext cx="2392907" cy="1914326"/>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5F9B1F07-B3B7-8A43-A474-A31AF86A55DE}"/>
              </a:ext>
            </a:extLst>
          </p:cNvPr>
          <p:cNvSpPr txBox="1"/>
          <p:nvPr/>
        </p:nvSpPr>
        <p:spPr>
          <a:xfrm>
            <a:off x="8778702" y="6034920"/>
            <a:ext cx="1655320" cy="646331"/>
          </a:xfrm>
          <a:prstGeom prst="rect">
            <a:avLst/>
          </a:prstGeom>
          <a:solidFill>
            <a:schemeClr val="accent2">
              <a:lumMod val="40000"/>
              <a:lumOff val="60000"/>
            </a:schemeClr>
          </a:solidFill>
        </p:spPr>
        <p:txBody>
          <a:bodyPr wrap="square" rtlCol="0">
            <a:spAutoFit/>
          </a:bodyPr>
          <a:lstStyle/>
          <a:p>
            <a:r>
              <a:rPr lang="en-US" sz="1200" dirty="0">
                <a:latin typeface="Calibri" panose="020F0502020204030204" pitchFamily="34" charset="0"/>
                <a:cs typeface="Calibri" panose="020F0502020204030204" pitchFamily="34" charset="0"/>
              </a:rPr>
              <a:t>Average	: 38,872 </a:t>
            </a:r>
          </a:p>
          <a:p>
            <a:r>
              <a:rPr lang="en-US" sz="1200" dirty="0">
                <a:latin typeface="Calibri" panose="020F0502020204030204" pitchFamily="34" charset="0"/>
                <a:cs typeface="Calibri" panose="020F0502020204030204" pitchFamily="34" charset="0"/>
              </a:rPr>
              <a:t>Median	: 17,071</a:t>
            </a:r>
          </a:p>
          <a:p>
            <a:r>
              <a:rPr lang="en-US" sz="1200" dirty="0" err="1">
                <a:latin typeface="Calibri" panose="020F0502020204030204" pitchFamily="34" charset="0"/>
                <a:cs typeface="Calibri" panose="020F0502020204030204" pitchFamily="34" charset="0"/>
              </a:rPr>
              <a:t>Std</a:t>
            </a:r>
            <a:r>
              <a:rPr lang="en-US" sz="1200" dirty="0">
                <a:latin typeface="Calibri" panose="020F0502020204030204" pitchFamily="34" charset="0"/>
                <a:cs typeface="Calibri" panose="020F0502020204030204" pitchFamily="34" charset="0"/>
              </a:rPr>
              <a:t> Dev:	: 59,554</a:t>
            </a:r>
          </a:p>
        </p:txBody>
      </p:sp>
    </p:spTree>
    <p:extLst>
      <p:ext uri="{BB962C8B-B14F-4D97-AF65-F5344CB8AC3E}">
        <p14:creationId xmlns:p14="http://schemas.microsoft.com/office/powerpoint/2010/main" val="126228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2571-F6D7-408F-AE74-14098B1A6B02}"/>
              </a:ext>
            </a:extLst>
          </p:cNvPr>
          <p:cNvSpPr>
            <a:spLocks noGrp="1"/>
          </p:cNvSpPr>
          <p:nvPr>
            <p:ph type="title"/>
          </p:nvPr>
        </p:nvSpPr>
        <p:spPr>
          <a:xfrm>
            <a:off x="1992562" y="2988619"/>
            <a:ext cx="8911687" cy="585854"/>
          </a:xfrm>
        </p:spPr>
        <p:txBody>
          <a:bodyPr>
            <a:normAutofit fontScale="90000"/>
          </a:bodyPr>
          <a:lstStyle/>
          <a:p>
            <a:pPr algn="ctr"/>
            <a:r>
              <a:rPr lang="en-US" dirty="0"/>
              <a:t>Modeling</a:t>
            </a:r>
          </a:p>
        </p:txBody>
      </p:sp>
    </p:spTree>
    <p:extLst>
      <p:ext uri="{BB962C8B-B14F-4D97-AF65-F5344CB8AC3E}">
        <p14:creationId xmlns:p14="http://schemas.microsoft.com/office/powerpoint/2010/main" val="310314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971133" y="587534"/>
            <a:ext cx="8911687" cy="646906"/>
          </a:xfrm>
        </p:spPr>
        <p:txBody>
          <a:bodyPr>
            <a:normAutofit/>
          </a:bodyPr>
          <a:lstStyle/>
          <a:p>
            <a:pPr algn="ctr"/>
            <a:r>
              <a:rPr lang="en-US" dirty="0">
                <a:latin typeface="Calibri" panose="020F0502020204030204" pitchFamily="34" charset="0"/>
                <a:cs typeface="Calibri" panose="020F0502020204030204" pitchFamily="34" charset="0"/>
              </a:rPr>
              <a:t>Decision Tree Model</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018ED687-0A8A-CA42-8B95-6189CC99DB4C}"/>
              </a:ext>
            </a:extLst>
          </p:cNvPr>
          <p:cNvSpPr txBox="1">
            <a:spLocks/>
          </p:cNvSpPr>
          <p:nvPr/>
        </p:nvSpPr>
        <p:spPr>
          <a:xfrm>
            <a:off x="2741611" y="1658112"/>
            <a:ext cx="3376159" cy="950976"/>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err="1">
                <a:solidFill>
                  <a:schemeClr val="tx1"/>
                </a:solidFill>
                <a:latin typeface="Calibri" panose="020F0502020204030204" pitchFamily="34" charset="0"/>
                <a:cs typeface="Calibri" panose="020F0502020204030204" pitchFamily="34" charset="0"/>
              </a:rPr>
              <a:t>Preprocessing</a:t>
            </a:r>
            <a:r>
              <a:rPr lang="en-SG" sz="1200" b="1" dirty="0">
                <a:solidFill>
                  <a:schemeClr val="tx1"/>
                </a:solidFill>
                <a:latin typeface="Calibri" panose="020F0502020204030204" pitchFamily="34" charset="0"/>
                <a:cs typeface="Calibri" panose="020F0502020204030204" pitchFamily="34" charset="0"/>
              </a:rPr>
              <a:t>:</a:t>
            </a:r>
          </a:p>
          <a:p>
            <a:pPr>
              <a:buFontTx/>
              <a:buChar char="-"/>
            </a:pPr>
            <a:r>
              <a:rPr lang="en-SG" sz="1200" dirty="0">
                <a:solidFill>
                  <a:schemeClr val="tx1"/>
                </a:solidFill>
                <a:latin typeface="Calibri" panose="020F0502020204030204" pitchFamily="34" charset="0"/>
                <a:cs typeface="Calibri" panose="020F0502020204030204" pitchFamily="34" charset="0"/>
              </a:rPr>
              <a:t>Check for  missing values</a:t>
            </a:r>
          </a:p>
          <a:p>
            <a:pPr>
              <a:buFontTx/>
              <a:buChar char="-"/>
            </a:pPr>
            <a:r>
              <a:rPr lang="en-SG" sz="1200" dirty="0">
                <a:solidFill>
                  <a:schemeClr val="tx1"/>
                </a:solidFill>
                <a:latin typeface="Calibri" panose="020F0502020204030204" pitchFamily="34" charset="0"/>
                <a:cs typeface="Calibri" panose="020F0502020204030204" pitchFamily="34" charset="0"/>
              </a:rPr>
              <a:t>Remove variable “ID”</a:t>
            </a:r>
          </a:p>
        </p:txBody>
      </p:sp>
      <p:sp>
        <p:nvSpPr>
          <p:cNvPr id="10" name="Content Placeholder 2">
            <a:extLst>
              <a:ext uri="{FF2B5EF4-FFF2-40B4-BE49-F238E27FC236}">
                <a16:creationId xmlns:a16="http://schemas.microsoft.com/office/drawing/2014/main" id="{3F836BEB-C3CA-CC41-A963-E0098E174F6D}"/>
              </a:ext>
            </a:extLst>
          </p:cNvPr>
          <p:cNvSpPr txBox="1">
            <a:spLocks/>
          </p:cNvSpPr>
          <p:nvPr/>
        </p:nvSpPr>
        <p:spPr>
          <a:xfrm>
            <a:off x="6627811" y="1658112"/>
            <a:ext cx="3376159" cy="950976"/>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Model Training:</a:t>
            </a:r>
          </a:p>
          <a:p>
            <a:pPr>
              <a:buFontTx/>
              <a:buChar char="-"/>
            </a:pPr>
            <a:r>
              <a:rPr lang="en-SG" sz="1200" dirty="0">
                <a:solidFill>
                  <a:schemeClr val="tx1"/>
                </a:solidFill>
                <a:latin typeface="Calibri" panose="020F0502020204030204" pitchFamily="34" charset="0"/>
                <a:cs typeface="Calibri" panose="020F0502020204030204" pitchFamily="34" charset="0"/>
              </a:rPr>
              <a:t>Split dataset (70% - train set &amp; 30% - test set)</a:t>
            </a:r>
          </a:p>
          <a:p>
            <a:pPr>
              <a:buFontTx/>
              <a:buChar char="-"/>
            </a:pPr>
            <a:r>
              <a:rPr lang="en-SG" sz="1200" dirty="0">
                <a:solidFill>
                  <a:schemeClr val="tx1"/>
                </a:solidFill>
                <a:latin typeface="Calibri" panose="020F0502020204030204" pitchFamily="34" charset="0"/>
                <a:cs typeface="Calibri" panose="020F0502020204030204" pitchFamily="34" charset="0"/>
              </a:rPr>
              <a:t>Convert variable “Y”  to Nominal</a:t>
            </a:r>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2" name="Content Placeholder 2">
            <a:extLst>
              <a:ext uri="{FF2B5EF4-FFF2-40B4-BE49-F238E27FC236}">
                <a16:creationId xmlns:a16="http://schemas.microsoft.com/office/drawing/2014/main" id="{387CC9E7-F894-4C48-9CFC-5CD51F1AA85D}"/>
              </a:ext>
            </a:extLst>
          </p:cNvPr>
          <p:cNvSpPr txBox="1">
            <a:spLocks/>
          </p:cNvSpPr>
          <p:nvPr/>
        </p:nvSpPr>
        <p:spPr>
          <a:xfrm>
            <a:off x="2741611" y="2895600"/>
            <a:ext cx="7262359" cy="780288"/>
          </a:xfrm>
          <a:prstGeom prst="rect">
            <a:avLst/>
          </a:prstGeom>
          <a:solidFill>
            <a:schemeClr val="accent2">
              <a:lumMod val="40000"/>
              <a:lumOff val="60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Base Model:</a:t>
            </a:r>
          </a:p>
          <a:p>
            <a:pPr latinLnBrk="1"/>
            <a:r>
              <a:rPr lang="en-US" sz="1200" dirty="0" err="1"/>
              <a:t>dt_model</a:t>
            </a:r>
            <a:r>
              <a:rPr lang="en-US" sz="1200" dirty="0"/>
              <a:t> &lt;- train(Y ~., data = </a:t>
            </a:r>
            <a:r>
              <a:rPr lang="en-US" sz="1200" dirty="0" err="1"/>
              <a:t>train.data</a:t>
            </a:r>
            <a:r>
              <a:rPr lang="en-US" sz="1200" dirty="0"/>
              <a:t>, metric = "Accuracy", method = "</a:t>
            </a:r>
            <a:r>
              <a:rPr lang="en-US" sz="1200" dirty="0" err="1"/>
              <a:t>rpart</a:t>
            </a:r>
            <a:r>
              <a:rPr lang="en-US" sz="1200" dirty="0"/>
              <a:t>")</a:t>
            </a:r>
            <a:endParaRPr lang="en-SG" sz="12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5648AA8A-93A6-BC46-B6D2-24E1228FC6BD}"/>
              </a:ext>
            </a:extLst>
          </p:cNvPr>
          <p:cNvSpPr txBox="1">
            <a:spLocks/>
          </p:cNvSpPr>
          <p:nvPr/>
        </p:nvSpPr>
        <p:spPr>
          <a:xfrm>
            <a:off x="2741610" y="3916306"/>
            <a:ext cx="7262359" cy="978408"/>
          </a:xfrm>
          <a:prstGeom prst="rect">
            <a:avLst/>
          </a:prstGeom>
          <a:solidFill>
            <a:schemeClr val="accent2">
              <a:lumMod val="40000"/>
              <a:lumOff val="60000"/>
            </a:schemeClr>
          </a:solidFill>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900" b="1" dirty="0">
                <a:solidFill>
                  <a:schemeClr val="tx1"/>
                </a:solidFill>
                <a:latin typeface="Calibri" panose="020F0502020204030204" pitchFamily="34" charset="0"/>
                <a:cs typeface="Calibri" panose="020F0502020204030204" pitchFamily="34" charset="0"/>
              </a:rPr>
              <a:t>Pre-Pruning Model:</a:t>
            </a:r>
          </a:p>
          <a:p>
            <a:pPr latinLnBrk="1"/>
            <a:r>
              <a:rPr lang="en-US" sz="1900" dirty="0" err="1"/>
              <a:t>dt_model_preprune</a:t>
            </a:r>
            <a:r>
              <a:rPr lang="en-US" sz="1900" dirty="0"/>
              <a:t> &lt;- train(Y ~., data = </a:t>
            </a:r>
            <a:r>
              <a:rPr lang="en-US" sz="1900" dirty="0" err="1"/>
              <a:t>train.data</a:t>
            </a:r>
            <a:r>
              <a:rPr lang="en-US" sz="1900" dirty="0"/>
              <a:t>, method = "</a:t>
            </a:r>
            <a:r>
              <a:rPr lang="en-US" sz="1900" dirty="0" err="1"/>
              <a:t>rpart</a:t>
            </a:r>
            <a:r>
              <a:rPr lang="en-US" sz="1900" dirty="0"/>
              <a:t>", </a:t>
            </a:r>
            <a:br>
              <a:rPr lang="en-US" sz="1900" dirty="0"/>
            </a:br>
            <a:r>
              <a:rPr lang="en-US" sz="1900" dirty="0"/>
              <a:t>                           metric = "Accuracy", </a:t>
            </a:r>
            <a:br>
              <a:rPr lang="en-US" sz="1900" dirty="0"/>
            </a:br>
            <a:r>
              <a:rPr lang="en-US" sz="1900" dirty="0"/>
              <a:t>                           </a:t>
            </a:r>
            <a:r>
              <a:rPr lang="en-US" sz="1900" dirty="0" err="1"/>
              <a:t>tuneLength</a:t>
            </a:r>
            <a:r>
              <a:rPr lang="en-US" sz="1900" dirty="0"/>
              <a:t> = 8,</a:t>
            </a:r>
            <a:br>
              <a:rPr lang="en-US" sz="1900" dirty="0"/>
            </a:br>
            <a:r>
              <a:rPr lang="en-US" sz="1900" dirty="0"/>
              <a:t>                           control = </a:t>
            </a:r>
            <a:r>
              <a:rPr lang="en-US" sz="1900" dirty="0" err="1"/>
              <a:t>rpart.control</a:t>
            </a:r>
            <a:r>
              <a:rPr lang="en-US" sz="1900" dirty="0"/>
              <a:t>(</a:t>
            </a:r>
            <a:r>
              <a:rPr lang="en-US" sz="1900" dirty="0" err="1"/>
              <a:t>minsplit</a:t>
            </a:r>
            <a:r>
              <a:rPr lang="en-US" sz="1900" dirty="0"/>
              <a:t> = 150, </a:t>
            </a:r>
            <a:r>
              <a:rPr lang="en-US" sz="1900" dirty="0" err="1"/>
              <a:t>minbucket</a:t>
            </a:r>
            <a:r>
              <a:rPr lang="en-US" sz="1900" dirty="0"/>
              <a:t> = 60, </a:t>
            </a:r>
            <a:r>
              <a:rPr lang="en-US" sz="1900" dirty="0" err="1"/>
              <a:t>maxdepth</a:t>
            </a:r>
            <a:r>
              <a:rPr lang="en-US" sz="1900" dirty="0"/>
              <a:t> = 4))</a:t>
            </a:r>
            <a:endParaRPr lang="en-SG" sz="1900" dirty="0"/>
          </a:p>
          <a:p>
            <a:pPr marL="0" indent="0">
              <a:buNone/>
            </a:pPr>
            <a:endParaRPr lang="en-SG" sz="1000" b="1" dirty="0">
              <a:solidFill>
                <a:schemeClr val="tx1"/>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EAE45D6-8631-304E-AF14-4DAA66E06CB6}"/>
              </a:ext>
            </a:extLst>
          </p:cNvPr>
          <p:cNvSpPr txBox="1">
            <a:spLocks/>
          </p:cNvSpPr>
          <p:nvPr/>
        </p:nvSpPr>
        <p:spPr>
          <a:xfrm>
            <a:off x="2741609" y="5100454"/>
            <a:ext cx="7262359" cy="780288"/>
          </a:xfrm>
          <a:prstGeom prst="rect">
            <a:avLst/>
          </a:prstGeom>
          <a:solidFill>
            <a:schemeClr val="accent2">
              <a:lumMod val="40000"/>
              <a:lumOff val="6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SG" sz="1200" b="1" dirty="0">
                <a:solidFill>
                  <a:schemeClr val="tx1"/>
                </a:solidFill>
                <a:latin typeface="Calibri" panose="020F0502020204030204" pitchFamily="34" charset="0"/>
                <a:cs typeface="Calibri" panose="020F0502020204030204" pitchFamily="34" charset="0"/>
              </a:rPr>
              <a:t>Post-Pruning Model:</a:t>
            </a:r>
          </a:p>
          <a:p>
            <a:pPr latinLnBrk="1"/>
            <a:r>
              <a:rPr lang="en-US" sz="1400" dirty="0" err="1"/>
              <a:t>dt_model_postprune</a:t>
            </a:r>
            <a:r>
              <a:rPr lang="en-US" sz="1400" dirty="0"/>
              <a:t> &lt;-  prune(</a:t>
            </a:r>
            <a:r>
              <a:rPr lang="en-US" sz="1400" dirty="0" err="1"/>
              <a:t>dt_model$finalModel</a:t>
            </a:r>
            <a:r>
              <a:rPr lang="en-US" sz="1400" dirty="0"/>
              <a:t>, </a:t>
            </a:r>
            <a:r>
              <a:rPr lang="en-US" sz="1400" dirty="0" err="1"/>
              <a:t>cp</a:t>
            </a:r>
            <a:r>
              <a:rPr lang="en-US" sz="1400" dirty="0"/>
              <a:t> = 0.01)</a:t>
            </a:r>
            <a:br>
              <a:rPr lang="en-US" sz="1400" dirty="0"/>
            </a:br>
            <a:r>
              <a:rPr lang="en-US" sz="1400" dirty="0"/>
              <a:t>print(</a:t>
            </a:r>
            <a:r>
              <a:rPr lang="en-US" sz="1400" dirty="0" err="1"/>
              <a:t>dt_model_postprune</a:t>
            </a:r>
            <a:r>
              <a:rPr lang="en-SG" sz="1400" dirty="0"/>
              <a:t> </a:t>
            </a:r>
            <a:endParaRPr lang="en-SG" sz="1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529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43C-F12E-3A40-9989-B9BF309561B2}"/>
              </a:ext>
            </a:extLst>
          </p:cNvPr>
          <p:cNvSpPr>
            <a:spLocks noGrp="1"/>
          </p:cNvSpPr>
          <p:nvPr>
            <p:ph type="title"/>
          </p:nvPr>
        </p:nvSpPr>
        <p:spPr>
          <a:xfrm>
            <a:off x="1849959" y="505238"/>
            <a:ext cx="8911687" cy="646906"/>
          </a:xfrm>
        </p:spPr>
        <p:txBody>
          <a:bodyPr>
            <a:normAutofit/>
          </a:bodyPr>
          <a:lstStyle/>
          <a:p>
            <a:pPr algn="ctr"/>
            <a:r>
              <a:rPr lang="en-US" sz="3200" dirty="0">
                <a:latin typeface="Calibri" panose="020F0502020204030204" pitchFamily="34" charset="0"/>
                <a:cs typeface="Calibri" panose="020F0502020204030204" pitchFamily="34" charset="0"/>
              </a:rPr>
              <a:t>Decision Tree Model – Performance and Evaluation</a:t>
            </a:r>
          </a:p>
        </p:txBody>
      </p:sp>
      <p:sp>
        <p:nvSpPr>
          <p:cNvPr id="4" name="Content Placeholder 2">
            <a:extLst>
              <a:ext uri="{FF2B5EF4-FFF2-40B4-BE49-F238E27FC236}">
                <a16:creationId xmlns:a16="http://schemas.microsoft.com/office/drawing/2014/main" id="{810518D0-1DD9-434A-8EAA-4169480E5030}"/>
              </a:ext>
            </a:extLst>
          </p:cNvPr>
          <p:cNvSpPr txBox="1">
            <a:spLocks/>
          </p:cNvSpPr>
          <p:nvPr/>
        </p:nvSpPr>
        <p:spPr>
          <a:xfrm>
            <a:off x="6856412" y="2133600"/>
            <a:ext cx="35829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SG" sz="1000" b="1"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E516FC06-EACE-F54F-837C-1803E266CBFE}"/>
              </a:ext>
            </a:extLst>
          </p:cNvPr>
          <p:cNvGraphicFramePr>
            <a:graphicFrameLocks noGrp="1"/>
          </p:cNvGraphicFramePr>
          <p:nvPr>
            <p:extLst>
              <p:ext uri="{D42A27DB-BD31-4B8C-83A1-F6EECF244321}">
                <p14:modId xmlns:p14="http://schemas.microsoft.com/office/powerpoint/2010/main" val="580675959"/>
              </p:ext>
            </p:extLst>
          </p:nvPr>
        </p:nvGraphicFramePr>
        <p:xfrm>
          <a:off x="2525776" y="1341458"/>
          <a:ext cx="7560055" cy="5129406"/>
        </p:xfrm>
        <a:graphic>
          <a:graphicData uri="http://schemas.openxmlformats.org/drawingml/2006/table">
            <a:tbl>
              <a:tblPr firstRow="1" bandRow="1">
                <a:tableStyleId>{5C22544A-7EE6-4342-B048-85BDC9FD1C3A}</a:tableStyleId>
              </a:tblPr>
              <a:tblGrid>
                <a:gridCol w="2177060">
                  <a:extLst>
                    <a:ext uri="{9D8B030D-6E8A-4147-A177-3AD203B41FA5}">
                      <a16:colId xmlns:a16="http://schemas.microsoft.com/office/drawing/2014/main" val="1239052613"/>
                    </a:ext>
                  </a:extLst>
                </a:gridCol>
                <a:gridCol w="1880844">
                  <a:extLst>
                    <a:ext uri="{9D8B030D-6E8A-4147-A177-3AD203B41FA5}">
                      <a16:colId xmlns:a16="http://schemas.microsoft.com/office/drawing/2014/main" val="2301683497"/>
                    </a:ext>
                  </a:extLst>
                </a:gridCol>
                <a:gridCol w="1865376">
                  <a:extLst>
                    <a:ext uri="{9D8B030D-6E8A-4147-A177-3AD203B41FA5}">
                      <a16:colId xmlns:a16="http://schemas.microsoft.com/office/drawing/2014/main" val="586086279"/>
                    </a:ext>
                  </a:extLst>
                </a:gridCol>
                <a:gridCol w="1636775">
                  <a:extLst>
                    <a:ext uri="{9D8B030D-6E8A-4147-A177-3AD203B41FA5}">
                      <a16:colId xmlns:a16="http://schemas.microsoft.com/office/drawing/2014/main" val="672759757"/>
                    </a:ext>
                  </a:extLst>
                </a:gridCol>
              </a:tblGrid>
              <a:tr h="844159">
                <a:tc>
                  <a:txBody>
                    <a:bodyPr/>
                    <a:lstStyle/>
                    <a:p>
                      <a:pPr algn="ctr"/>
                      <a:r>
                        <a:rPr lang="en-US" sz="1000" dirty="0"/>
                        <a:t>Model Type </a:t>
                      </a:r>
                    </a:p>
                  </a:txBody>
                  <a:tcPr/>
                </a:tc>
                <a:tc>
                  <a:txBody>
                    <a:bodyPr/>
                    <a:lstStyle/>
                    <a:p>
                      <a:pPr algn="ctr"/>
                      <a:r>
                        <a:rPr lang="en-US" sz="1000" dirty="0"/>
                        <a:t>Base</a:t>
                      </a:r>
                    </a:p>
                  </a:txBody>
                  <a:tcPr/>
                </a:tc>
                <a:tc>
                  <a:txBody>
                    <a:bodyPr/>
                    <a:lstStyle/>
                    <a:p>
                      <a:pPr algn="ctr"/>
                      <a:r>
                        <a:rPr lang="en-US" sz="1000" dirty="0"/>
                        <a:t>Pre-Pruning</a:t>
                      </a:r>
                    </a:p>
                    <a:p>
                      <a:pPr algn="ctr"/>
                      <a:r>
                        <a:rPr lang="en-US" sz="1000" dirty="0" err="1"/>
                        <a:t>Tunelength</a:t>
                      </a:r>
                      <a:r>
                        <a:rPr lang="en-US" sz="1000" dirty="0"/>
                        <a:t> =8,</a:t>
                      </a:r>
                    </a:p>
                    <a:p>
                      <a:pPr algn="ctr"/>
                      <a:r>
                        <a:rPr lang="en-US" sz="1000" dirty="0" err="1"/>
                        <a:t>Minsplit</a:t>
                      </a:r>
                      <a:r>
                        <a:rPr lang="en-US" sz="1000" dirty="0"/>
                        <a:t> = 150,</a:t>
                      </a:r>
                    </a:p>
                    <a:p>
                      <a:pPr algn="ctr"/>
                      <a:r>
                        <a:rPr lang="en-US" sz="1000" dirty="0" err="1"/>
                        <a:t>Minbucket</a:t>
                      </a:r>
                      <a:r>
                        <a:rPr lang="en-US" sz="1000" dirty="0"/>
                        <a:t> = 60</a:t>
                      </a:r>
                    </a:p>
                    <a:p>
                      <a:pPr algn="ctr"/>
                      <a:r>
                        <a:rPr lang="en-US" sz="1000" dirty="0" err="1"/>
                        <a:t>Maxdepth</a:t>
                      </a:r>
                      <a:r>
                        <a:rPr lang="en-US" sz="1000" dirty="0"/>
                        <a:t> = 4</a:t>
                      </a:r>
                    </a:p>
                  </a:txBody>
                  <a:tcPr/>
                </a:tc>
                <a:tc>
                  <a:txBody>
                    <a:bodyPr/>
                    <a:lstStyle/>
                    <a:p>
                      <a:pPr algn="ctr"/>
                      <a:r>
                        <a:rPr lang="en-US" sz="1000" dirty="0"/>
                        <a:t>Post-Pruning</a:t>
                      </a:r>
                    </a:p>
                    <a:p>
                      <a:pPr algn="ctr"/>
                      <a:endParaRPr lang="en-US" sz="1000" dirty="0"/>
                    </a:p>
                  </a:txBody>
                  <a:tcPr/>
                </a:tc>
                <a:extLst>
                  <a:ext uri="{0D108BD9-81ED-4DB2-BD59-A6C34878D82A}">
                    <a16:rowId xmlns:a16="http://schemas.microsoft.com/office/drawing/2014/main" val="1772623129"/>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Train Data</a:t>
                      </a:r>
                    </a:p>
                    <a:p>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70%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70% of the full data set</a:t>
                      </a:r>
                    </a:p>
                    <a:p>
                      <a:pPr algn="ctr"/>
                      <a:endParaRPr lang="en-US" sz="1000" dirty="0"/>
                    </a:p>
                  </a:txBody>
                  <a:tcPr/>
                </a:tc>
                <a:tc>
                  <a:txBody>
                    <a:bodyPr/>
                    <a:lstStyle/>
                    <a:p>
                      <a:pPr algn="ctr"/>
                      <a:r>
                        <a:rPr lang="en-US" sz="1000" dirty="0"/>
                        <a:t>Base Model</a:t>
                      </a:r>
                    </a:p>
                  </a:txBody>
                  <a:tcPr/>
                </a:tc>
                <a:extLst>
                  <a:ext uri="{0D108BD9-81ED-4DB2-BD59-A6C34878D82A}">
                    <a16:rowId xmlns:a16="http://schemas.microsoft.com/office/drawing/2014/main" val="2530563722"/>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Complexity Parameter  (CP)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0.002137209</a:t>
                      </a:r>
                    </a:p>
                    <a:p>
                      <a:pPr algn="ctr"/>
                      <a:endParaRPr lang="en-US" sz="1000" dirty="0"/>
                    </a:p>
                  </a:txBody>
                  <a:tcPr/>
                </a:tc>
                <a:tc>
                  <a:txBody>
                    <a:bodyPr/>
                    <a:lstStyle/>
                    <a:p>
                      <a:pPr algn="ctr"/>
                      <a:r>
                        <a:rPr lang="en-US" sz="1000" dirty="0"/>
                        <a:t>0.001282325</a:t>
                      </a:r>
                    </a:p>
                  </a:txBody>
                  <a:tcPr/>
                </a:tc>
                <a:tc>
                  <a:txBody>
                    <a:bodyPr/>
                    <a:lstStyle/>
                    <a:p>
                      <a:pPr algn="ctr"/>
                      <a:r>
                        <a:rPr lang="en-US" sz="1000" dirty="0"/>
                        <a:t>0.01</a:t>
                      </a:r>
                    </a:p>
                  </a:txBody>
                  <a:tcPr/>
                </a:tc>
                <a:extLst>
                  <a:ext uri="{0D108BD9-81ED-4DB2-BD59-A6C34878D82A}">
                    <a16:rowId xmlns:a16="http://schemas.microsoft.com/office/drawing/2014/main" val="1592611360"/>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Accuracy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82.06%</a:t>
                      </a:r>
                    </a:p>
                    <a:p>
                      <a:pPr algn="ctr"/>
                      <a:endParaRPr lang="en-US" sz="1000" dirty="0"/>
                    </a:p>
                  </a:txBody>
                  <a:tcPr/>
                </a:tc>
                <a:tc>
                  <a:txBody>
                    <a:bodyPr/>
                    <a:lstStyle/>
                    <a:p>
                      <a:pPr algn="ctr"/>
                      <a:r>
                        <a:rPr lang="en-US" sz="1000" dirty="0"/>
                        <a:t>81.98%</a:t>
                      </a:r>
                    </a:p>
                  </a:txBody>
                  <a:tcPr/>
                </a:tc>
                <a:tc>
                  <a:txBody>
                    <a:bodyPr/>
                    <a:lstStyle/>
                    <a:p>
                      <a:pPr algn="ctr"/>
                      <a:r>
                        <a:rPr lang="en-US" sz="1000" dirty="0"/>
                        <a:t>NA</a:t>
                      </a:r>
                    </a:p>
                  </a:txBody>
                  <a:tcPr/>
                </a:tc>
                <a:extLst>
                  <a:ext uri="{0D108BD9-81ED-4DB2-BD59-A6C34878D82A}">
                    <a16:rowId xmlns:a16="http://schemas.microsoft.com/office/drawing/2014/main" val="739294563"/>
                  </a:ext>
                </a:extLst>
              </a:tr>
              <a:tr h="4312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Predict Data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30%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30% of the full data set</a:t>
                      </a:r>
                    </a:p>
                    <a:p>
                      <a:pPr algn="ct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30% of the full data set</a:t>
                      </a:r>
                    </a:p>
                    <a:p>
                      <a:pPr algn="ctr"/>
                      <a:endParaRPr lang="en-US" sz="1000" dirty="0"/>
                    </a:p>
                  </a:txBody>
                  <a:tcPr/>
                </a:tc>
                <a:extLst>
                  <a:ext uri="{0D108BD9-81ED-4DB2-BD59-A6C34878D82A}">
                    <a16:rowId xmlns:a16="http://schemas.microsoft.com/office/drawing/2014/main" val="2289757576"/>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t>Accuracy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srgbClr val="FF0000"/>
                          </a:solidFill>
                        </a:rPr>
                        <a:t>82.08%</a:t>
                      </a:r>
                    </a:p>
                    <a:p>
                      <a:pPr algn="ctr"/>
                      <a:endParaRPr lang="en-US" sz="1000" b="1" dirty="0">
                        <a:solidFill>
                          <a:srgbClr val="FF0000"/>
                        </a:solidFill>
                      </a:endParaRPr>
                    </a:p>
                  </a:txBody>
                  <a:tcPr/>
                </a:tc>
                <a:tc>
                  <a:txBody>
                    <a:bodyPr/>
                    <a:lstStyle/>
                    <a:p>
                      <a:pPr algn="ctr"/>
                      <a:r>
                        <a:rPr lang="en-US" sz="1000" b="1" dirty="0"/>
                        <a:t>82.11%</a:t>
                      </a:r>
                    </a:p>
                  </a:txBody>
                  <a:tcPr/>
                </a:tc>
                <a:tc>
                  <a:txBody>
                    <a:bodyPr/>
                    <a:lstStyle/>
                    <a:p>
                      <a:pPr algn="ctr"/>
                      <a:r>
                        <a:rPr lang="en-US" sz="1000" b="1" dirty="0"/>
                        <a:t>82.01%</a:t>
                      </a:r>
                    </a:p>
                  </a:txBody>
                  <a:tcPr/>
                </a:tc>
                <a:extLst>
                  <a:ext uri="{0D108BD9-81ED-4DB2-BD59-A6C34878D82A}">
                    <a16:rowId xmlns:a16="http://schemas.microsoft.com/office/drawing/2014/main" val="1721287614"/>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t>Sensitivity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t>(non-defaulters)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srgbClr val="FF0000"/>
                          </a:solidFill>
                        </a:rPr>
                        <a:t>94.87%</a:t>
                      </a:r>
                    </a:p>
                    <a:p>
                      <a:pPr algn="ctr"/>
                      <a:endParaRPr lang="en-US" sz="1000" b="1" dirty="0">
                        <a:solidFill>
                          <a:srgbClr val="FF0000"/>
                        </a:solidFill>
                      </a:endParaRPr>
                    </a:p>
                  </a:txBody>
                  <a:tcPr/>
                </a:tc>
                <a:tc>
                  <a:txBody>
                    <a:bodyPr/>
                    <a:lstStyle/>
                    <a:p>
                      <a:pPr algn="ctr"/>
                      <a:r>
                        <a:rPr lang="en-US" sz="1000" b="1" dirty="0"/>
                        <a:t>95.07%</a:t>
                      </a:r>
                    </a:p>
                  </a:txBody>
                  <a:tcPr/>
                </a:tc>
                <a:tc>
                  <a:txBody>
                    <a:bodyPr/>
                    <a:lstStyle/>
                    <a:p>
                      <a:pPr algn="ctr"/>
                      <a:r>
                        <a:rPr lang="en-US" sz="1000" b="1" dirty="0"/>
                        <a:t>95.87%</a:t>
                      </a:r>
                    </a:p>
                  </a:txBody>
                  <a:tcPr/>
                </a:tc>
                <a:extLst>
                  <a:ext uri="{0D108BD9-81ED-4DB2-BD59-A6C34878D82A}">
                    <a16:rowId xmlns:a16="http://schemas.microsoft.com/office/drawing/2014/main" val="1181073277"/>
                  </a:ext>
                </a:extLst>
              </a:tr>
              <a:tr h="391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t>Specificity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dirty="0"/>
                        <a:t>(defaulters)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dirty="0">
                          <a:solidFill>
                            <a:srgbClr val="FF0000"/>
                          </a:solidFill>
                        </a:rPr>
                        <a:t>36.02%</a:t>
                      </a:r>
                    </a:p>
                    <a:p>
                      <a:pPr algn="ctr"/>
                      <a:endParaRPr lang="en-US" sz="1000" b="1" dirty="0">
                        <a:solidFill>
                          <a:srgbClr val="FF0000"/>
                        </a:solidFill>
                      </a:endParaRPr>
                    </a:p>
                  </a:txBody>
                  <a:tcPr/>
                </a:tc>
                <a:tc>
                  <a:txBody>
                    <a:bodyPr/>
                    <a:lstStyle/>
                    <a:p>
                      <a:pPr algn="ctr"/>
                      <a:r>
                        <a:rPr lang="en-US" sz="1000" b="1" dirty="0"/>
                        <a:t>35.46%</a:t>
                      </a:r>
                    </a:p>
                  </a:txBody>
                  <a:tcPr/>
                </a:tc>
                <a:tc>
                  <a:txBody>
                    <a:bodyPr/>
                    <a:lstStyle/>
                    <a:p>
                      <a:pPr algn="ctr"/>
                      <a:r>
                        <a:rPr lang="en-US" sz="1000" b="1" dirty="0"/>
                        <a:t>32.14%</a:t>
                      </a:r>
                    </a:p>
                  </a:txBody>
                  <a:tcPr/>
                </a:tc>
                <a:extLst>
                  <a:ext uri="{0D108BD9-81ED-4DB2-BD59-A6C34878D82A}">
                    <a16:rowId xmlns:a16="http://schemas.microsoft.com/office/drawing/2014/main" val="3592101691"/>
                  </a:ext>
                </a:extLst>
              </a:tr>
              <a:tr h="366807">
                <a:tc>
                  <a:txBody>
                    <a:bodyPr/>
                    <a:lstStyle/>
                    <a:p>
                      <a:r>
                        <a:rPr lang="en-US" sz="1000" dirty="0"/>
                        <a:t>Precision</a:t>
                      </a:r>
                    </a:p>
                  </a:txBody>
                  <a:tcPr/>
                </a:tc>
                <a:tc>
                  <a:txBody>
                    <a:bodyPr/>
                    <a:lstStyle/>
                    <a:p>
                      <a:pPr algn="ctr"/>
                      <a:r>
                        <a:rPr lang="en-US" sz="1000" dirty="0"/>
                        <a:t>84.21%</a:t>
                      </a:r>
                    </a:p>
                  </a:txBody>
                  <a:tcPr/>
                </a:tc>
                <a:tc>
                  <a:txBody>
                    <a:bodyPr/>
                    <a:lstStyle/>
                    <a:p>
                      <a:pPr algn="ctr"/>
                      <a:r>
                        <a:rPr lang="en-US" sz="1000" dirty="0"/>
                        <a:t>84.13%</a:t>
                      </a:r>
                    </a:p>
                  </a:txBody>
                  <a:tcPr/>
                </a:tc>
                <a:tc>
                  <a:txBody>
                    <a:bodyPr/>
                    <a:lstStyle/>
                    <a:p>
                      <a:pPr algn="ctr"/>
                      <a:r>
                        <a:rPr lang="en-US" sz="1000" dirty="0"/>
                        <a:t>83.56%</a:t>
                      </a:r>
                    </a:p>
                  </a:txBody>
                  <a:tcPr/>
                </a:tc>
                <a:extLst>
                  <a:ext uri="{0D108BD9-81ED-4DB2-BD59-A6C34878D82A}">
                    <a16:rowId xmlns:a16="http://schemas.microsoft.com/office/drawing/2014/main" val="2102443653"/>
                  </a:ext>
                </a:extLst>
              </a:tr>
              <a:tr h="366807">
                <a:tc>
                  <a:txBody>
                    <a:bodyPr/>
                    <a:lstStyle/>
                    <a:p>
                      <a:r>
                        <a:rPr lang="en-US" sz="1000" dirty="0"/>
                        <a:t>Recall</a:t>
                      </a:r>
                    </a:p>
                  </a:txBody>
                  <a:tcPr/>
                </a:tc>
                <a:tc>
                  <a:txBody>
                    <a:bodyPr/>
                    <a:lstStyle/>
                    <a:p>
                      <a:pPr algn="ctr"/>
                      <a:r>
                        <a:rPr lang="en-US" sz="1000" dirty="0"/>
                        <a:t>94.87%</a:t>
                      </a:r>
                    </a:p>
                  </a:txBody>
                  <a:tcPr/>
                </a:tc>
                <a:tc>
                  <a:txBody>
                    <a:bodyPr/>
                    <a:lstStyle/>
                    <a:p>
                      <a:pPr algn="ctr"/>
                      <a:r>
                        <a:rPr lang="en-US" sz="1000" dirty="0"/>
                        <a:t>95.07%</a:t>
                      </a:r>
                    </a:p>
                  </a:txBody>
                  <a:tcPr/>
                </a:tc>
                <a:tc>
                  <a:txBody>
                    <a:bodyPr/>
                    <a:lstStyle/>
                    <a:p>
                      <a:pPr algn="ctr"/>
                      <a:r>
                        <a:rPr lang="en-US" sz="1000" dirty="0"/>
                        <a:t>95.87%</a:t>
                      </a:r>
                    </a:p>
                  </a:txBody>
                  <a:tcPr/>
                </a:tc>
                <a:extLst>
                  <a:ext uri="{0D108BD9-81ED-4DB2-BD59-A6C34878D82A}">
                    <a16:rowId xmlns:a16="http://schemas.microsoft.com/office/drawing/2014/main" val="2557526422"/>
                  </a:ext>
                </a:extLst>
              </a:tr>
              <a:tr h="366807">
                <a:tc>
                  <a:txBody>
                    <a:bodyPr/>
                    <a:lstStyle/>
                    <a:p>
                      <a:r>
                        <a:rPr lang="en-US" sz="1000" dirty="0"/>
                        <a:t>F Measure</a:t>
                      </a:r>
                    </a:p>
                  </a:txBody>
                  <a:tcPr/>
                </a:tc>
                <a:tc>
                  <a:txBody>
                    <a:bodyPr/>
                    <a:lstStyle/>
                    <a:p>
                      <a:pPr algn="ctr"/>
                      <a:r>
                        <a:rPr lang="en-US" sz="1000" dirty="0"/>
                        <a:t>89.23%</a:t>
                      </a:r>
                    </a:p>
                  </a:txBody>
                  <a:tcPr/>
                </a:tc>
                <a:tc>
                  <a:txBody>
                    <a:bodyPr/>
                    <a:lstStyle/>
                    <a:p>
                      <a:pPr algn="ctr"/>
                      <a:r>
                        <a:rPr lang="en-US" sz="1000" dirty="0"/>
                        <a:t>89.27%</a:t>
                      </a:r>
                    </a:p>
                  </a:txBody>
                  <a:tcPr/>
                </a:tc>
                <a:tc>
                  <a:txBody>
                    <a:bodyPr/>
                    <a:lstStyle/>
                    <a:p>
                      <a:pPr algn="ctr"/>
                      <a:r>
                        <a:rPr lang="en-US" sz="1000" dirty="0"/>
                        <a:t>89.29%</a:t>
                      </a:r>
                    </a:p>
                  </a:txBody>
                  <a:tcPr/>
                </a:tc>
                <a:extLst>
                  <a:ext uri="{0D108BD9-81ED-4DB2-BD59-A6C34878D82A}">
                    <a16:rowId xmlns:a16="http://schemas.microsoft.com/office/drawing/2014/main" val="3278959909"/>
                  </a:ext>
                </a:extLst>
              </a:tr>
              <a:tr h="366807">
                <a:tc>
                  <a:txBody>
                    <a:bodyPr/>
                    <a:lstStyle/>
                    <a:p>
                      <a:r>
                        <a:rPr lang="en-US" sz="1000" dirty="0"/>
                        <a:t>Area Under the Curve</a:t>
                      </a:r>
                    </a:p>
                  </a:txBody>
                  <a:tcPr/>
                </a:tc>
                <a:tc>
                  <a:txBody>
                    <a:bodyPr/>
                    <a:lstStyle/>
                    <a:p>
                      <a:pPr algn="ctr"/>
                      <a:r>
                        <a:rPr lang="en-US" sz="1000" dirty="0"/>
                        <a:t>0.69</a:t>
                      </a:r>
                    </a:p>
                  </a:txBody>
                  <a:tcPr/>
                </a:tc>
                <a:tc>
                  <a:txBody>
                    <a:bodyPr/>
                    <a:lstStyle/>
                    <a:p>
                      <a:pPr algn="ctr"/>
                      <a:r>
                        <a:rPr lang="en-US" sz="1000" dirty="0"/>
                        <a:t>0.6912</a:t>
                      </a:r>
                    </a:p>
                  </a:txBody>
                  <a:tcPr/>
                </a:tc>
                <a:tc>
                  <a:txBody>
                    <a:bodyPr/>
                    <a:lstStyle/>
                    <a:p>
                      <a:pPr algn="ctr"/>
                      <a:r>
                        <a:rPr lang="en-US" sz="1000" dirty="0"/>
                        <a:t>NA</a:t>
                      </a:r>
                    </a:p>
                  </a:txBody>
                  <a:tcPr/>
                </a:tc>
                <a:extLst>
                  <a:ext uri="{0D108BD9-81ED-4DB2-BD59-A6C34878D82A}">
                    <a16:rowId xmlns:a16="http://schemas.microsoft.com/office/drawing/2014/main" val="1633240132"/>
                  </a:ext>
                </a:extLst>
              </a:tr>
            </a:tbl>
          </a:graphicData>
        </a:graphic>
      </p:graphicFrame>
    </p:spTree>
    <p:extLst>
      <p:ext uri="{BB962C8B-B14F-4D97-AF65-F5344CB8AC3E}">
        <p14:creationId xmlns:p14="http://schemas.microsoft.com/office/powerpoint/2010/main" val="33956359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41324</TotalTime>
  <Words>3037</Words>
  <Application>Microsoft Office PowerPoint</Application>
  <PresentationFormat>Widescreen</PresentationFormat>
  <Paragraphs>501</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charter</vt:lpstr>
      <vt:lpstr>Roboto</vt:lpstr>
      <vt:lpstr>Wingdings 3</vt:lpstr>
      <vt:lpstr>Wisp</vt:lpstr>
      <vt:lpstr>Taiwan Credit Default</vt:lpstr>
      <vt:lpstr>Business Contest and Problem Statement</vt:lpstr>
      <vt:lpstr>Dataset and Cleansing</vt:lpstr>
      <vt:lpstr>Exploring the Data</vt:lpstr>
      <vt:lpstr>Histogram – Age and Limit Balance</vt:lpstr>
      <vt:lpstr>Histogram – Bill Amount past 6 months</vt:lpstr>
      <vt:lpstr>Modeling</vt:lpstr>
      <vt:lpstr>Decision Tree Model</vt:lpstr>
      <vt:lpstr>Decision Tree Model – Performance and Evaluation</vt:lpstr>
      <vt:lpstr>Decision Tree Model - Plot</vt:lpstr>
      <vt:lpstr>Support Vector Machine (SVM) Model</vt:lpstr>
      <vt:lpstr>SVM Model – Performance and Evaluation</vt:lpstr>
      <vt:lpstr>K Nearest Neighbor (kNN) Model</vt:lpstr>
      <vt:lpstr>KNN Model - Performance and Evaluation</vt:lpstr>
      <vt:lpstr>Naïve Bayes Model</vt:lpstr>
      <vt:lpstr>Naïve Bayes Model - Performance and Evaluation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TraceTogether</dc:title>
  <dc:creator>Rajinder Singh</dc:creator>
  <cp:lastModifiedBy>Champion, Anthony [DPYUS]</cp:lastModifiedBy>
  <cp:revision>195</cp:revision>
  <dcterms:created xsi:type="dcterms:W3CDTF">2021-05-19T09:16:03Z</dcterms:created>
  <dcterms:modified xsi:type="dcterms:W3CDTF">2022-03-08T19:25:15Z</dcterms:modified>
</cp:coreProperties>
</file>