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8" r:id="rId2"/>
    <p:sldId id="264" r:id="rId3"/>
    <p:sldId id="257" r:id="rId4"/>
    <p:sldId id="276" r:id="rId5"/>
    <p:sldId id="286" r:id="rId6"/>
    <p:sldId id="277" r:id="rId7"/>
    <p:sldId id="281" r:id="rId8"/>
    <p:sldId id="287" r:id="rId9"/>
    <p:sldId id="282" r:id="rId10"/>
    <p:sldId id="283" r:id="rId11"/>
    <p:sldId id="285"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0559"/>
  </p:normalViewPr>
  <p:slideViewPr>
    <p:cSldViewPr snapToGrid="0">
      <p:cViewPr>
        <p:scale>
          <a:sx n="80" d="100"/>
          <a:sy n="80" d="100"/>
        </p:scale>
        <p:origin x="2766" y="348"/>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3/9/2022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3/9/2022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2</a:t>
            </a:fld>
            <a:endParaRPr lang="en-US"/>
          </a:p>
        </p:txBody>
      </p:sp>
    </p:spTree>
    <p:extLst>
      <p:ext uri="{BB962C8B-B14F-4D97-AF65-F5344CB8AC3E}">
        <p14:creationId xmlns:p14="http://schemas.microsoft.com/office/powerpoint/2010/main" val="343327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4</a:t>
            </a:fld>
            <a:endParaRPr lang="en-US"/>
          </a:p>
        </p:txBody>
      </p:sp>
    </p:spTree>
    <p:extLst>
      <p:ext uri="{BB962C8B-B14F-4D97-AF65-F5344CB8AC3E}">
        <p14:creationId xmlns:p14="http://schemas.microsoft.com/office/powerpoint/2010/main" val="280834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9</a:t>
            </a:fld>
            <a:endParaRPr lang="en-US"/>
          </a:p>
        </p:txBody>
      </p:sp>
    </p:spTree>
    <p:extLst>
      <p:ext uri="{BB962C8B-B14F-4D97-AF65-F5344CB8AC3E}">
        <p14:creationId xmlns:p14="http://schemas.microsoft.com/office/powerpoint/2010/main" val="96679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42900" y="4960137"/>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3/9/2022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8315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8065" y="5520046"/>
            <a:ext cx="2647686" cy="40251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a:solidFill>
                  <a:srgbClr val="EE561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3/9/2022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rgbClr val="EE5612"/>
                </a:solidFill>
              </a:defRPr>
            </a:lvl1pPr>
          </a:lstStyle>
          <a:p>
            <a:r>
              <a:rPr lang="en-US" dirty="0"/>
              <a:t>Click to edit Master title style</a:t>
            </a:r>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3/9/2022</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8096" y="3002596"/>
            <a:ext cx="3566160" cy="3341572"/>
          </a:xfrm>
        </p:spPr>
        <p:txBody>
          <a:bodyPr/>
          <a:lstStyle>
            <a:lvl1pPr>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4493166" y="3002596"/>
            <a:ext cx="3566160" cy="3341572"/>
          </a:xfrm>
        </p:spPr>
        <p:txBody>
          <a:bodyPr/>
          <a:lstStyle>
            <a:lvl1pPr>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3/9/2022</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5485D31-BBD7-40AE-9312-CE893F084601}" type="datetime1">
              <a:rPr lang="en-US" smtClean="0"/>
              <a:t>3/9/2022</a:t>
            </a:fld>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800">
                <a:solidFill>
                  <a:srgbClr val="EE5612"/>
                </a:solidFill>
              </a:defRPr>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3/9/2022</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4960138"/>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3/9/2022</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552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3925" y="5572367"/>
            <a:ext cx="2647686" cy="40251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3/9/2022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6" y="762000"/>
            <a:ext cx="1971675" cy="5410200"/>
          </a:xfrm>
        </p:spPr>
        <p:txBody>
          <a:bodyPr vert="eaVert" lIns="45720" tIns="91440" rIns="45720" bIns="91440"/>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3/9/2022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800">
                <a:solidFill>
                  <a:schemeClr val="bg1">
                    <a:lumMod val="75000"/>
                  </a:schemeClr>
                </a:solidFill>
                <a:latin typeface="Sherman Sans Book" charset="0"/>
                <a:ea typeface="Sherman Sans Book" charset="0"/>
                <a:cs typeface="Sherman Sans Book" charset="0"/>
              </a:defRPr>
            </a:lvl1pPr>
          </a:lstStyle>
          <a:p>
            <a:fld id="{B434B538-B6B1-4227-B73C-618CAEFD6AFC}" type="datetime1">
              <a:rPr lang="en-US" smtClean="0"/>
              <a:pPr/>
              <a:t>3/9/2022</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800" cap="all" baseline="0">
                <a:solidFill>
                  <a:schemeClr val="bg1">
                    <a:lumMod val="75000"/>
                  </a:schemeClr>
                </a:solidFill>
                <a:latin typeface="Sherman Sans Book" charset="0"/>
                <a:ea typeface="Sherman Sans Book" charset="0"/>
                <a:cs typeface="Sherman Sans Book" charset="0"/>
              </a:defRPr>
            </a:lvl1pPr>
          </a:lstStyle>
          <a:p>
            <a:r>
              <a:rPr lang="en-US"/>
              <a:t>School of Information Studies | Syracuse University</a:t>
            </a:r>
            <a:endParaRPr lang="en-US" dirty="0"/>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800">
                <a:solidFill>
                  <a:schemeClr val="bg1">
                    <a:lumMod val="75000"/>
                  </a:schemeClr>
                </a:solidFill>
                <a:latin typeface="Sherman Sans Book" charset="0"/>
                <a:ea typeface="Sherman Sans Book" charset="0"/>
                <a:cs typeface="Sherman Sans Book" charset="0"/>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Lst>
  <p:hf hdr="0" dt="0"/>
  <p:txStyles>
    <p:titleStyle>
      <a:lvl1pPr algn="l" defTabSz="914400" rtl="0" eaLnBrk="1" latinLnBrk="0" hangingPunct="1">
        <a:lnSpc>
          <a:spcPct val="80000"/>
        </a:lnSpc>
        <a:spcBef>
          <a:spcPct val="0"/>
        </a:spcBef>
        <a:buNone/>
        <a:defRPr sz="4200" kern="1200" cap="none" spc="100" baseline="0">
          <a:solidFill>
            <a:srgbClr val="EE5612"/>
          </a:solidFill>
          <a:latin typeface="Sherman Serif Book" charset="0"/>
          <a:ea typeface="Sherman Serif Book" charset="0"/>
          <a:cs typeface="Sherman Serif Book" charset="0"/>
        </a:defRPr>
      </a:lvl1pPr>
    </p:titleStyle>
    <p:body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ampioa00/Portfolio-Mileston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robot.com/wiki/data-scie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0251" y="4759037"/>
            <a:ext cx="5756343" cy="1519505"/>
          </a:xfrm>
        </p:spPr>
        <p:txBody>
          <a:bodyPr>
            <a:noAutofit/>
          </a:bodyPr>
          <a:lstStyle/>
          <a:p>
            <a:pPr algn="ctr"/>
            <a:r>
              <a:rPr lang="en-US" sz="3200" dirty="0">
                <a:latin typeface="Calibri" panose="020F0502020204030204" pitchFamily="34" charset="0"/>
                <a:cs typeface="Calibri" panose="020F0502020204030204" pitchFamily="34" charset="0"/>
              </a:rPr>
              <a:t>Masters of Science </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Applied Data Science</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Project</a:t>
            </a:r>
            <a:r>
              <a:rPr lang="en-US" sz="2800"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Portfolio Milestone</a:t>
            </a:r>
            <a:br>
              <a:rPr lang="en-US" sz="2800" b="1" dirty="0"/>
            </a:br>
            <a:br>
              <a:rPr lang="en-US" sz="3200" b="1" dirty="0"/>
            </a:br>
            <a:r>
              <a:rPr lang="en-US" sz="1400" b="1" i="1" dirty="0"/>
              <a:t>Anthony Champion</a:t>
            </a:r>
            <a:br>
              <a:rPr lang="en-US" sz="1400" b="1" i="1" dirty="0"/>
            </a:br>
            <a:r>
              <a:rPr lang="en-US" sz="1400" b="1" i="1" dirty="0"/>
              <a:t>March 18th, 2020</a:t>
            </a:r>
            <a:br>
              <a:rPr lang="en-US" sz="2000" dirty="0"/>
            </a:br>
            <a:endParaRPr lang="en-US" sz="2000" dirty="0"/>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rcRect t="12428" b="12428"/>
          <a:stretch>
            <a:fillRect/>
          </a:stretch>
        </p:blipFill>
        <p:spPr>
          <a:xfrm>
            <a:off x="2286" y="1"/>
            <a:ext cx="9141714" cy="3917372"/>
          </a:xfrm>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691" y="128005"/>
            <a:ext cx="8884227" cy="437731"/>
          </a:xfrm>
        </p:spPr>
        <p:txBody>
          <a:bodyPr>
            <a:normAutofit fontScale="90000"/>
          </a:bodyPr>
          <a:lstStyle/>
          <a:p>
            <a:pPr algn="ctr"/>
            <a:r>
              <a:rPr lang="en-US" sz="3200" dirty="0">
                <a:latin typeface="Calibri" panose="020F0502020204030204" pitchFamily="34" charset="0"/>
                <a:cs typeface="Calibri" panose="020F0502020204030204" pitchFamily="34" charset="0"/>
              </a:rPr>
              <a:t>Ethical Dimensions of Data Science</a:t>
            </a:r>
            <a:endParaRPr lang="en-US" sz="3200" b="1" dirty="0">
              <a:latin typeface="Calibri" panose="020F0502020204030204" pitchFamily="34" charset="0"/>
              <a:cs typeface="Calibri" panose="020F0502020204030204" pitchFamily="34" charset="0"/>
            </a:endParaRPr>
          </a:p>
        </p:txBody>
      </p:sp>
      <p:sp>
        <p:nvSpPr>
          <p:cNvPr id="11" name="Footer Placeholder 10"/>
          <p:cNvSpPr>
            <a:spLocks noGrp="1"/>
          </p:cNvSpPr>
          <p:nvPr>
            <p:ph type="ftr" sz="quarter" idx="11"/>
          </p:nvPr>
        </p:nvSpPr>
        <p:spPr/>
        <p:txBody>
          <a:bodyPr/>
          <a:lstStyle/>
          <a:p>
            <a:r>
              <a:rPr lang="en-US"/>
              <a:t>School of Information Studies | Syracuse University</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10</a:t>
            </a:fld>
            <a:endParaRPr lang="en-US" dirty="0"/>
          </a:p>
        </p:txBody>
      </p:sp>
      <p:sp>
        <p:nvSpPr>
          <p:cNvPr id="9" name="TextBox 8">
            <a:extLst>
              <a:ext uri="{FF2B5EF4-FFF2-40B4-BE49-F238E27FC236}">
                <a16:creationId xmlns:a16="http://schemas.microsoft.com/office/drawing/2014/main" id="{3C2FA577-7D6E-BB4C-819E-C2A923A03F94}"/>
              </a:ext>
            </a:extLst>
          </p:cNvPr>
          <p:cNvSpPr txBox="1"/>
          <p:nvPr/>
        </p:nvSpPr>
        <p:spPr>
          <a:xfrm>
            <a:off x="687771" y="788333"/>
            <a:ext cx="8321147"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Science as it respects to information policy and regulation is severely underserved</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Advancement in technology and the types of data collected (retail, banking, app purchases, etc.) have created many ethical issues.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amount of sensitive data available in the medical space, access to personal identification, or even financial records such as banking documents are available more today then ever before.  As a data science professional understanding how far to go with this type of data is key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Ethical bias in males and white / Caucasian work force in data science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Communication and open-door policy</a:t>
            </a:r>
          </a:p>
        </p:txBody>
      </p:sp>
      <p:pic>
        <p:nvPicPr>
          <p:cNvPr id="3" name="Picture 2">
            <a:extLst>
              <a:ext uri="{FF2B5EF4-FFF2-40B4-BE49-F238E27FC236}">
                <a16:creationId xmlns:a16="http://schemas.microsoft.com/office/drawing/2014/main" id="{489214AC-B5BF-4061-B703-D931EC3340BA}"/>
              </a:ext>
            </a:extLst>
          </p:cNvPr>
          <p:cNvPicPr>
            <a:picLocks noChangeAspect="1"/>
          </p:cNvPicPr>
          <p:nvPr/>
        </p:nvPicPr>
        <p:blipFill>
          <a:blip r:embed="rId2"/>
          <a:stretch>
            <a:fillRect/>
          </a:stretch>
        </p:blipFill>
        <p:spPr>
          <a:xfrm>
            <a:off x="3051048" y="4927654"/>
            <a:ext cx="3057525" cy="1543050"/>
          </a:xfrm>
          <a:prstGeom prst="rect">
            <a:avLst/>
          </a:prstGeom>
        </p:spPr>
      </p:pic>
    </p:spTree>
    <p:extLst>
      <p:ext uri="{BB962C8B-B14F-4D97-AF65-F5344CB8AC3E}">
        <p14:creationId xmlns:p14="http://schemas.microsoft.com/office/powerpoint/2010/main" val="404147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9" y="112976"/>
            <a:ext cx="8830945" cy="547393"/>
          </a:xfrm>
        </p:spPr>
        <p:txBody>
          <a:bodyPr>
            <a:normAutofit fontScale="90000"/>
          </a:bodyPr>
          <a:lstStyle/>
          <a:p>
            <a:pPr algn="ctr"/>
            <a:r>
              <a:rPr lang="en-US" dirty="0">
                <a:latin typeface="Calibri" panose="020F0502020204030204" pitchFamily="34" charset="0"/>
                <a:cs typeface="Calibri" panose="020F0502020204030204" pitchFamily="34" charset="0"/>
              </a:rPr>
              <a:t>Additional Projects in ADS Program</a:t>
            </a:r>
            <a:endParaRPr lang="en-US" b="1" dirty="0">
              <a:latin typeface="Calibri" panose="020F0502020204030204" pitchFamily="34" charset="0"/>
              <a:cs typeface="Calibri" panose="020F0502020204030204" pitchFamily="34" charset="0"/>
            </a:endParaRPr>
          </a:p>
        </p:txBody>
      </p:sp>
      <p:sp>
        <p:nvSpPr>
          <p:cNvPr id="7" name="Footer Placeholder 6"/>
          <p:cNvSpPr>
            <a:spLocks noGrp="1"/>
          </p:cNvSpPr>
          <p:nvPr>
            <p:ph type="ftr" sz="quarter" idx="11"/>
          </p:nvPr>
        </p:nvSpPr>
        <p:spPr/>
        <p:txBody>
          <a:bodyPr/>
          <a:lstStyle/>
          <a:p>
            <a:r>
              <a:rPr lang="en-US" dirty="0"/>
              <a:t>School of Information Studies | Syracuse University</a:t>
            </a:r>
          </a:p>
        </p:txBody>
      </p:sp>
      <p:sp>
        <p:nvSpPr>
          <p:cNvPr id="8" name="Slide Number Placeholder 7"/>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TextBox 4">
            <a:extLst>
              <a:ext uri="{FF2B5EF4-FFF2-40B4-BE49-F238E27FC236}">
                <a16:creationId xmlns:a16="http://schemas.microsoft.com/office/drawing/2014/main" id="{798F5488-EF0C-944C-A1C8-B667D660CACE}"/>
              </a:ext>
            </a:extLst>
          </p:cNvPr>
          <p:cNvSpPr txBox="1"/>
          <p:nvPr/>
        </p:nvSpPr>
        <p:spPr>
          <a:xfrm>
            <a:off x="646265" y="751344"/>
            <a:ext cx="8087013" cy="5293757"/>
          </a:xfrm>
          <a:prstGeom prst="rect">
            <a:avLst/>
          </a:prstGeom>
          <a:noFill/>
          <a:ln>
            <a:solidFill>
              <a:schemeClr val="tx1"/>
            </a:solidFill>
          </a:ln>
        </p:spPr>
        <p:txBody>
          <a:bodyPr wrap="square" rtlCol="0">
            <a:spAutoFit/>
          </a:bodyPr>
          <a:lstStyle/>
          <a:p>
            <a:r>
              <a:rPr lang="en-US" sz="1600" dirty="0">
                <a:latin typeface="Calibri" panose="020F0502020204030204" pitchFamily="34" charset="0"/>
                <a:cs typeface="Calibri" panose="020F0502020204030204" pitchFamily="34" charset="0"/>
              </a:rPr>
              <a:t>MBC 638: Data Analysis and Decision Making</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Lower weekly food cost (Y), tracking daily spending by time, day, and type of food</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IST 687: Introduction to Data Science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Predicting forest fires in northern Portugal, using different ML approaches</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IST 623: IT Security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Data breach overview of the Ashley Madison scandal</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IST 718: Big Data Analytics (Currently Taking)</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Predicting winner and losers of the NBA regular season, using different ML approaches</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IST 618: Information Policy (Currently Taking)</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Research paper on access and affordability</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r>
              <a:rPr lang="en-US" sz="1600" b="1" u="sng" dirty="0">
                <a:latin typeface="Calibri" panose="020F0502020204030204" pitchFamily="34" charset="0"/>
                <a:cs typeface="Calibri" panose="020F0502020204030204" pitchFamily="34" charset="0"/>
              </a:rPr>
              <a:t>No Final Projects:</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SCM 651: Business Analytics</a:t>
            </a:r>
          </a:p>
          <a:p>
            <a:r>
              <a:rPr lang="en-US" sz="1400" dirty="0">
                <a:latin typeface="Calibri" panose="020F0502020204030204" pitchFamily="34" charset="0"/>
                <a:cs typeface="Calibri" panose="020F0502020204030204" pitchFamily="34" charset="0"/>
              </a:rPr>
              <a:t>ACC 652: Accounting Analytics</a:t>
            </a:r>
          </a:p>
          <a:p>
            <a:r>
              <a:rPr lang="en-US" sz="1400" dirty="0">
                <a:latin typeface="Calibri" panose="020F0502020204030204" pitchFamily="34" charset="0"/>
                <a:cs typeface="Calibri" panose="020F0502020204030204" pitchFamily="34" charset="0"/>
              </a:rPr>
              <a:t>FIN 653: Financial Analytics (Currently Taking)</a:t>
            </a: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010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5" y="112976"/>
            <a:ext cx="7290054" cy="848729"/>
          </a:xfrm>
        </p:spPr>
        <p:txBody>
          <a:bodyPr>
            <a:normAutofit/>
          </a:bodyPr>
          <a:lstStyle/>
          <a:p>
            <a:r>
              <a:rPr lang="en-US" dirty="0">
                <a:latin typeface="Calibri" panose="020F0502020204030204" pitchFamily="34" charset="0"/>
                <a:cs typeface="Calibri" panose="020F0502020204030204" pitchFamily="34" charset="0"/>
              </a:rPr>
              <a:t>Conclusion</a:t>
            </a:r>
            <a:endParaRPr lang="en-US" b="1" dirty="0">
              <a:latin typeface="Calibri" panose="020F0502020204030204" pitchFamily="34" charset="0"/>
              <a:cs typeface="Calibri" panose="020F0502020204030204" pitchFamily="34" charset="0"/>
            </a:endParaRPr>
          </a:p>
        </p:txBody>
      </p:sp>
      <p:sp>
        <p:nvSpPr>
          <p:cNvPr id="11" name="Footer Placeholder 10"/>
          <p:cNvSpPr>
            <a:spLocks noGrp="1"/>
          </p:cNvSpPr>
          <p:nvPr>
            <p:ph type="ftr" sz="quarter" idx="11"/>
          </p:nvPr>
        </p:nvSpPr>
        <p:spPr/>
        <p:txBody>
          <a:bodyPr/>
          <a:lstStyle/>
          <a:p>
            <a:r>
              <a:rPr lang="en-US"/>
              <a:t>School of Information Studies | Syracuse University</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12</a:t>
            </a:fld>
            <a:endParaRPr lang="en-US" dirty="0"/>
          </a:p>
        </p:txBody>
      </p:sp>
      <p:sp>
        <p:nvSpPr>
          <p:cNvPr id="9" name="TextBox 8">
            <a:extLst>
              <a:ext uri="{FF2B5EF4-FFF2-40B4-BE49-F238E27FC236}">
                <a16:creationId xmlns:a16="http://schemas.microsoft.com/office/drawing/2014/main" id="{3C2FA577-7D6E-BB4C-819E-C2A923A03F94}"/>
              </a:ext>
            </a:extLst>
          </p:cNvPr>
          <p:cNvSpPr txBox="1"/>
          <p:nvPr/>
        </p:nvSpPr>
        <p:spPr>
          <a:xfrm>
            <a:off x="570405" y="751344"/>
            <a:ext cx="8375073" cy="5355312"/>
          </a:xfrm>
          <a:prstGeom prst="rect">
            <a:avLst/>
          </a:prstGeom>
          <a:noFill/>
        </p:spPr>
        <p:txBody>
          <a:bodyPr wrap="square" rtlCol="0">
            <a:spAutoFit/>
          </a:bodyPr>
          <a:lstStyle/>
          <a:p>
            <a:pPr marL="285750" indent="-285750">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Coming into Syracuse University with a very limited knowledge of Data Science.  I can say with the utmost confidence that I know have the educational background in this space to really change my career trajectory.</a:t>
            </a:r>
          </a:p>
          <a:p>
            <a:pPr marL="285750" indent="-285750">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This program was extremely meaning in my current role, for the past 18 months I have taken each weeks learning and directly applied them.  This degree has given me credibility among my data science team.  Which in turn has created a more inclusive environment that is creating sustainable data science solutions.</a:t>
            </a:r>
          </a:p>
          <a:p>
            <a:pPr marL="285750" indent="-285750">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Coming into the program having limited math and coding background I’m impressed with how this was taught and walk away with a much larger knowledge base in this space</a:t>
            </a:r>
          </a:p>
          <a:p>
            <a:pPr marL="285750" indent="-285750">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I will leave Syracuse University with a much larger set of tools then when I started.  This give me all the confidence I need to tackle challenging data science problems.</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Link to Project Portfolio: </a:t>
            </a:r>
          </a:p>
          <a:p>
            <a:r>
              <a:rPr lang="en-US" dirty="0">
                <a:latin typeface="Calibri" panose="020F0502020204030204" pitchFamily="34" charset="0"/>
                <a:cs typeface="Calibri" panose="020F0502020204030204" pitchFamily="34" charset="0"/>
                <a:hlinkClick r:id="rId2"/>
              </a:rPr>
              <a:t>https://github.com/Champioa00/Portfolio-Milestone</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2416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81937"/>
            <a:ext cx="7290054" cy="744820"/>
          </a:xfrm>
        </p:spPr>
        <p:txBody>
          <a:bodyPr/>
          <a:lstStyle/>
          <a:p>
            <a:r>
              <a:rPr lang="en-US" dirty="0"/>
              <a:t>Introduction</a:t>
            </a:r>
          </a:p>
        </p:txBody>
      </p:sp>
      <p:sp>
        <p:nvSpPr>
          <p:cNvPr id="7" name="Footer Placeholder 6"/>
          <p:cNvSpPr>
            <a:spLocks noGrp="1"/>
          </p:cNvSpPr>
          <p:nvPr>
            <p:ph type="ftr" sz="quarter" idx="11"/>
          </p:nvPr>
        </p:nvSpPr>
        <p:spPr/>
        <p:txBody>
          <a:bodyPr/>
          <a:lstStyle/>
          <a:p>
            <a:r>
              <a:rPr lang="en-US" dirty="0"/>
              <a:t>School of Information Studies | Syracuse University</a:t>
            </a:r>
          </a:p>
        </p:txBody>
      </p:sp>
      <p:sp>
        <p:nvSpPr>
          <p:cNvPr id="8" name="Slide Number Placeholder 7"/>
          <p:cNvSpPr>
            <a:spLocks noGrp="1"/>
          </p:cNvSpPr>
          <p:nvPr>
            <p:ph type="sldNum" sz="quarter" idx="12"/>
          </p:nvPr>
        </p:nvSpPr>
        <p:spPr/>
        <p:txBody>
          <a:bodyPr/>
          <a:lstStyle/>
          <a:p>
            <a:fld id="{4FAB73BC-B049-4115-A692-8D63A059BFB8}" type="slidenum">
              <a:rPr lang="en-US" smtClean="0"/>
              <a:t>2</a:t>
            </a:fld>
            <a:endParaRPr lang="en-US" dirty="0"/>
          </a:p>
        </p:txBody>
      </p:sp>
      <p:sp>
        <p:nvSpPr>
          <p:cNvPr id="3" name="Content Placeholder 2">
            <a:extLst>
              <a:ext uri="{FF2B5EF4-FFF2-40B4-BE49-F238E27FC236}">
                <a16:creationId xmlns:a16="http://schemas.microsoft.com/office/drawing/2014/main" id="{02EBA94D-651B-4C4C-B8A7-2F0B5995BCBF}"/>
              </a:ext>
            </a:extLst>
          </p:cNvPr>
          <p:cNvSpPr>
            <a:spLocks noGrp="1"/>
          </p:cNvSpPr>
          <p:nvPr>
            <p:ph idx="1"/>
          </p:nvPr>
        </p:nvSpPr>
        <p:spPr>
          <a:xfrm>
            <a:off x="633846" y="899796"/>
            <a:ext cx="8364681" cy="5251622"/>
          </a:xfrm>
        </p:spPr>
        <p:txBody>
          <a:bodyPr>
            <a:normAutofit fontScale="25000" lnSpcReduction="20000"/>
          </a:bodyPr>
          <a:lstStyle/>
          <a:p>
            <a:r>
              <a:rPr lang="en-US" sz="7200" b="1" dirty="0">
                <a:latin typeface="Calibri" panose="020F0502020204030204" pitchFamily="34" charset="0"/>
                <a:cs typeface="Calibri" panose="020F0502020204030204" pitchFamily="34" charset="0"/>
              </a:rPr>
              <a:t>What is Data Science:</a:t>
            </a:r>
          </a:p>
          <a:p>
            <a:pPr>
              <a:spcBef>
                <a:spcPts val="0"/>
              </a:spcBef>
            </a:pPr>
            <a:endParaRPr lang="en-US" sz="7200" b="1" dirty="0">
              <a:latin typeface="Calibri" panose="020F0502020204030204" pitchFamily="34" charset="0"/>
              <a:cs typeface="Calibri" panose="020F0502020204030204" pitchFamily="34" charset="0"/>
            </a:endParaRPr>
          </a:p>
          <a:p>
            <a:pPr>
              <a:lnSpc>
                <a:spcPct val="120000"/>
              </a:lnSpc>
              <a:spcBef>
                <a:spcPts val="0"/>
              </a:spcBef>
            </a:pPr>
            <a:r>
              <a:rPr lang="en-US" sz="7200" b="0" i="0" dirty="0">
                <a:solidFill>
                  <a:schemeClr val="tx1"/>
                </a:solidFill>
                <a:effectLst/>
                <a:latin typeface="Calibri" panose="020F0502020204030204" pitchFamily="34" charset="0"/>
                <a:cs typeface="Calibri" panose="020F0502020204030204" pitchFamily="34" charset="0"/>
              </a:rPr>
              <a:t>“Data science is the field of study that combines domain expertise, programming skills, and knowledge of mathematics and statistics to extract meaningful insights from data.  Apply machine learning algorithms to numbers, text, images, video, audio, and more to produce artificial intelligence (AI) systems to perform tasks that ordinarily require human intelligence. In turn, these systems generate</a:t>
            </a:r>
            <a:r>
              <a:rPr lang="en-US" sz="7200" b="0" i="0" u="none" strike="noStrike" dirty="0">
                <a:solidFill>
                  <a:schemeClr val="tx1"/>
                </a:solidFill>
                <a:effectLst/>
                <a:latin typeface="Calibri" panose="020F0502020204030204" pitchFamily="34" charset="0"/>
                <a:cs typeface="Calibri" panose="020F0502020204030204" pitchFamily="34" charset="0"/>
              </a:rPr>
              <a:t> insights</a:t>
            </a:r>
            <a:r>
              <a:rPr lang="en-US" sz="7200" b="0" i="0" dirty="0">
                <a:solidFill>
                  <a:schemeClr val="tx1"/>
                </a:solidFill>
                <a:effectLst/>
                <a:latin typeface="Calibri" panose="020F0502020204030204" pitchFamily="34" charset="0"/>
                <a:cs typeface="Calibri" panose="020F0502020204030204" pitchFamily="34" charset="0"/>
              </a:rPr>
              <a:t> which analysts and business users can translate into tangible business value</a:t>
            </a:r>
            <a:r>
              <a:rPr lang="en-US" sz="7200" b="0" i="0" dirty="0">
                <a:solidFill>
                  <a:schemeClr val="tx1"/>
                </a:solidFill>
                <a:effectLst/>
                <a:latin typeface="Roboto" panose="02000000000000000000" pitchFamily="2" charset="0"/>
              </a:rPr>
              <a:t>.”</a:t>
            </a:r>
          </a:p>
          <a:p>
            <a:pPr>
              <a:lnSpc>
                <a:spcPct val="120000"/>
              </a:lnSpc>
              <a:spcBef>
                <a:spcPts val="0"/>
              </a:spcBef>
            </a:pPr>
            <a:endParaRPr lang="en-US" sz="7200" b="0" i="0" dirty="0">
              <a:solidFill>
                <a:schemeClr val="tx1"/>
              </a:solidFill>
              <a:effectLst/>
              <a:latin typeface="Roboto" panose="02000000000000000000" pitchFamily="2" charset="0"/>
            </a:endParaRPr>
          </a:p>
          <a:p>
            <a:pPr>
              <a:lnSpc>
                <a:spcPct val="120000"/>
              </a:lnSpc>
              <a:spcBef>
                <a:spcPts val="0"/>
              </a:spcBef>
            </a:pPr>
            <a:r>
              <a:rPr lang="en-US" sz="4800" b="0" i="0" u="sng" dirty="0">
                <a:solidFill>
                  <a:schemeClr val="tx1"/>
                </a:solidFill>
                <a:effectLst/>
                <a:latin typeface="Roboto" panose="02000000000000000000" pitchFamily="2" charset="0"/>
              </a:rPr>
              <a:t> </a:t>
            </a:r>
            <a:r>
              <a:rPr lang="en-US" sz="4800" b="0" i="0" u="sng" dirty="0">
                <a:solidFill>
                  <a:schemeClr val="tx1"/>
                </a:solidFill>
                <a:effectLst/>
                <a:latin typeface="Roboto" panose="02000000000000000000" pitchFamily="2" charset="0"/>
                <a:hlinkClick r:id="rId3"/>
              </a:rPr>
              <a:t>https://www.datarobot.com/wiki/data-science/</a:t>
            </a:r>
            <a:endParaRPr lang="en-US" sz="4800" b="0" i="0" u="sng" dirty="0">
              <a:solidFill>
                <a:schemeClr val="tx1"/>
              </a:solidFill>
              <a:effectLst/>
              <a:latin typeface="Roboto" panose="02000000000000000000" pitchFamily="2" charset="0"/>
            </a:endParaRPr>
          </a:p>
          <a:p>
            <a:pPr>
              <a:lnSpc>
                <a:spcPct val="120000"/>
              </a:lnSpc>
              <a:spcBef>
                <a:spcPts val="0"/>
              </a:spcBef>
            </a:pPr>
            <a:endParaRPr lang="en-US" sz="4800" u="sng" dirty="0">
              <a:solidFill>
                <a:schemeClr val="tx1"/>
              </a:solidFill>
              <a:latin typeface="Calibri" panose="020F0502020204030204" pitchFamily="34" charset="0"/>
              <a:cs typeface="Calibri" panose="020F0502020204030204" pitchFamily="34" charset="0"/>
            </a:endParaRPr>
          </a:p>
          <a:p>
            <a:r>
              <a:rPr lang="en-US" sz="7200" dirty="0">
                <a:latin typeface="Calibri" panose="020F0502020204030204" pitchFamily="34" charset="0"/>
                <a:cs typeface="Calibri" panose="020F0502020204030204" pitchFamily="34" charset="0"/>
              </a:rPr>
              <a:t>For the purposes of this presentation, I will focus on the four projects that illustrate the core learning objectives for the Applied Data Science (ADS) program at Syracuse University.</a:t>
            </a:r>
          </a:p>
          <a:p>
            <a:endParaRPr lang="en-US" sz="7200" dirty="0">
              <a:latin typeface="Calibri" panose="020F0502020204030204" pitchFamily="34" charset="0"/>
              <a:cs typeface="Calibri" panose="020F0502020204030204" pitchFamily="34" charset="0"/>
            </a:endParaRPr>
          </a:p>
          <a:p>
            <a:pPr lvl="3">
              <a:buFont typeface="Wingdings" pitchFamily="2" charset="2"/>
              <a:buChar char="§"/>
            </a:pPr>
            <a:r>
              <a:rPr lang="en-US" sz="7200" dirty="0">
                <a:latin typeface="Calibri" panose="020F0502020204030204" pitchFamily="34" charset="0"/>
                <a:cs typeface="Calibri" panose="020F0502020204030204" pitchFamily="34" charset="0"/>
              </a:rPr>
              <a:t>IST 659: Database Management</a:t>
            </a:r>
          </a:p>
          <a:p>
            <a:pPr lvl="3">
              <a:buFont typeface="Wingdings" pitchFamily="2" charset="2"/>
              <a:buChar char="§"/>
            </a:pPr>
            <a:r>
              <a:rPr lang="en-US" sz="7200" dirty="0">
                <a:latin typeface="Calibri" panose="020F0502020204030204" pitchFamily="34" charset="0"/>
                <a:cs typeface="Calibri" panose="020F0502020204030204" pitchFamily="34" charset="0"/>
              </a:rPr>
              <a:t>IST 644: Managing Data Science Project</a:t>
            </a:r>
          </a:p>
          <a:p>
            <a:pPr lvl="3">
              <a:buFont typeface="Wingdings" pitchFamily="2" charset="2"/>
              <a:buChar char="§"/>
            </a:pPr>
            <a:r>
              <a:rPr lang="en-US" sz="7200" dirty="0">
                <a:latin typeface="Calibri" panose="020F0502020204030204" pitchFamily="34" charset="0"/>
                <a:cs typeface="Calibri" panose="020F0502020204030204" pitchFamily="34" charset="0"/>
              </a:rPr>
              <a:t>IST 707: Applied Machine Learning</a:t>
            </a:r>
          </a:p>
          <a:p>
            <a:pPr lvl="3">
              <a:buFont typeface="Wingdings" pitchFamily="2" charset="2"/>
              <a:buChar char="§"/>
            </a:pPr>
            <a:r>
              <a:rPr lang="en-US" sz="7200" dirty="0">
                <a:latin typeface="Calibri" panose="020F0502020204030204" pitchFamily="34" charset="0"/>
                <a:cs typeface="Calibri" panose="020F0502020204030204" pitchFamily="34" charset="0"/>
              </a:rPr>
              <a:t>IST 718: Information Visualization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925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22" y="-1463"/>
            <a:ext cx="9044977" cy="879483"/>
          </a:xfrm>
        </p:spPr>
        <p:txBody>
          <a:bodyPr>
            <a:normAutofit/>
          </a:bodyPr>
          <a:lstStyle/>
          <a:p>
            <a:pPr algn="ctr"/>
            <a:r>
              <a:rPr lang="en-US" sz="3600" dirty="0">
                <a:latin typeface="Calibri" panose="020F0502020204030204" pitchFamily="34" charset="0"/>
                <a:cs typeface="Calibri" panose="020F0502020204030204" pitchFamily="34" charset="0"/>
              </a:rPr>
              <a:t>Applied Data Science Learning Objectives</a:t>
            </a:r>
          </a:p>
        </p:txBody>
      </p:sp>
      <p:sp>
        <p:nvSpPr>
          <p:cNvPr id="7" name="Footer Placeholder 6"/>
          <p:cNvSpPr>
            <a:spLocks noGrp="1"/>
          </p:cNvSpPr>
          <p:nvPr>
            <p:ph type="ftr" sz="quarter" idx="11"/>
          </p:nvPr>
        </p:nvSpPr>
        <p:spPr/>
        <p:txBody>
          <a:bodyPr/>
          <a:lstStyle/>
          <a:p>
            <a:r>
              <a:rPr lang="en-US" dirty="0"/>
              <a:t>School of Information Studies | Syracuse University</a:t>
            </a:r>
          </a:p>
        </p:txBody>
      </p:sp>
      <p:sp>
        <p:nvSpPr>
          <p:cNvPr id="8" name="Slide Number Placeholder 7"/>
          <p:cNvSpPr>
            <a:spLocks noGrp="1"/>
          </p:cNvSpPr>
          <p:nvPr>
            <p:ph type="sldNum" sz="quarter" idx="12"/>
          </p:nvPr>
        </p:nvSpPr>
        <p:spPr/>
        <p:txBody>
          <a:bodyPr/>
          <a:lstStyle/>
          <a:p>
            <a:fld id="{4FAB73BC-B049-4115-A692-8D63A059BFB8}" type="slidenum">
              <a:rPr lang="en-US" smtClean="0"/>
              <a:t>3</a:t>
            </a:fld>
            <a:endParaRPr lang="en-US" dirty="0"/>
          </a:p>
        </p:txBody>
      </p:sp>
      <p:sp>
        <p:nvSpPr>
          <p:cNvPr id="3" name="Content Placeholder 2">
            <a:extLst>
              <a:ext uri="{FF2B5EF4-FFF2-40B4-BE49-F238E27FC236}">
                <a16:creationId xmlns:a16="http://schemas.microsoft.com/office/drawing/2014/main" id="{9376842C-F65A-0F43-87F0-BFA91A5EB037}"/>
              </a:ext>
            </a:extLst>
          </p:cNvPr>
          <p:cNvSpPr>
            <a:spLocks noGrp="1"/>
          </p:cNvSpPr>
          <p:nvPr>
            <p:ph idx="1"/>
          </p:nvPr>
        </p:nvSpPr>
        <p:spPr>
          <a:xfrm>
            <a:off x="645433" y="879483"/>
            <a:ext cx="8342450" cy="5454410"/>
          </a:xfrm>
        </p:spPr>
        <p:txBody>
          <a:bodyPr>
            <a:normAutofit fontScale="55000" lnSpcReduction="20000"/>
          </a:bodyPr>
          <a:lstStyle/>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Describe a broad overview of the major practice areas in data science. </a:t>
            </a:r>
          </a:p>
          <a:p>
            <a:pPr>
              <a:spcBef>
                <a:spcPts val="0"/>
              </a:spcBef>
              <a:buFont typeface="Wingdings" panose="05000000000000000000" pitchFamily="2" charset="2"/>
              <a:buChar char="§"/>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Collect and organize data. </a:t>
            </a:r>
          </a:p>
          <a:p>
            <a:pPr>
              <a:spcBef>
                <a:spcPts val="0"/>
              </a:spcBef>
              <a:buFont typeface="Wingdings" panose="05000000000000000000" pitchFamily="2" charset="2"/>
              <a:buChar char="§"/>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Identify patterns in data via visualization, statistical analysis, and data mining. </a:t>
            </a:r>
          </a:p>
          <a:p>
            <a:pPr>
              <a:spcBef>
                <a:spcPts val="0"/>
              </a:spcBef>
              <a:buFont typeface="Wingdings" panose="05000000000000000000" pitchFamily="2" charset="2"/>
              <a:buChar char="§"/>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Develop alternative strategies based on the data. </a:t>
            </a:r>
          </a:p>
          <a:p>
            <a:pPr marL="0" indent="0">
              <a:spcBef>
                <a:spcPts val="0"/>
              </a:spcBef>
              <a:buNone/>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Develop a plan of action to implement the business decisions derived from the analyses. </a:t>
            </a:r>
          </a:p>
          <a:p>
            <a:pPr marL="0" indent="0">
              <a:spcBef>
                <a:spcPts val="0"/>
              </a:spcBef>
              <a:buNone/>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Demonstrate communication skills regarding data and its analysis for managers, IT professionals, programmers, statisticians, and other relevant professionals in their organization. </a:t>
            </a:r>
          </a:p>
          <a:p>
            <a:pPr marL="0" indent="0">
              <a:spcBef>
                <a:spcPts val="0"/>
              </a:spcBef>
              <a:buNone/>
            </a:pPr>
            <a:endParaRPr lang="en-US" sz="4200" dirty="0">
              <a:latin typeface="Calibri" panose="020F0502020204030204" pitchFamily="34" charset="0"/>
              <a:cs typeface="Calibri" panose="020F0502020204030204" pitchFamily="34" charset="0"/>
            </a:endParaRPr>
          </a:p>
          <a:p>
            <a:pPr>
              <a:spcBef>
                <a:spcPts val="0"/>
              </a:spcBef>
              <a:buFont typeface="Wingdings" panose="05000000000000000000" pitchFamily="2" charset="2"/>
              <a:buChar char="§"/>
            </a:pPr>
            <a:r>
              <a:rPr lang="en-US" sz="4200" dirty="0">
                <a:latin typeface="Calibri" panose="020F0502020204030204" pitchFamily="34" charset="0"/>
                <a:cs typeface="Calibri" panose="020F0502020204030204" pitchFamily="34" charset="0"/>
              </a:rPr>
              <a:t> Synthesize the ethical dimensions of data science practice.</a:t>
            </a:r>
          </a:p>
          <a:p>
            <a:endParaRPr lang="en-US" dirty="0"/>
          </a:p>
        </p:txBody>
      </p:sp>
    </p:spTree>
    <p:extLst>
      <p:ext uri="{BB962C8B-B14F-4D97-AF65-F5344CB8AC3E}">
        <p14:creationId xmlns:p14="http://schemas.microsoft.com/office/powerpoint/2010/main" val="399130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04A10B3-445B-4FE8-8877-8D590057CB11}"/>
              </a:ext>
            </a:extLst>
          </p:cNvPr>
          <p:cNvSpPr/>
          <p:nvPr/>
        </p:nvSpPr>
        <p:spPr>
          <a:xfrm>
            <a:off x="300272" y="772615"/>
            <a:ext cx="645301" cy="98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0" y="94995"/>
            <a:ext cx="9115679" cy="488047"/>
          </a:xfrm>
        </p:spPr>
        <p:txBody>
          <a:bodyPr>
            <a:normAutofit fontScale="90000"/>
          </a:bodyPr>
          <a:lstStyle/>
          <a:p>
            <a:pPr algn="ctr"/>
            <a:r>
              <a:rPr lang="en-US" dirty="0"/>
              <a:t>Portfolio Project Background and Scope</a:t>
            </a:r>
          </a:p>
        </p:txBody>
      </p:sp>
      <p:sp>
        <p:nvSpPr>
          <p:cNvPr id="5" name="Footer Placeholder 4"/>
          <p:cNvSpPr>
            <a:spLocks noGrp="1"/>
          </p:cNvSpPr>
          <p:nvPr>
            <p:ph type="ftr" sz="quarter" idx="11"/>
          </p:nvPr>
        </p:nvSpPr>
        <p:spPr/>
        <p:txBody>
          <a:bodyPr/>
          <a:lstStyle/>
          <a:p>
            <a:r>
              <a:rPr lang="en-US" dirty="0"/>
              <a:t>School of Information Studies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smtClean="0"/>
              <a:pPr/>
              <a:t>4</a:t>
            </a:fld>
            <a:endParaRPr lang="en-US" dirty="0"/>
          </a:p>
        </p:txBody>
      </p:sp>
      <p:cxnSp>
        <p:nvCxnSpPr>
          <p:cNvPr id="9" name="Straight Connector 8">
            <a:extLst>
              <a:ext uri="{FF2B5EF4-FFF2-40B4-BE49-F238E27FC236}">
                <a16:creationId xmlns:a16="http://schemas.microsoft.com/office/drawing/2014/main" id="{D9875C0B-9EFA-5343-9237-48D625A686F2}"/>
              </a:ext>
            </a:extLst>
          </p:cNvPr>
          <p:cNvCxnSpPr>
            <a:cxnSpLocks/>
          </p:cNvCxnSpPr>
          <p:nvPr/>
        </p:nvCxnSpPr>
        <p:spPr>
          <a:xfrm>
            <a:off x="2266247" y="780723"/>
            <a:ext cx="14868" cy="5446932"/>
          </a:xfrm>
          <a:prstGeom prst="line">
            <a:avLst/>
          </a:prstGeom>
          <a:ln>
            <a:solidFill>
              <a:srgbClr val="EE561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5E89FA-FF30-3441-A41D-FA7BD8CA637A}"/>
              </a:ext>
            </a:extLst>
          </p:cNvPr>
          <p:cNvCxnSpPr>
            <a:cxnSpLocks/>
          </p:cNvCxnSpPr>
          <p:nvPr/>
        </p:nvCxnSpPr>
        <p:spPr>
          <a:xfrm>
            <a:off x="4609873" y="875321"/>
            <a:ext cx="12174" cy="5352334"/>
          </a:xfrm>
          <a:prstGeom prst="line">
            <a:avLst/>
          </a:prstGeom>
          <a:ln>
            <a:solidFill>
              <a:srgbClr val="EE561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050486-0404-9B4D-82E1-8411C3BEEEA8}"/>
              </a:ext>
            </a:extLst>
          </p:cNvPr>
          <p:cNvCxnSpPr>
            <a:cxnSpLocks/>
          </p:cNvCxnSpPr>
          <p:nvPr/>
        </p:nvCxnSpPr>
        <p:spPr>
          <a:xfrm>
            <a:off x="6850466" y="854282"/>
            <a:ext cx="27287" cy="5373373"/>
          </a:xfrm>
          <a:prstGeom prst="line">
            <a:avLst/>
          </a:prstGeom>
          <a:ln>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10F2DC-6A00-8D42-8EA0-79235AB50369}"/>
              </a:ext>
            </a:extLst>
          </p:cNvPr>
          <p:cNvSpPr txBox="1"/>
          <p:nvPr/>
        </p:nvSpPr>
        <p:spPr>
          <a:xfrm>
            <a:off x="75173" y="772615"/>
            <a:ext cx="2137719" cy="1015663"/>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IST 659</a:t>
            </a:r>
          </a:p>
          <a:p>
            <a:pPr algn="ctr"/>
            <a:r>
              <a:rPr lang="en-US" sz="1400" dirty="0">
                <a:latin typeface="Calibri" panose="020F0502020204030204" pitchFamily="34" charset="0"/>
                <a:cs typeface="Calibri" panose="020F0502020204030204" pitchFamily="34" charset="0"/>
              </a:rPr>
              <a:t>Data Administration Concepts and Database Management</a:t>
            </a:r>
          </a:p>
        </p:txBody>
      </p:sp>
      <p:sp>
        <p:nvSpPr>
          <p:cNvPr id="13" name="TextBox 12">
            <a:extLst>
              <a:ext uri="{FF2B5EF4-FFF2-40B4-BE49-F238E27FC236}">
                <a16:creationId xmlns:a16="http://schemas.microsoft.com/office/drawing/2014/main" id="{2525681A-04C4-E747-8D58-6398D00F078C}"/>
              </a:ext>
            </a:extLst>
          </p:cNvPr>
          <p:cNvSpPr txBox="1"/>
          <p:nvPr/>
        </p:nvSpPr>
        <p:spPr>
          <a:xfrm>
            <a:off x="2293571" y="780723"/>
            <a:ext cx="2137719" cy="800219"/>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IST 644</a:t>
            </a:r>
          </a:p>
          <a:p>
            <a:pPr algn="ctr"/>
            <a:r>
              <a:rPr lang="en-US" sz="1400" dirty="0">
                <a:latin typeface="Calibri" panose="020F0502020204030204" pitchFamily="34" charset="0"/>
                <a:cs typeface="Calibri" panose="020F0502020204030204" pitchFamily="34" charset="0"/>
              </a:rPr>
              <a:t>Managing Data Science Projects</a:t>
            </a:r>
          </a:p>
        </p:txBody>
      </p:sp>
      <p:sp>
        <p:nvSpPr>
          <p:cNvPr id="14" name="TextBox 13">
            <a:extLst>
              <a:ext uri="{FF2B5EF4-FFF2-40B4-BE49-F238E27FC236}">
                <a16:creationId xmlns:a16="http://schemas.microsoft.com/office/drawing/2014/main" id="{917CB821-F29B-DB4F-9589-36082CE85C04}"/>
              </a:ext>
            </a:extLst>
          </p:cNvPr>
          <p:cNvSpPr txBox="1"/>
          <p:nvPr/>
        </p:nvSpPr>
        <p:spPr>
          <a:xfrm>
            <a:off x="4631698" y="791187"/>
            <a:ext cx="2157789" cy="584775"/>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IST 707</a:t>
            </a:r>
          </a:p>
          <a:p>
            <a:pPr algn="ctr"/>
            <a:r>
              <a:rPr lang="en-US" sz="1400" dirty="0">
                <a:latin typeface="Calibri" panose="020F0502020204030204" pitchFamily="34" charset="0"/>
                <a:cs typeface="Calibri" panose="020F0502020204030204" pitchFamily="34" charset="0"/>
              </a:rPr>
              <a:t>Applied Machine Learning</a:t>
            </a:r>
          </a:p>
        </p:txBody>
      </p:sp>
      <p:sp>
        <p:nvSpPr>
          <p:cNvPr id="15" name="TextBox 14">
            <a:extLst>
              <a:ext uri="{FF2B5EF4-FFF2-40B4-BE49-F238E27FC236}">
                <a16:creationId xmlns:a16="http://schemas.microsoft.com/office/drawing/2014/main" id="{07F685D9-D290-9141-8521-E8D0D60F5EFF}"/>
              </a:ext>
            </a:extLst>
          </p:cNvPr>
          <p:cNvSpPr txBox="1"/>
          <p:nvPr/>
        </p:nvSpPr>
        <p:spPr>
          <a:xfrm>
            <a:off x="6850466" y="745983"/>
            <a:ext cx="2265213" cy="584775"/>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IST 719</a:t>
            </a:r>
          </a:p>
          <a:p>
            <a:pPr algn="ctr"/>
            <a:r>
              <a:rPr lang="en-US" sz="1400" dirty="0">
                <a:latin typeface="Calibri" panose="020F0502020204030204" pitchFamily="34" charset="0"/>
                <a:cs typeface="Calibri" panose="020F0502020204030204" pitchFamily="34" charset="0"/>
              </a:rPr>
              <a:t>Information Visualization </a:t>
            </a:r>
          </a:p>
        </p:txBody>
      </p:sp>
      <p:sp>
        <p:nvSpPr>
          <p:cNvPr id="16" name="TextBox 15">
            <a:extLst>
              <a:ext uri="{FF2B5EF4-FFF2-40B4-BE49-F238E27FC236}">
                <a16:creationId xmlns:a16="http://schemas.microsoft.com/office/drawing/2014/main" id="{9E3EB465-E6DD-AF4F-A564-21F7A2594F33}"/>
              </a:ext>
            </a:extLst>
          </p:cNvPr>
          <p:cNvSpPr txBox="1"/>
          <p:nvPr/>
        </p:nvSpPr>
        <p:spPr>
          <a:xfrm>
            <a:off x="238147" y="2177615"/>
            <a:ext cx="1964724" cy="307777"/>
          </a:xfrm>
          <a:prstGeom prst="rect">
            <a:avLst/>
          </a:prstGeom>
          <a:noFill/>
        </p:spPr>
        <p:txBody>
          <a:bodyPr wrap="square" rtlCol="0">
            <a:spAutoFit/>
          </a:bodyPr>
          <a:lstStyle/>
          <a:p>
            <a:pPr algn="ctr"/>
            <a:r>
              <a:rPr lang="en-US" sz="1400" b="1" i="1" dirty="0">
                <a:latin typeface="Calibri" panose="020F0502020204030204" pitchFamily="34" charset="0"/>
                <a:cs typeface="Calibri" panose="020F0502020204030204" pitchFamily="34" charset="0"/>
              </a:rPr>
              <a:t>Daily Fantasy Football</a:t>
            </a:r>
          </a:p>
        </p:txBody>
      </p:sp>
      <p:sp>
        <p:nvSpPr>
          <p:cNvPr id="17" name="TextBox 16">
            <a:extLst>
              <a:ext uri="{FF2B5EF4-FFF2-40B4-BE49-F238E27FC236}">
                <a16:creationId xmlns:a16="http://schemas.microsoft.com/office/drawing/2014/main" id="{8265A0F9-06DE-124F-8FF4-81D8891F6586}"/>
              </a:ext>
            </a:extLst>
          </p:cNvPr>
          <p:cNvSpPr txBox="1"/>
          <p:nvPr/>
        </p:nvSpPr>
        <p:spPr>
          <a:xfrm>
            <a:off x="2414620" y="1923010"/>
            <a:ext cx="1964724" cy="738664"/>
          </a:xfrm>
          <a:prstGeom prst="rect">
            <a:avLst/>
          </a:prstGeom>
          <a:noFill/>
        </p:spPr>
        <p:txBody>
          <a:bodyPr wrap="square" rtlCol="0">
            <a:spAutoFit/>
          </a:bodyPr>
          <a:lstStyle/>
          <a:p>
            <a:pPr algn="ctr"/>
            <a:r>
              <a:rPr lang="en-US" sz="1400" b="1" i="1" dirty="0">
                <a:latin typeface="Calibri" panose="020F0502020204030204" pitchFamily="34" charset="0"/>
                <a:cs typeface="Calibri" panose="020F0502020204030204" pitchFamily="34" charset="0"/>
              </a:rPr>
              <a:t>Choosing the right project management approach</a:t>
            </a:r>
          </a:p>
        </p:txBody>
      </p:sp>
      <p:sp>
        <p:nvSpPr>
          <p:cNvPr id="18" name="TextBox 17">
            <a:extLst>
              <a:ext uri="{FF2B5EF4-FFF2-40B4-BE49-F238E27FC236}">
                <a16:creationId xmlns:a16="http://schemas.microsoft.com/office/drawing/2014/main" id="{61BF152D-884F-2141-A4A0-E809E4808833}"/>
              </a:ext>
            </a:extLst>
          </p:cNvPr>
          <p:cNvSpPr txBox="1"/>
          <p:nvPr/>
        </p:nvSpPr>
        <p:spPr>
          <a:xfrm>
            <a:off x="4685334" y="1979819"/>
            <a:ext cx="1964724" cy="523220"/>
          </a:xfrm>
          <a:prstGeom prst="rect">
            <a:avLst/>
          </a:prstGeom>
          <a:noFill/>
        </p:spPr>
        <p:txBody>
          <a:bodyPr wrap="square" rtlCol="0">
            <a:spAutoFit/>
          </a:bodyPr>
          <a:lstStyle/>
          <a:p>
            <a:pPr algn="ctr"/>
            <a:r>
              <a:rPr lang="en-US" sz="1400" b="1" i="1" dirty="0">
                <a:latin typeface="Calibri" panose="020F0502020204030204" pitchFamily="34" charset="0"/>
                <a:cs typeface="Calibri" panose="020F0502020204030204" pitchFamily="34" charset="0"/>
              </a:rPr>
              <a:t>Taiwan Credit Card Defaults</a:t>
            </a:r>
          </a:p>
        </p:txBody>
      </p:sp>
      <p:sp>
        <p:nvSpPr>
          <p:cNvPr id="19" name="TextBox 18">
            <a:extLst>
              <a:ext uri="{FF2B5EF4-FFF2-40B4-BE49-F238E27FC236}">
                <a16:creationId xmlns:a16="http://schemas.microsoft.com/office/drawing/2014/main" id="{7BA7586C-67F4-9242-AD96-3BBD2C2FFAD6}"/>
              </a:ext>
            </a:extLst>
          </p:cNvPr>
          <p:cNvSpPr txBox="1"/>
          <p:nvPr/>
        </p:nvSpPr>
        <p:spPr>
          <a:xfrm>
            <a:off x="7000710" y="1923010"/>
            <a:ext cx="1964724" cy="738664"/>
          </a:xfrm>
          <a:prstGeom prst="rect">
            <a:avLst/>
          </a:prstGeom>
          <a:noFill/>
        </p:spPr>
        <p:txBody>
          <a:bodyPr wrap="square" rtlCol="0">
            <a:spAutoFit/>
          </a:bodyPr>
          <a:lstStyle/>
          <a:p>
            <a:pPr algn="ctr"/>
            <a:r>
              <a:rPr lang="en-US" sz="1400" b="1" i="1" dirty="0">
                <a:latin typeface="Calibri" panose="020F0502020204030204" pitchFamily="34" charset="0"/>
                <a:cs typeface="Calibri" panose="020F0502020204030204" pitchFamily="34" charset="0"/>
              </a:rPr>
              <a:t>Revenue or Income: What is the best investment driver?</a:t>
            </a:r>
          </a:p>
        </p:txBody>
      </p:sp>
      <p:sp>
        <p:nvSpPr>
          <p:cNvPr id="20" name="TextBox 19">
            <a:extLst>
              <a:ext uri="{FF2B5EF4-FFF2-40B4-BE49-F238E27FC236}">
                <a16:creationId xmlns:a16="http://schemas.microsoft.com/office/drawing/2014/main" id="{93DAA0CF-0587-1841-87B5-AAAE3E1B0BB4}"/>
              </a:ext>
            </a:extLst>
          </p:cNvPr>
          <p:cNvSpPr txBox="1"/>
          <p:nvPr/>
        </p:nvSpPr>
        <p:spPr>
          <a:xfrm>
            <a:off x="84421" y="2873741"/>
            <a:ext cx="2137719"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Choosing the most unpredictable position in the daily fantasy football</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SQL and Database illustration software</a:t>
            </a:r>
          </a:p>
        </p:txBody>
      </p:sp>
      <p:sp>
        <p:nvSpPr>
          <p:cNvPr id="22" name="TextBox 21">
            <a:extLst>
              <a:ext uri="{FF2B5EF4-FFF2-40B4-BE49-F238E27FC236}">
                <a16:creationId xmlns:a16="http://schemas.microsoft.com/office/drawing/2014/main" id="{E2B45706-1958-D643-A6BD-BC12678F1C85}"/>
              </a:ext>
            </a:extLst>
          </p:cNvPr>
          <p:cNvSpPr txBox="1"/>
          <p:nvPr/>
        </p:nvSpPr>
        <p:spPr>
          <a:xfrm>
            <a:off x="2315205" y="2884969"/>
            <a:ext cx="2137720" cy="1815882"/>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Leveraged common IT project management framework and focused those learnings  on how to manage Data Science projects versus traditional IT projects</a:t>
            </a:r>
          </a:p>
        </p:txBody>
      </p:sp>
      <p:sp>
        <p:nvSpPr>
          <p:cNvPr id="23" name="TextBox 22">
            <a:extLst>
              <a:ext uri="{FF2B5EF4-FFF2-40B4-BE49-F238E27FC236}">
                <a16:creationId xmlns:a16="http://schemas.microsoft.com/office/drawing/2014/main" id="{D1A769CD-5743-BF4D-B765-8CB593A9ED6B}"/>
              </a:ext>
            </a:extLst>
          </p:cNvPr>
          <p:cNvSpPr txBox="1"/>
          <p:nvPr/>
        </p:nvSpPr>
        <p:spPr>
          <a:xfrm>
            <a:off x="4623861" y="2902439"/>
            <a:ext cx="2157790"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Identify potential customers that will default on credit card payments</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Used multiple machine learning approaches Random Forest, Naïve Bayes, KNN, and SVM</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Utilized R-Studio for the analysis</a:t>
            </a:r>
          </a:p>
        </p:txBody>
      </p:sp>
      <p:sp>
        <p:nvSpPr>
          <p:cNvPr id="24" name="TextBox 23">
            <a:extLst>
              <a:ext uri="{FF2B5EF4-FFF2-40B4-BE49-F238E27FC236}">
                <a16:creationId xmlns:a16="http://schemas.microsoft.com/office/drawing/2014/main" id="{E51D00A7-854B-844C-838C-892DED5DF6FB}"/>
              </a:ext>
            </a:extLst>
          </p:cNvPr>
          <p:cNvSpPr txBox="1"/>
          <p:nvPr/>
        </p:nvSpPr>
        <p:spPr>
          <a:xfrm>
            <a:off x="6927857" y="2903668"/>
            <a:ext cx="2137718"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Used data representing the top Fortune 1000 companies on the NYSE </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Created poster that expressed the importance of Income vs. Revenue for investment decisions</a:t>
            </a:r>
          </a:p>
          <a:p>
            <a:pPr marL="285750"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Utilized R-Studio to create base graphics and Adobe-Pro for visualization manipulation</a:t>
            </a:r>
          </a:p>
        </p:txBody>
      </p:sp>
    </p:spTree>
    <p:extLst>
      <p:ext uri="{BB962C8B-B14F-4D97-AF65-F5344CB8AC3E}">
        <p14:creationId xmlns:p14="http://schemas.microsoft.com/office/powerpoint/2010/main" val="26204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386" y="42721"/>
            <a:ext cx="8986660" cy="583215"/>
          </a:xfrm>
        </p:spPr>
        <p:txBody>
          <a:bodyPr>
            <a:normAutofit/>
          </a:bodyPr>
          <a:lstStyle/>
          <a:p>
            <a:pPr algn="ctr"/>
            <a:r>
              <a:rPr lang="en-US" sz="3200" dirty="0">
                <a:latin typeface="Calibri" panose="020F0502020204030204" pitchFamily="34" charset="0"/>
                <a:cs typeface="Calibri" panose="020F0502020204030204" pitchFamily="34" charset="0"/>
              </a:rPr>
              <a:t>Data Collecting, Cleaning, and Organization</a:t>
            </a:r>
            <a:endParaRPr lang="en-US" sz="3200" b="1" dirty="0">
              <a:latin typeface="Calibri" panose="020F0502020204030204" pitchFamily="34" charset="0"/>
              <a:cs typeface="Calibri" panose="020F0502020204030204" pitchFamily="34" charset="0"/>
            </a:endParaRPr>
          </a:p>
        </p:txBody>
      </p:sp>
      <p:sp>
        <p:nvSpPr>
          <p:cNvPr id="11" name="Footer Placeholder 10"/>
          <p:cNvSpPr>
            <a:spLocks noGrp="1"/>
          </p:cNvSpPr>
          <p:nvPr>
            <p:ph type="ftr" sz="quarter" idx="11"/>
          </p:nvPr>
        </p:nvSpPr>
        <p:spPr/>
        <p:txBody>
          <a:bodyPr/>
          <a:lstStyle/>
          <a:p>
            <a:r>
              <a:rPr lang="en-US"/>
              <a:t>School of Information Studies | Syracuse University</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5</a:t>
            </a:fld>
            <a:endParaRPr lang="en-US" dirty="0"/>
          </a:p>
        </p:txBody>
      </p:sp>
      <p:pic>
        <p:nvPicPr>
          <p:cNvPr id="3" name="Picture 2">
            <a:extLst>
              <a:ext uri="{FF2B5EF4-FFF2-40B4-BE49-F238E27FC236}">
                <a16:creationId xmlns:a16="http://schemas.microsoft.com/office/drawing/2014/main" id="{87F58971-CD16-4F4A-BA7E-378DC035E691}"/>
              </a:ext>
            </a:extLst>
          </p:cNvPr>
          <p:cNvPicPr>
            <a:picLocks noChangeAspect="1"/>
          </p:cNvPicPr>
          <p:nvPr/>
        </p:nvPicPr>
        <p:blipFill>
          <a:blip r:embed="rId2"/>
          <a:stretch>
            <a:fillRect/>
          </a:stretch>
        </p:blipFill>
        <p:spPr>
          <a:xfrm>
            <a:off x="459745" y="1840484"/>
            <a:ext cx="8224510" cy="4293616"/>
          </a:xfrm>
          <a:prstGeom prst="rect">
            <a:avLst/>
          </a:prstGeom>
        </p:spPr>
      </p:pic>
      <p:sp>
        <p:nvSpPr>
          <p:cNvPr id="2" name="TextBox 1">
            <a:extLst>
              <a:ext uri="{FF2B5EF4-FFF2-40B4-BE49-F238E27FC236}">
                <a16:creationId xmlns:a16="http://schemas.microsoft.com/office/drawing/2014/main" id="{F7BD6D46-A3ED-4DC1-B2A5-3A2E5631AC48}"/>
              </a:ext>
            </a:extLst>
          </p:cNvPr>
          <p:cNvSpPr txBox="1"/>
          <p:nvPr/>
        </p:nvSpPr>
        <p:spPr>
          <a:xfrm>
            <a:off x="660029" y="670933"/>
            <a:ext cx="7953375" cy="1169551"/>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IST 659 – Daily Fantasy Football – Choosing Team Defense</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Multiple data set</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Creating Primary Keys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Join Statements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Data Structure</a:t>
            </a:r>
          </a:p>
        </p:txBody>
      </p:sp>
    </p:spTree>
    <p:extLst>
      <p:ext uri="{BB962C8B-B14F-4D97-AF65-F5344CB8AC3E}">
        <p14:creationId xmlns:p14="http://schemas.microsoft.com/office/powerpoint/2010/main" val="371071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Patterns in the Data</a:t>
            </a:r>
            <a:endParaRPr lang="en-US" b="1" dirty="0"/>
          </a:p>
        </p:txBody>
      </p:sp>
      <p:sp>
        <p:nvSpPr>
          <p:cNvPr id="7" name="Footer Placeholder 6"/>
          <p:cNvSpPr>
            <a:spLocks noGrp="1"/>
          </p:cNvSpPr>
          <p:nvPr>
            <p:ph type="ftr" sz="quarter" idx="11"/>
          </p:nvPr>
        </p:nvSpPr>
        <p:spPr/>
        <p:txBody>
          <a:bodyPr/>
          <a:lstStyle/>
          <a:p>
            <a:r>
              <a:rPr lang="en-US"/>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6</a:t>
            </a:fld>
            <a:endParaRPr lang="en-US" dirty="0"/>
          </a:p>
        </p:txBody>
      </p:sp>
      <p:sp>
        <p:nvSpPr>
          <p:cNvPr id="10" name="Content Placeholder 2">
            <a:extLst>
              <a:ext uri="{FF2B5EF4-FFF2-40B4-BE49-F238E27FC236}">
                <a16:creationId xmlns:a16="http://schemas.microsoft.com/office/drawing/2014/main" id="{1DBC9441-FC2A-0B4B-99EA-C19ABBE5D50D}"/>
              </a:ext>
            </a:extLst>
          </p:cNvPr>
          <p:cNvSpPr>
            <a:spLocks noGrp="1"/>
          </p:cNvSpPr>
          <p:nvPr>
            <p:ph idx="1"/>
          </p:nvPr>
        </p:nvSpPr>
        <p:spPr>
          <a:xfrm>
            <a:off x="543248" y="1927528"/>
            <a:ext cx="3074856" cy="417604"/>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 Exploration and Visualization</a:t>
            </a:r>
          </a:p>
        </p:txBody>
      </p:sp>
      <p:sp>
        <p:nvSpPr>
          <p:cNvPr id="15" name="Content Placeholder 2">
            <a:extLst>
              <a:ext uri="{FF2B5EF4-FFF2-40B4-BE49-F238E27FC236}">
                <a16:creationId xmlns:a16="http://schemas.microsoft.com/office/drawing/2014/main" id="{651108F1-894E-1442-8ABF-72AA23EAE880}"/>
              </a:ext>
            </a:extLst>
          </p:cNvPr>
          <p:cNvSpPr txBox="1">
            <a:spLocks/>
          </p:cNvSpPr>
          <p:nvPr/>
        </p:nvSpPr>
        <p:spPr>
          <a:xfrm>
            <a:off x="615984" y="2554887"/>
            <a:ext cx="3074856" cy="115346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600" dirty="0">
                <a:latin typeface="Calibri" panose="020F0502020204030204" pitchFamily="34" charset="0"/>
                <a:cs typeface="Calibri" panose="020F0502020204030204" pitchFamily="34" charset="0"/>
              </a:rPr>
              <a:t>Below are histogram views that show the distribution of data for the age of male customers and well as the credit limit of the credit cards of each customer (male or female)</a:t>
            </a:r>
          </a:p>
        </p:txBody>
      </p:sp>
      <p:sp>
        <p:nvSpPr>
          <p:cNvPr id="16" name="Content Placeholder 2">
            <a:extLst>
              <a:ext uri="{FF2B5EF4-FFF2-40B4-BE49-F238E27FC236}">
                <a16:creationId xmlns:a16="http://schemas.microsoft.com/office/drawing/2014/main" id="{F03C376E-DBB4-5645-8348-F6A92887D59D}"/>
              </a:ext>
            </a:extLst>
          </p:cNvPr>
          <p:cNvSpPr txBox="1">
            <a:spLocks/>
          </p:cNvSpPr>
          <p:nvPr/>
        </p:nvSpPr>
        <p:spPr>
          <a:xfrm>
            <a:off x="4938810" y="2053701"/>
            <a:ext cx="3661942" cy="113004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600" dirty="0">
                <a:latin typeface="+mn-lt"/>
              </a:rPr>
              <a:t>Fortune 1000 NYSE companies Revenue versus Income tells a different story.  Just because you have sales doesn’t always corollate to having income. </a:t>
            </a:r>
          </a:p>
        </p:txBody>
      </p:sp>
      <p:sp>
        <p:nvSpPr>
          <p:cNvPr id="19" name="TextBox 18">
            <a:extLst>
              <a:ext uri="{FF2B5EF4-FFF2-40B4-BE49-F238E27FC236}">
                <a16:creationId xmlns:a16="http://schemas.microsoft.com/office/drawing/2014/main" id="{5C0B0158-8EC5-1F42-B44D-ABCB58A10F5E}"/>
              </a:ext>
            </a:extLst>
          </p:cNvPr>
          <p:cNvSpPr txBox="1"/>
          <p:nvPr/>
        </p:nvSpPr>
        <p:spPr>
          <a:xfrm>
            <a:off x="517089" y="5734165"/>
            <a:ext cx="3272646" cy="292388"/>
          </a:xfrm>
          <a:prstGeom prst="rect">
            <a:avLst/>
          </a:prstGeom>
          <a:noFill/>
        </p:spPr>
        <p:txBody>
          <a:bodyPr wrap="square" rtlCol="0">
            <a:spAutoFit/>
          </a:bodyPr>
          <a:lstStyle/>
          <a:p>
            <a:r>
              <a:rPr lang="en-US" sz="1300" dirty="0">
                <a:solidFill>
                  <a:prstClr val="black"/>
                </a:solidFill>
              </a:rPr>
              <a:t>IST 707 – Applied Machine Learning</a:t>
            </a:r>
            <a:endParaRPr lang="en-US" dirty="0"/>
          </a:p>
        </p:txBody>
      </p:sp>
      <p:sp>
        <p:nvSpPr>
          <p:cNvPr id="20" name="TextBox 19">
            <a:extLst>
              <a:ext uri="{FF2B5EF4-FFF2-40B4-BE49-F238E27FC236}">
                <a16:creationId xmlns:a16="http://schemas.microsoft.com/office/drawing/2014/main" id="{B0FFE652-5078-4D48-BBF2-E115B42E11C3}"/>
              </a:ext>
            </a:extLst>
          </p:cNvPr>
          <p:cNvSpPr txBox="1"/>
          <p:nvPr/>
        </p:nvSpPr>
        <p:spPr>
          <a:xfrm>
            <a:off x="5168483" y="5809077"/>
            <a:ext cx="3359533" cy="523220"/>
          </a:xfrm>
          <a:prstGeom prst="rect">
            <a:avLst/>
          </a:prstGeom>
          <a:noFill/>
        </p:spPr>
        <p:txBody>
          <a:bodyPr wrap="square" rtlCol="0">
            <a:spAutoFit/>
          </a:bodyPr>
          <a:lstStyle/>
          <a:p>
            <a:pPr algn="ctr"/>
            <a:r>
              <a:rPr lang="en-US" sz="1400" dirty="0">
                <a:solidFill>
                  <a:prstClr val="black"/>
                </a:solidFill>
                <a:latin typeface="Calibri" panose="020F0502020204030204" pitchFamily="34" charset="0"/>
                <a:cs typeface="Calibri" panose="020F0502020204030204" pitchFamily="34" charset="0"/>
              </a:rPr>
              <a:t>IST 719 – Revenue or Income to make investment decisions</a:t>
            </a: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2FF764F-74C2-4CD5-B512-4894A24F70F8}"/>
              </a:ext>
            </a:extLst>
          </p:cNvPr>
          <p:cNvPicPr>
            <a:picLocks noChangeAspect="1"/>
          </p:cNvPicPr>
          <p:nvPr/>
        </p:nvPicPr>
        <p:blipFill>
          <a:blip r:embed="rId2"/>
          <a:stretch>
            <a:fillRect/>
          </a:stretch>
        </p:blipFill>
        <p:spPr>
          <a:xfrm>
            <a:off x="4413123" y="3152613"/>
            <a:ext cx="4457268" cy="2596843"/>
          </a:xfrm>
          <a:prstGeom prst="rect">
            <a:avLst/>
          </a:prstGeom>
        </p:spPr>
      </p:pic>
      <p:pic>
        <p:nvPicPr>
          <p:cNvPr id="14" name="Picture">
            <a:extLst>
              <a:ext uri="{FF2B5EF4-FFF2-40B4-BE49-F238E27FC236}">
                <a16:creationId xmlns:a16="http://schemas.microsoft.com/office/drawing/2014/main" id="{A579676E-86FD-4328-9496-F8927849411D}"/>
              </a:ext>
            </a:extLst>
          </p:cNvPr>
          <p:cNvPicPr/>
          <p:nvPr/>
        </p:nvPicPr>
        <p:blipFill>
          <a:blip r:embed="rId3"/>
          <a:stretch>
            <a:fillRect/>
          </a:stretch>
        </p:blipFill>
        <p:spPr bwMode="auto">
          <a:xfrm>
            <a:off x="273609" y="3668046"/>
            <a:ext cx="1383923" cy="1565975"/>
          </a:xfrm>
          <a:prstGeom prst="rect">
            <a:avLst/>
          </a:prstGeom>
          <a:noFill/>
          <a:ln w="9525">
            <a:noFill/>
            <a:headEnd/>
            <a:tailEnd/>
          </a:ln>
        </p:spPr>
      </p:pic>
      <p:pic>
        <p:nvPicPr>
          <p:cNvPr id="18" name="Picture">
            <a:extLst>
              <a:ext uri="{FF2B5EF4-FFF2-40B4-BE49-F238E27FC236}">
                <a16:creationId xmlns:a16="http://schemas.microsoft.com/office/drawing/2014/main" id="{8EB49230-6858-45C2-AB3B-C9D77FC27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267" y="3708355"/>
            <a:ext cx="1957468" cy="156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70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33" y="131066"/>
            <a:ext cx="8810993" cy="416960"/>
          </a:xfrm>
        </p:spPr>
        <p:txBody>
          <a:bodyPr>
            <a:normAutofit fontScale="90000"/>
          </a:bodyPr>
          <a:lstStyle/>
          <a:p>
            <a:pPr algn="ctr"/>
            <a:r>
              <a:rPr lang="en-US" sz="2800" dirty="0">
                <a:latin typeface="Calibri" panose="020F0502020204030204" pitchFamily="34" charset="0"/>
                <a:cs typeface="Calibri" panose="020F0502020204030204" pitchFamily="34" charset="0"/>
              </a:rPr>
              <a:t>Identifying Patterns in the Data</a:t>
            </a:r>
            <a:endParaRPr lang="en-US" sz="2800" b="1" dirty="0">
              <a:latin typeface="Calibri" panose="020F0502020204030204" pitchFamily="34" charset="0"/>
              <a:cs typeface="Calibri" panose="020F0502020204030204" pitchFamily="34" charset="0"/>
            </a:endParaRPr>
          </a:p>
        </p:txBody>
      </p:sp>
      <p:sp>
        <p:nvSpPr>
          <p:cNvPr id="7" name="Footer Placeholder 6"/>
          <p:cNvSpPr>
            <a:spLocks noGrp="1"/>
          </p:cNvSpPr>
          <p:nvPr>
            <p:ph type="ftr" sz="quarter" idx="11"/>
          </p:nvPr>
        </p:nvSpPr>
        <p:spPr/>
        <p:txBody>
          <a:bodyPr/>
          <a:lstStyle/>
          <a:p>
            <a:r>
              <a:rPr lang="en-US"/>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7</a:t>
            </a:fld>
            <a:endParaRPr lang="en-US" dirty="0"/>
          </a:p>
        </p:txBody>
      </p:sp>
      <p:sp>
        <p:nvSpPr>
          <p:cNvPr id="15" name="Content Placeholder 2">
            <a:extLst>
              <a:ext uri="{FF2B5EF4-FFF2-40B4-BE49-F238E27FC236}">
                <a16:creationId xmlns:a16="http://schemas.microsoft.com/office/drawing/2014/main" id="{651108F1-894E-1442-8ABF-72AA23EAE880}"/>
              </a:ext>
            </a:extLst>
          </p:cNvPr>
          <p:cNvSpPr txBox="1">
            <a:spLocks/>
          </p:cNvSpPr>
          <p:nvPr/>
        </p:nvSpPr>
        <p:spPr>
          <a:xfrm>
            <a:off x="433641" y="4194620"/>
            <a:ext cx="2291396" cy="1552598"/>
          </a:xfrm>
          <a:prstGeom prst="rect">
            <a:avLst/>
          </a:prstGeom>
        </p:spPr>
        <p:txBody>
          <a:bodyPr vert="horz" lIns="45720" tIns="45720" rIns="4572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000" b="1" dirty="0">
                <a:latin typeface="Calibri" panose="020F0502020204030204" pitchFamily="34" charset="0"/>
                <a:cs typeface="Calibri" panose="020F0502020204030204" pitchFamily="34" charset="0"/>
              </a:rPr>
              <a:t>Predicting Credit Defaults</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Decision Tree: 36.02%</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Naïve Bayes: 86.6%</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SVM: 68.34%</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KNN: 36.18%</a:t>
            </a:r>
          </a:p>
          <a:p>
            <a:pPr marL="0" indent="0">
              <a:buFont typeface="Tw Cen MT" panose="020B0602020104020603" pitchFamily="34" charset="0"/>
              <a:buNone/>
            </a:pPr>
            <a:endParaRPr lang="en-US" sz="1000" dirty="0"/>
          </a:p>
        </p:txBody>
      </p:sp>
      <p:sp>
        <p:nvSpPr>
          <p:cNvPr id="12" name="Content Placeholder 2">
            <a:extLst>
              <a:ext uri="{FF2B5EF4-FFF2-40B4-BE49-F238E27FC236}">
                <a16:creationId xmlns:a16="http://schemas.microsoft.com/office/drawing/2014/main" id="{E2AD4EE4-DCEE-4BBC-85BC-EE72C7B4FEEC}"/>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pic>
        <p:nvPicPr>
          <p:cNvPr id="13" name="Picture">
            <a:extLst>
              <a:ext uri="{FF2B5EF4-FFF2-40B4-BE49-F238E27FC236}">
                <a16:creationId xmlns:a16="http://schemas.microsoft.com/office/drawing/2014/main" id="{AB5CCB73-0A19-4211-87C3-4F0C4C2F0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494" y="1029326"/>
            <a:ext cx="2684612" cy="22804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a:extLst>
              <a:ext uri="{FF2B5EF4-FFF2-40B4-BE49-F238E27FC236}">
                <a16:creationId xmlns:a16="http://schemas.microsoft.com/office/drawing/2014/main" id="{24B5C319-1579-414D-829A-A873AE1B23F0}"/>
              </a:ext>
            </a:extLst>
          </p:cNvPr>
          <p:cNvPicPr/>
          <p:nvPr/>
        </p:nvPicPr>
        <p:blipFill>
          <a:blip r:embed="rId3"/>
          <a:stretch>
            <a:fillRect/>
          </a:stretch>
        </p:blipFill>
        <p:spPr bwMode="auto">
          <a:xfrm>
            <a:off x="224904" y="855053"/>
            <a:ext cx="2385832" cy="2413269"/>
          </a:xfrm>
          <a:prstGeom prst="rect">
            <a:avLst/>
          </a:prstGeom>
          <a:noFill/>
          <a:ln w="9525">
            <a:noFill/>
            <a:headEnd/>
            <a:tailEnd/>
          </a:ln>
        </p:spPr>
      </p:pic>
      <p:sp>
        <p:nvSpPr>
          <p:cNvPr id="16" name="TextBox 15">
            <a:extLst>
              <a:ext uri="{FF2B5EF4-FFF2-40B4-BE49-F238E27FC236}">
                <a16:creationId xmlns:a16="http://schemas.microsoft.com/office/drawing/2014/main" id="{B68BEB36-C732-429A-8237-36CADF87BE6B}"/>
              </a:ext>
            </a:extLst>
          </p:cNvPr>
          <p:cNvSpPr txBox="1"/>
          <p:nvPr/>
        </p:nvSpPr>
        <p:spPr>
          <a:xfrm>
            <a:off x="3564215" y="591227"/>
            <a:ext cx="1184940" cy="369332"/>
          </a:xfrm>
          <a:prstGeom prst="rect">
            <a:avLst/>
          </a:prstGeom>
          <a:noFill/>
        </p:spPr>
        <p:txBody>
          <a:bodyPr wrap="none" rtlCol="0">
            <a:spAutoFit/>
          </a:bodyPr>
          <a:lstStyle/>
          <a:p>
            <a:r>
              <a:rPr lang="en-US" b="1" dirty="0" err="1"/>
              <a:t>Preprune</a:t>
            </a:r>
            <a:endParaRPr lang="en-US" b="1" dirty="0"/>
          </a:p>
        </p:txBody>
      </p:sp>
      <p:sp>
        <p:nvSpPr>
          <p:cNvPr id="17" name="TextBox 16">
            <a:extLst>
              <a:ext uri="{FF2B5EF4-FFF2-40B4-BE49-F238E27FC236}">
                <a16:creationId xmlns:a16="http://schemas.microsoft.com/office/drawing/2014/main" id="{050138DD-6053-4A51-803F-5413D4BC8124}"/>
              </a:ext>
            </a:extLst>
          </p:cNvPr>
          <p:cNvSpPr txBox="1"/>
          <p:nvPr/>
        </p:nvSpPr>
        <p:spPr>
          <a:xfrm>
            <a:off x="6656113" y="591975"/>
            <a:ext cx="1281120" cy="369332"/>
          </a:xfrm>
          <a:prstGeom prst="rect">
            <a:avLst/>
          </a:prstGeom>
          <a:noFill/>
        </p:spPr>
        <p:txBody>
          <a:bodyPr wrap="none" rtlCol="0">
            <a:spAutoFit/>
          </a:bodyPr>
          <a:lstStyle/>
          <a:p>
            <a:r>
              <a:rPr lang="en-US" b="1" dirty="0" err="1"/>
              <a:t>Postprune</a:t>
            </a:r>
            <a:endParaRPr lang="en-US" b="1" dirty="0"/>
          </a:p>
        </p:txBody>
      </p:sp>
      <p:pic>
        <p:nvPicPr>
          <p:cNvPr id="18" name="Picture">
            <a:extLst>
              <a:ext uri="{FF2B5EF4-FFF2-40B4-BE49-F238E27FC236}">
                <a16:creationId xmlns:a16="http://schemas.microsoft.com/office/drawing/2014/main" id="{8792122A-0386-4D7B-A788-1572897B2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897" y="885297"/>
            <a:ext cx="3044685" cy="243574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9BB1007-B4A9-493A-A734-2AEA4ABB7617}"/>
              </a:ext>
            </a:extLst>
          </p:cNvPr>
          <p:cNvSpPr txBox="1"/>
          <p:nvPr/>
        </p:nvSpPr>
        <p:spPr>
          <a:xfrm>
            <a:off x="1113330" y="607387"/>
            <a:ext cx="720069" cy="369332"/>
          </a:xfrm>
          <a:prstGeom prst="rect">
            <a:avLst/>
          </a:prstGeom>
          <a:noFill/>
        </p:spPr>
        <p:txBody>
          <a:bodyPr wrap="none" rtlCol="0">
            <a:spAutoFit/>
          </a:bodyPr>
          <a:lstStyle/>
          <a:p>
            <a:r>
              <a:rPr lang="en-US" b="1" dirty="0"/>
              <a:t>Base</a:t>
            </a:r>
          </a:p>
        </p:txBody>
      </p:sp>
      <p:sp>
        <p:nvSpPr>
          <p:cNvPr id="3" name="Rectangle 2">
            <a:extLst>
              <a:ext uri="{FF2B5EF4-FFF2-40B4-BE49-F238E27FC236}">
                <a16:creationId xmlns:a16="http://schemas.microsoft.com/office/drawing/2014/main" id="{B70AFA93-2E7B-40AB-911E-A12C1C1A7FC8}"/>
              </a:ext>
            </a:extLst>
          </p:cNvPr>
          <p:cNvSpPr/>
          <p:nvPr/>
        </p:nvSpPr>
        <p:spPr>
          <a:xfrm>
            <a:off x="285386" y="3149162"/>
            <a:ext cx="8713140" cy="509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2F4A15F-21FB-4388-AF07-8667FC06FB5C}"/>
              </a:ext>
            </a:extLst>
          </p:cNvPr>
          <p:cNvSpPr txBox="1"/>
          <p:nvPr/>
        </p:nvSpPr>
        <p:spPr>
          <a:xfrm>
            <a:off x="3412347" y="4289204"/>
            <a:ext cx="4842030" cy="1200329"/>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Reducing variables during the pruning staged yielded favorable results.</a:t>
            </a:r>
          </a:p>
        </p:txBody>
      </p:sp>
    </p:spTree>
    <p:extLst>
      <p:ext uri="{BB962C8B-B14F-4D97-AF65-F5344CB8AC3E}">
        <p14:creationId xmlns:p14="http://schemas.microsoft.com/office/powerpoint/2010/main" val="387098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9" y="112976"/>
            <a:ext cx="8830945" cy="547393"/>
          </a:xfrm>
        </p:spPr>
        <p:txBody>
          <a:bodyPr>
            <a:normAutofit fontScale="90000"/>
          </a:bodyPr>
          <a:lstStyle/>
          <a:p>
            <a:pPr algn="ctr"/>
            <a:r>
              <a:rPr lang="en-US" dirty="0">
                <a:latin typeface="Calibri" panose="020F0502020204030204" pitchFamily="34" charset="0"/>
                <a:cs typeface="Calibri" panose="020F0502020204030204" pitchFamily="34" charset="0"/>
              </a:rPr>
              <a:t>Implementing a Plan of Action</a:t>
            </a:r>
            <a:endParaRPr lang="en-US" b="1" dirty="0">
              <a:latin typeface="Calibri" panose="020F0502020204030204" pitchFamily="34" charset="0"/>
              <a:cs typeface="Calibri" panose="020F0502020204030204" pitchFamily="34" charset="0"/>
            </a:endParaRPr>
          </a:p>
        </p:txBody>
      </p:sp>
      <p:sp>
        <p:nvSpPr>
          <p:cNvPr id="7" name="Footer Placeholder 6"/>
          <p:cNvSpPr>
            <a:spLocks noGrp="1"/>
          </p:cNvSpPr>
          <p:nvPr>
            <p:ph type="ftr" sz="quarter" idx="11"/>
          </p:nvPr>
        </p:nvSpPr>
        <p:spPr/>
        <p:txBody>
          <a:bodyPr/>
          <a:lstStyle/>
          <a:p>
            <a:r>
              <a:rPr lang="en-US" dirty="0"/>
              <a:t>School of Information Studies | Syracuse University</a:t>
            </a:r>
          </a:p>
        </p:txBody>
      </p:sp>
      <p:sp>
        <p:nvSpPr>
          <p:cNvPr id="8" name="Slide Number Placeholder 7"/>
          <p:cNvSpPr>
            <a:spLocks noGrp="1"/>
          </p:cNvSpPr>
          <p:nvPr>
            <p:ph type="sldNum" sz="quarter" idx="12"/>
          </p:nvPr>
        </p:nvSpPr>
        <p:spPr/>
        <p:txBody>
          <a:bodyPr/>
          <a:lstStyle/>
          <a:p>
            <a:fld id="{4FAB73BC-B049-4115-A692-8D63A059BFB8}" type="slidenum">
              <a:rPr lang="en-US" smtClean="0"/>
              <a:t>8</a:t>
            </a:fld>
            <a:endParaRPr lang="en-US" dirty="0"/>
          </a:p>
        </p:txBody>
      </p:sp>
      <p:sp>
        <p:nvSpPr>
          <p:cNvPr id="5" name="TextBox 4">
            <a:extLst>
              <a:ext uri="{FF2B5EF4-FFF2-40B4-BE49-F238E27FC236}">
                <a16:creationId xmlns:a16="http://schemas.microsoft.com/office/drawing/2014/main" id="{798F5488-EF0C-944C-A1C8-B667D660CACE}"/>
              </a:ext>
            </a:extLst>
          </p:cNvPr>
          <p:cNvSpPr txBox="1"/>
          <p:nvPr/>
        </p:nvSpPr>
        <p:spPr>
          <a:xfrm>
            <a:off x="671976" y="1526950"/>
            <a:ext cx="3507342" cy="4370427"/>
          </a:xfrm>
          <a:prstGeom prst="rect">
            <a:avLst/>
          </a:prstGeom>
          <a:noFill/>
          <a:ln>
            <a:solidFill>
              <a:schemeClr val="tx1"/>
            </a:solidFill>
          </a:ln>
        </p:spPr>
        <p:txBody>
          <a:bodyPr wrap="square" rtlCol="0">
            <a:spAutoFit/>
          </a:bodyPr>
          <a:lstStyle/>
          <a:p>
            <a:r>
              <a:rPr lang="en-US" sz="1600" dirty="0">
                <a:latin typeface="Calibri" panose="020F0502020204030204" pitchFamily="34" charset="0"/>
                <a:cs typeface="Calibri" panose="020F0502020204030204" pitchFamily="34" charset="0"/>
              </a:rPr>
              <a:t>This is was most important class during the program for me.</a:t>
            </a:r>
          </a:p>
          <a:p>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Managing a data science project and finding the best possible / scalable solution is always the goal.</a:t>
            </a:r>
          </a:p>
          <a:p>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Communication</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Finding the right use case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Developing a timeline everyone can agree to</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Defining deliverables upfront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Everyone knows their individual role and expectations</a:t>
            </a:r>
          </a:p>
          <a:p>
            <a:endParaRPr lang="en-US"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~80% of all data science models end up on a desktop never used</a:t>
            </a:r>
          </a:p>
        </p:txBody>
      </p:sp>
      <p:sp>
        <p:nvSpPr>
          <p:cNvPr id="18" name="TextBox 17">
            <a:extLst>
              <a:ext uri="{FF2B5EF4-FFF2-40B4-BE49-F238E27FC236}">
                <a16:creationId xmlns:a16="http://schemas.microsoft.com/office/drawing/2014/main" id="{1F1E9C3C-8EAE-4541-8332-F48740F985FA}"/>
              </a:ext>
            </a:extLst>
          </p:cNvPr>
          <p:cNvSpPr txBox="1"/>
          <p:nvPr/>
        </p:nvSpPr>
        <p:spPr>
          <a:xfrm>
            <a:off x="671976" y="874241"/>
            <a:ext cx="3507342" cy="646331"/>
          </a:xfrm>
          <a:prstGeom prst="rect">
            <a:avLst/>
          </a:prstGeom>
          <a:noFill/>
          <a:ln>
            <a:solidFill>
              <a:schemeClr val="tx1"/>
            </a:solidFill>
          </a:ln>
        </p:spPr>
        <p:txBody>
          <a:bodyPr wrap="square" rtlCol="0">
            <a:spAutoFit/>
          </a:bodyPr>
          <a:lstStyle/>
          <a:p>
            <a:pPr algn="ctr"/>
            <a:r>
              <a:rPr lang="en-US" dirty="0">
                <a:latin typeface="Calibri" panose="020F0502020204030204" pitchFamily="34" charset="0"/>
                <a:cs typeface="Calibri" panose="020F0502020204030204" pitchFamily="34" charset="0"/>
              </a:rPr>
              <a:t>Managing Data Science Project – IST 644</a:t>
            </a:r>
          </a:p>
        </p:txBody>
      </p:sp>
      <p:cxnSp>
        <p:nvCxnSpPr>
          <p:cNvPr id="21" name="Straight Connector 20">
            <a:extLst>
              <a:ext uri="{FF2B5EF4-FFF2-40B4-BE49-F238E27FC236}">
                <a16:creationId xmlns:a16="http://schemas.microsoft.com/office/drawing/2014/main" id="{84ED255F-1167-6944-A2CE-EF0B8BA756B3}"/>
              </a:ext>
            </a:extLst>
          </p:cNvPr>
          <p:cNvCxnSpPr>
            <a:cxnSpLocks/>
          </p:cNvCxnSpPr>
          <p:nvPr/>
        </p:nvCxnSpPr>
        <p:spPr>
          <a:xfrm>
            <a:off x="4421145" y="874241"/>
            <a:ext cx="0" cy="5116984"/>
          </a:xfrm>
          <a:prstGeom prst="line">
            <a:avLst/>
          </a:prstGeom>
          <a:ln>
            <a:solidFill>
              <a:srgbClr val="EE561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4AE946-B5CC-234B-B8CC-CD471A7A7EB3}"/>
              </a:ext>
            </a:extLst>
          </p:cNvPr>
          <p:cNvSpPr txBox="1"/>
          <p:nvPr/>
        </p:nvSpPr>
        <p:spPr>
          <a:xfrm>
            <a:off x="4686300" y="1510695"/>
            <a:ext cx="3507342" cy="369332"/>
          </a:xfrm>
          <a:prstGeom prst="rect">
            <a:avLst/>
          </a:prstGeom>
          <a:noFill/>
          <a:ln>
            <a:solidFill>
              <a:schemeClr val="tx1"/>
            </a:solidFill>
          </a:ln>
        </p:spPr>
        <p:txBody>
          <a:bodyPr wrap="square" rtlCol="0">
            <a:spAutoFit/>
          </a:bodyPr>
          <a:lstStyle/>
          <a:p>
            <a:pPr algn="ctr"/>
            <a:r>
              <a:rPr lang="en-US" dirty="0">
                <a:latin typeface="Calibri" panose="020F0502020204030204" pitchFamily="34" charset="0"/>
                <a:cs typeface="Calibri" panose="020F0502020204030204" pitchFamily="34" charset="0"/>
              </a:rPr>
              <a:t>Implementing a Project Plan</a:t>
            </a:r>
          </a:p>
        </p:txBody>
      </p:sp>
      <p:sp>
        <p:nvSpPr>
          <p:cNvPr id="23" name="TextBox 22">
            <a:extLst>
              <a:ext uri="{FF2B5EF4-FFF2-40B4-BE49-F238E27FC236}">
                <a16:creationId xmlns:a16="http://schemas.microsoft.com/office/drawing/2014/main" id="{B224AF84-B1B4-834A-9364-55ED387467AD}"/>
              </a:ext>
            </a:extLst>
          </p:cNvPr>
          <p:cNvSpPr txBox="1"/>
          <p:nvPr/>
        </p:nvSpPr>
        <p:spPr>
          <a:xfrm>
            <a:off x="4686300" y="1880027"/>
            <a:ext cx="3507342" cy="3785652"/>
          </a:xfrm>
          <a:prstGeom prst="rect">
            <a:avLst/>
          </a:prstGeom>
          <a:noFill/>
          <a:ln>
            <a:solidFill>
              <a:schemeClr val="tx1"/>
            </a:solidFill>
          </a:ln>
        </p:spPr>
        <p:txBody>
          <a:bodyPr wrap="square" rtlCol="0">
            <a:spAutoFit/>
          </a:bodyPr>
          <a:lstStyle/>
          <a:p>
            <a:r>
              <a:rPr lang="en-US" sz="1600" dirty="0">
                <a:latin typeface="Calibri" panose="020F0502020204030204" pitchFamily="34" charset="0"/>
                <a:cs typeface="Calibri" panose="020F0502020204030204" pitchFamily="34" charset="0"/>
              </a:rPr>
              <a:t>In almost every class that required a project I viewed myself as the leader.  Leveraging my experience in corporate America I felt that I truly added value in all my group projects because of this.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Part of the process included building a plan that included</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Find dataset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Develop Algorithm</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Work with team on code review</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Presenting findings to class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Communication and inclusion were the success to all my group projects</a:t>
            </a:r>
          </a:p>
        </p:txBody>
      </p:sp>
    </p:spTree>
    <p:extLst>
      <p:ext uri="{BB962C8B-B14F-4D97-AF65-F5344CB8AC3E}">
        <p14:creationId xmlns:p14="http://schemas.microsoft.com/office/powerpoint/2010/main" val="88943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 y="22860"/>
            <a:ext cx="9040091" cy="562708"/>
          </a:xfrm>
        </p:spPr>
        <p:txBody>
          <a:bodyPr>
            <a:normAutofit fontScale="90000"/>
          </a:bodyPr>
          <a:lstStyle/>
          <a:p>
            <a:pPr algn="ctr"/>
            <a:r>
              <a:rPr lang="en-US" dirty="0">
                <a:latin typeface="Calibri" panose="020F0502020204030204" pitchFamily="34" charset="0"/>
                <a:cs typeface="Calibri" panose="020F0502020204030204" pitchFamily="34" charset="0"/>
              </a:rPr>
              <a:t>Alternative Strategies</a:t>
            </a:r>
            <a:endParaRPr lang="en-US" b="1" dirty="0">
              <a:latin typeface="Calibri" panose="020F0502020204030204" pitchFamily="34" charset="0"/>
              <a:cs typeface="Calibri" panose="020F0502020204030204" pitchFamily="34" charset="0"/>
            </a:endParaRPr>
          </a:p>
        </p:txBody>
      </p:sp>
      <p:sp>
        <p:nvSpPr>
          <p:cNvPr id="7" name="Footer Placeholder 6"/>
          <p:cNvSpPr>
            <a:spLocks noGrp="1"/>
          </p:cNvSpPr>
          <p:nvPr>
            <p:ph type="ftr" sz="quarter" idx="11"/>
          </p:nvPr>
        </p:nvSpPr>
        <p:spPr>
          <a:xfrm>
            <a:off x="1531698" y="6588340"/>
            <a:ext cx="4318283" cy="270772"/>
          </a:xfrm>
        </p:spPr>
        <p:txBody>
          <a:bodyPr/>
          <a:lstStyle/>
          <a:p>
            <a:r>
              <a:rPr lang="en-US"/>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9</a:t>
            </a:fld>
            <a:endParaRPr lang="en-US" dirty="0"/>
          </a:p>
        </p:txBody>
      </p:sp>
      <p:sp>
        <p:nvSpPr>
          <p:cNvPr id="15" name="Content Placeholder 2">
            <a:extLst>
              <a:ext uri="{FF2B5EF4-FFF2-40B4-BE49-F238E27FC236}">
                <a16:creationId xmlns:a16="http://schemas.microsoft.com/office/drawing/2014/main" id="{651108F1-894E-1442-8ABF-72AA23EAE880}"/>
              </a:ext>
            </a:extLst>
          </p:cNvPr>
          <p:cNvSpPr txBox="1">
            <a:spLocks/>
          </p:cNvSpPr>
          <p:nvPr/>
        </p:nvSpPr>
        <p:spPr>
          <a:xfrm>
            <a:off x="677766" y="811555"/>
            <a:ext cx="8258416" cy="1691895"/>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dirty="0">
                <a:latin typeface="Calibri" panose="020F0502020204030204" pitchFamily="34" charset="0"/>
                <a:cs typeface="Calibri" panose="020F0502020204030204" pitchFamily="34" charset="0"/>
              </a:rPr>
              <a:t>For the Taiwan Credit Default project in IST 707 – Data Analysis, the use case was to determine customers that will potentially default.</a:t>
            </a:r>
          </a:p>
          <a:p>
            <a:pPr marL="0" indent="0">
              <a:buFont typeface="Tw Cen MT" panose="020B0602020104020603" pitchFamily="34" charset="0"/>
              <a:buNone/>
            </a:pPr>
            <a:r>
              <a:rPr lang="en-US" sz="1800" dirty="0">
                <a:latin typeface="Calibri" panose="020F0502020204030204" pitchFamily="34" charset="0"/>
                <a:cs typeface="Calibri" panose="020F0502020204030204" pitchFamily="34" charset="0"/>
              </a:rPr>
              <a:t>As you can see below the Random Forest model, first gave us great results on finding customers that </a:t>
            </a:r>
            <a:r>
              <a:rPr lang="en-US" sz="1800" b="1" i="1" u="sng" dirty="0">
                <a:latin typeface="Calibri" panose="020F0502020204030204" pitchFamily="34" charset="0"/>
                <a:cs typeface="Calibri" panose="020F0502020204030204" pitchFamily="34" charset="0"/>
              </a:rPr>
              <a:t>would not</a:t>
            </a:r>
            <a:r>
              <a:rPr lang="en-US" sz="1800" b="1" i="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credit default (~94.87%).  But the use case was to find customers </a:t>
            </a:r>
            <a:r>
              <a:rPr lang="en-US" sz="1800" b="1" i="1" u="sng" dirty="0">
                <a:latin typeface="Calibri" panose="020F0502020204030204" pitchFamily="34" charset="0"/>
                <a:cs typeface="Calibri" panose="020F0502020204030204" pitchFamily="34" charset="0"/>
              </a:rPr>
              <a:t>who would </a:t>
            </a:r>
            <a:r>
              <a:rPr lang="en-US" sz="1800" dirty="0">
                <a:latin typeface="Calibri" panose="020F0502020204030204" pitchFamily="34" charset="0"/>
                <a:cs typeface="Calibri" panose="020F0502020204030204" pitchFamily="34" charset="0"/>
              </a:rPr>
              <a:t>default.</a:t>
            </a:r>
          </a:p>
          <a:p>
            <a:pPr marL="0" indent="0">
              <a:buFont typeface="Tw Cen MT" panose="020B0602020104020603" pitchFamily="34" charset="0"/>
              <a:buNone/>
            </a:pPr>
            <a:r>
              <a:rPr lang="en-US" sz="1800" dirty="0">
                <a:latin typeface="Calibri" panose="020F0502020204030204" pitchFamily="34" charset="0"/>
                <a:cs typeface="Calibri" panose="020F0502020204030204" pitchFamily="34" charset="0"/>
              </a:rPr>
              <a:t>As an alternative method, we ran multiple models and determined Naïve Bayes answers the question at the highest level of accuracy.</a:t>
            </a:r>
            <a:endParaRPr lang="en-US" sz="1000" dirty="0"/>
          </a:p>
        </p:txBody>
      </p:sp>
      <p:pic>
        <p:nvPicPr>
          <p:cNvPr id="3" name="Picture 2">
            <a:extLst>
              <a:ext uri="{FF2B5EF4-FFF2-40B4-BE49-F238E27FC236}">
                <a16:creationId xmlns:a16="http://schemas.microsoft.com/office/drawing/2014/main" id="{61E4CE71-74E6-4864-B6A9-D8C06542EB6C}"/>
              </a:ext>
            </a:extLst>
          </p:cNvPr>
          <p:cNvPicPr>
            <a:picLocks noChangeAspect="1"/>
          </p:cNvPicPr>
          <p:nvPr/>
        </p:nvPicPr>
        <p:blipFill>
          <a:blip r:embed="rId3"/>
          <a:stretch>
            <a:fillRect/>
          </a:stretch>
        </p:blipFill>
        <p:spPr>
          <a:xfrm>
            <a:off x="1289651" y="2494165"/>
            <a:ext cx="6564698" cy="3868188"/>
          </a:xfrm>
          <a:prstGeom prst="rect">
            <a:avLst/>
          </a:prstGeom>
        </p:spPr>
      </p:pic>
    </p:spTree>
    <p:extLst>
      <p:ext uri="{BB962C8B-B14F-4D97-AF65-F5344CB8AC3E}">
        <p14:creationId xmlns:p14="http://schemas.microsoft.com/office/powerpoint/2010/main" val="201146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3876</TotalTime>
  <Words>1323</Words>
  <Application>Microsoft Office PowerPoint</Application>
  <PresentationFormat>On-screen Show (4:3)</PresentationFormat>
  <Paragraphs>168</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Roboto</vt:lpstr>
      <vt:lpstr>Sherman Sans Book</vt:lpstr>
      <vt:lpstr>Sherman Serif Book</vt:lpstr>
      <vt:lpstr>Tw Cen MT</vt:lpstr>
      <vt:lpstr>Wingdings</vt:lpstr>
      <vt:lpstr>Wingdings 3</vt:lpstr>
      <vt:lpstr>Integral</vt:lpstr>
      <vt:lpstr>Masters of Science  Applied Data Science  Project Portfolio Milestone  Anthony Champion March 18th, 2020 </vt:lpstr>
      <vt:lpstr>Introduction</vt:lpstr>
      <vt:lpstr>Applied Data Science Learning Objectives</vt:lpstr>
      <vt:lpstr>Portfolio Project Background and Scope</vt:lpstr>
      <vt:lpstr>Data Collecting, Cleaning, and Organization</vt:lpstr>
      <vt:lpstr>Identifying Patterns in the Data</vt:lpstr>
      <vt:lpstr>Identifying Patterns in the Data</vt:lpstr>
      <vt:lpstr>Implementing a Plan of Action</vt:lpstr>
      <vt:lpstr>Alternative Strategies</vt:lpstr>
      <vt:lpstr>Ethical Dimensions of Data Science</vt:lpstr>
      <vt:lpstr>Additional Projects in ADS Program</vt:lpstr>
      <vt:lpstr>Conclusion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convocation</dc:title>
  <dc:creator>mmclarke</dc:creator>
  <cp:lastModifiedBy>Champion, Anthony [DPYUS]</cp:lastModifiedBy>
  <cp:revision>100</cp:revision>
  <dcterms:created xsi:type="dcterms:W3CDTF">2014-08-07T12:49:35Z</dcterms:created>
  <dcterms:modified xsi:type="dcterms:W3CDTF">2022-03-10T01:00:48Z</dcterms:modified>
</cp:coreProperties>
</file>