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59" r:id="rId2"/>
    <p:sldId id="3355" r:id="rId3"/>
    <p:sldId id="3360" r:id="rId4"/>
    <p:sldId id="2834" r:id="rId5"/>
    <p:sldId id="2832" r:id="rId6"/>
    <p:sldId id="3356" r:id="rId7"/>
    <p:sldId id="3357" r:id="rId8"/>
    <p:sldId id="3363" r:id="rId9"/>
    <p:sldId id="3370" r:id="rId10"/>
    <p:sldId id="3362" r:id="rId11"/>
    <p:sldId id="3347" r:id="rId12"/>
    <p:sldId id="3369" r:id="rId13"/>
    <p:sldId id="3364" r:id="rId14"/>
    <p:sldId id="3365" r:id="rId15"/>
    <p:sldId id="2822" r:id="rId16"/>
    <p:sldId id="3353" r:id="rId17"/>
    <p:sldId id="3372" r:id="rId18"/>
    <p:sldId id="3375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737571"/>
    <a:srgbClr val="FFC000"/>
    <a:srgbClr val="1ABC9C"/>
    <a:srgbClr val="27AE60"/>
    <a:srgbClr val="F1C40F"/>
    <a:srgbClr val="F39C12"/>
    <a:srgbClr val="E67E22"/>
    <a:srgbClr val="E74C3C"/>
    <a:srgbClr val="FD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259" autoAdjust="0"/>
  </p:normalViewPr>
  <p:slideViewPr>
    <p:cSldViewPr snapToGrid="0" snapToObjects="1">
      <p:cViewPr varScale="1">
        <p:scale>
          <a:sx n="43" d="100"/>
          <a:sy n="43" d="100"/>
        </p:scale>
        <p:origin x="965" y="67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สัญลักษณ์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F0E8A78-5E91-4058-A914-E74F1FF91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4"/>
          <a:stretch/>
        </p:blipFill>
        <p:spPr>
          <a:xfrm>
            <a:off x="-489838" y="10"/>
            <a:ext cx="24377630" cy="137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017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2">
            <a:extLst>
              <a:ext uri="{FF2B5EF4-FFF2-40B4-BE49-F238E27FC236}">
                <a16:creationId xmlns:a16="http://schemas.microsoft.com/office/drawing/2014/main" id="{E614DDA3-2F86-4C7A-A1A2-CDC907795082}"/>
              </a:ext>
            </a:extLst>
          </p:cNvPr>
          <p:cNvSpPr/>
          <p:nvPr/>
        </p:nvSpPr>
        <p:spPr>
          <a:xfrm>
            <a:off x="4022576" y="6018922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" name="TextBox 62">
            <a:extLst>
              <a:ext uri="{FF2B5EF4-FFF2-40B4-BE49-F238E27FC236}">
                <a16:creationId xmlns:a16="http://schemas.microsoft.com/office/drawing/2014/main" id="{78E26FD6-4A4D-4820-A02B-4F9526D26534}"/>
              </a:ext>
            </a:extLst>
          </p:cNvPr>
          <p:cNvSpPr txBox="1"/>
          <p:nvPr/>
        </p:nvSpPr>
        <p:spPr>
          <a:xfrm>
            <a:off x="5009108" y="3504469"/>
            <a:ext cx="1397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th-TH" dirty="0">
                <a:latin typeface="Cloud Light" panose="02000000000000000000" pitchFamily="50" charset="-34"/>
                <a:cs typeface="Cloud Light" panose="02000000000000000000" pitchFamily="50" charset="-34"/>
              </a:rPr>
              <a:t>เครื่องมือที่ใช้พัฒนาระบบ</a:t>
            </a:r>
          </a:p>
        </p:txBody>
      </p:sp>
      <p:sp>
        <p:nvSpPr>
          <p:cNvPr id="3" name="Rectangle 64">
            <a:extLst>
              <a:ext uri="{FF2B5EF4-FFF2-40B4-BE49-F238E27FC236}">
                <a16:creationId xmlns:a16="http://schemas.microsoft.com/office/drawing/2014/main" id="{4E9EF44D-C8DB-4944-995F-3A8E161B7FF9}"/>
              </a:ext>
            </a:extLst>
          </p:cNvPr>
          <p:cNvSpPr/>
          <p:nvPr/>
        </p:nvSpPr>
        <p:spPr>
          <a:xfrm>
            <a:off x="6565647" y="4154071"/>
            <a:ext cx="10775573" cy="1278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67">
            <a:extLst>
              <a:ext uri="{FF2B5EF4-FFF2-40B4-BE49-F238E27FC236}">
                <a16:creationId xmlns:a16="http://schemas.microsoft.com/office/drawing/2014/main" id="{3C35E91D-8BED-45E9-BE1E-A3B8572DB1AB}"/>
              </a:ext>
            </a:extLst>
          </p:cNvPr>
          <p:cNvSpPr txBox="1"/>
          <p:nvPr/>
        </p:nvSpPr>
        <p:spPr>
          <a:xfrm>
            <a:off x="8866016" y="2281842"/>
            <a:ext cx="62510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CASE TOOLS</a:t>
            </a: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9D3BA265-5E1D-4B1B-BDF4-50E0EAEF5CC5}"/>
              </a:ext>
            </a:extLst>
          </p:cNvPr>
          <p:cNvSpPr/>
          <p:nvPr/>
        </p:nvSpPr>
        <p:spPr>
          <a:xfrm>
            <a:off x="9201850" y="6107875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6" name="Oval 22">
            <a:extLst>
              <a:ext uri="{FF2B5EF4-FFF2-40B4-BE49-F238E27FC236}">
                <a16:creationId xmlns:a16="http://schemas.microsoft.com/office/drawing/2014/main" id="{8014CD02-FAF3-46B4-BE5A-D3AEAE72ADE5}"/>
              </a:ext>
            </a:extLst>
          </p:cNvPr>
          <p:cNvSpPr/>
          <p:nvPr/>
        </p:nvSpPr>
        <p:spPr>
          <a:xfrm>
            <a:off x="14551830" y="6018922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10" name="TextBox 67">
            <a:extLst>
              <a:ext uri="{FF2B5EF4-FFF2-40B4-BE49-F238E27FC236}">
                <a16:creationId xmlns:a16="http://schemas.microsoft.com/office/drawing/2014/main" id="{D5F64ECB-9A02-4F2C-A409-D4AD693A9C9C}"/>
              </a:ext>
            </a:extLst>
          </p:cNvPr>
          <p:cNvSpPr txBox="1"/>
          <p:nvPr/>
        </p:nvSpPr>
        <p:spPr>
          <a:xfrm>
            <a:off x="8895580" y="4498911"/>
            <a:ext cx="65864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DESIGN TOOL</a:t>
            </a:r>
          </a:p>
        </p:txBody>
      </p:sp>
      <p:sp>
        <p:nvSpPr>
          <p:cNvPr id="11" name="Rectangle 64">
            <a:extLst>
              <a:ext uri="{FF2B5EF4-FFF2-40B4-BE49-F238E27FC236}">
                <a16:creationId xmlns:a16="http://schemas.microsoft.com/office/drawing/2014/main" id="{FF2BBEF0-8D3F-49CD-89A8-38AA93A558A5}"/>
              </a:ext>
            </a:extLst>
          </p:cNvPr>
          <p:cNvSpPr/>
          <p:nvPr/>
        </p:nvSpPr>
        <p:spPr>
          <a:xfrm>
            <a:off x="9883172" y="5232235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9" name="Picture 6" descr="https://scontent-kut2-1.xx.fbcdn.net/v/t1.15752-9/74377562_459705141563354_357526344873017344_n.png?_nc_cat=107&amp;_nc_oc=AQm5XGxnw_qGiEid2y35P7Jz6bmk3gwRiBzNNXgeykMYVx3rYgaJuuddsxyTnxohSvo&amp;_nc_ht=scontent-kut2-1.xx&amp;oh=5fc2b34b636e9288234eaba1092827ac&amp;oe=5E581F9B">
            <a:extLst>
              <a:ext uri="{FF2B5EF4-FFF2-40B4-BE49-F238E27FC236}">
                <a16:creationId xmlns:a16="http://schemas.microsoft.com/office/drawing/2014/main" id="{CF9CF875-7766-4337-9371-33A7E963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61" y="7634230"/>
            <a:ext cx="2105149" cy="1099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66">
            <a:extLst>
              <a:ext uri="{FF2B5EF4-FFF2-40B4-BE49-F238E27FC236}">
                <a16:creationId xmlns:a16="http://schemas.microsoft.com/office/drawing/2014/main" id="{98EEA81E-EFB0-43C7-AFC4-240E36CE773A}"/>
              </a:ext>
            </a:extLst>
          </p:cNvPr>
          <p:cNvSpPr txBox="1"/>
          <p:nvPr/>
        </p:nvSpPr>
        <p:spPr>
          <a:xfrm>
            <a:off x="15034651" y="8733587"/>
            <a:ext cx="509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VISIUAL STUDIO CODE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A36FDE2-CB53-4D54-BC93-4DAA751A35E3}"/>
              </a:ext>
            </a:extLst>
          </p:cNvPr>
          <p:cNvSpPr txBox="1">
            <a:spLocks/>
          </p:cNvSpPr>
          <p:nvPr/>
        </p:nvSpPr>
        <p:spPr>
          <a:xfrm>
            <a:off x="15209395" y="9282962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Design Tools</a:t>
            </a:r>
          </a:p>
        </p:txBody>
      </p:sp>
      <p:pic>
        <p:nvPicPr>
          <p:cNvPr id="23" name="Picture 2" descr="https://scontent-kut2-1.xx.fbcdn.net/v/t1.15752-9/49509409_2126111294078915_3253125396698234880_n.png?_nc_cat=108&amp;_nc_oc=AQnhG6cxf5axzDlhtpJKa8U3KOkSGC9HvvwJ_6D1yhkidIOzH3HhR3U-aFw2PkJyyeI&amp;_nc_ht=scontent-kut2-1.xx&amp;oh=ab4d837e663fcdad4793f21bd4c15fc1&amp;oe=5E5A3BC6">
            <a:extLst>
              <a:ext uri="{FF2B5EF4-FFF2-40B4-BE49-F238E27FC236}">
                <a16:creationId xmlns:a16="http://schemas.microsoft.com/office/drawing/2014/main" id="{5F866908-4704-4EA4-9E73-F59D6A34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939" y="7634230"/>
            <a:ext cx="924773" cy="901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66">
            <a:extLst>
              <a:ext uri="{FF2B5EF4-FFF2-40B4-BE49-F238E27FC236}">
                <a16:creationId xmlns:a16="http://schemas.microsoft.com/office/drawing/2014/main" id="{A9A28709-FCA5-4E0A-9DA7-6276077A41C9}"/>
              </a:ext>
            </a:extLst>
          </p:cNvPr>
          <p:cNvSpPr txBox="1"/>
          <p:nvPr/>
        </p:nvSpPr>
        <p:spPr>
          <a:xfrm>
            <a:off x="10951566" y="8685109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ADOBE XD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9A97DC8-7981-445F-8642-922B7A40FD8A}"/>
              </a:ext>
            </a:extLst>
          </p:cNvPr>
          <p:cNvSpPr txBox="1">
            <a:spLocks/>
          </p:cNvSpPr>
          <p:nvPr/>
        </p:nvSpPr>
        <p:spPr>
          <a:xfrm>
            <a:off x="9762609" y="9282962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Design Tools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D64641-4AC0-4568-8031-CA137725B0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66" y="7694224"/>
            <a:ext cx="863787" cy="863787"/>
          </a:xfrm>
          <a:prstGeom prst="rect">
            <a:avLst/>
          </a:prstGeom>
        </p:spPr>
      </p:pic>
      <p:sp>
        <p:nvSpPr>
          <p:cNvPr id="20" name="TextBox 66">
            <a:extLst>
              <a:ext uri="{FF2B5EF4-FFF2-40B4-BE49-F238E27FC236}">
                <a16:creationId xmlns:a16="http://schemas.microsoft.com/office/drawing/2014/main" id="{C3311475-1701-4E22-BB0D-ABC59EB28088}"/>
              </a:ext>
            </a:extLst>
          </p:cNvPr>
          <p:cNvSpPr txBox="1"/>
          <p:nvPr/>
        </p:nvSpPr>
        <p:spPr>
          <a:xfrm>
            <a:off x="5845400" y="8771812"/>
            <a:ext cx="211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DRAW.io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B79D440-0915-4B30-AD09-5DA31F60AB31}"/>
              </a:ext>
            </a:extLst>
          </p:cNvPr>
          <p:cNvSpPr txBox="1">
            <a:spLocks/>
          </p:cNvSpPr>
          <p:nvPr/>
        </p:nvSpPr>
        <p:spPr>
          <a:xfrm>
            <a:off x="4544414" y="9310383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Design Tools</a:t>
            </a:r>
          </a:p>
        </p:txBody>
      </p:sp>
    </p:spTree>
    <p:extLst>
      <p:ext uri="{BB962C8B-B14F-4D97-AF65-F5344CB8AC3E}">
        <p14:creationId xmlns:p14="http://schemas.microsoft.com/office/powerpoint/2010/main" val="3976808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6" grpId="0" animBg="1"/>
      <p:bldP spid="10" grpId="0"/>
      <p:bldP spid="11" grpId="0" animBg="1"/>
      <p:bldP spid="21" grpId="0"/>
      <p:bldP spid="22" grpId="0"/>
      <p:bldP spid="24" grpId="0"/>
      <p:bldP spid="25" grpId="0"/>
      <p:bldP spid="20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4965727" y="2537006"/>
            <a:ext cx="1397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th-TH" dirty="0">
                <a:latin typeface="Cloud Light" panose="02000000000000000000" pitchFamily="50" charset="-34"/>
                <a:cs typeface="Cloud Light" panose="02000000000000000000" pitchFamily="50" charset="-34"/>
              </a:rPr>
              <a:t>เครื่องมือที่ใช้พัฒนาระบบ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8822635" y="1314379"/>
            <a:ext cx="62510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CASE TOOLS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0C3DC9-8472-894A-ABF9-5BC1A9F71CDE}"/>
              </a:ext>
            </a:extLst>
          </p:cNvPr>
          <p:cNvSpPr/>
          <p:nvPr/>
        </p:nvSpPr>
        <p:spPr>
          <a:xfrm>
            <a:off x="550762" y="6048074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215BDE-122E-6843-A9B7-1FD76DB9EB76}"/>
              </a:ext>
            </a:extLst>
          </p:cNvPr>
          <p:cNvSpPr/>
          <p:nvPr/>
        </p:nvSpPr>
        <p:spPr>
          <a:xfrm>
            <a:off x="5900742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E619FB-1955-344D-8C07-C053C021F0E6}"/>
              </a:ext>
            </a:extLst>
          </p:cNvPr>
          <p:cNvSpPr/>
          <p:nvPr/>
        </p:nvSpPr>
        <p:spPr>
          <a:xfrm>
            <a:off x="12677591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23FBC-CF95-E54E-892E-F6524E169C0D}"/>
              </a:ext>
            </a:extLst>
          </p:cNvPr>
          <p:cNvSpPr/>
          <p:nvPr/>
        </p:nvSpPr>
        <p:spPr>
          <a:xfrm>
            <a:off x="18027571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31FF988F-18E9-0D4B-A6D6-42B79B2A9D17}"/>
              </a:ext>
            </a:extLst>
          </p:cNvPr>
          <p:cNvSpPr txBox="1">
            <a:spLocks/>
          </p:cNvSpPr>
          <p:nvPr/>
        </p:nvSpPr>
        <p:spPr>
          <a:xfrm>
            <a:off x="1074995" y="9115400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Server Operating System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55AA3C-B475-CC41-81AC-45C7143EA13C}"/>
              </a:ext>
            </a:extLst>
          </p:cNvPr>
          <p:cNvSpPr txBox="1"/>
          <p:nvPr/>
        </p:nvSpPr>
        <p:spPr>
          <a:xfrm>
            <a:off x="2542314" y="8533657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XAMPP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A952095-DA6B-FC43-9CDD-0D873A397204}"/>
              </a:ext>
            </a:extLst>
          </p:cNvPr>
          <p:cNvSpPr txBox="1">
            <a:spLocks/>
          </p:cNvSpPr>
          <p:nvPr/>
        </p:nvSpPr>
        <p:spPr>
          <a:xfrm>
            <a:off x="6823105" y="9253342"/>
            <a:ext cx="399906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Database</a:t>
            </a:r>
            <a:endParaRPr lang="en-US" sz="2800" b="1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227FA3-5126-BA48-A7DC-FCF8B3941B08}"/>
              </a:ext>
            </a:extLst>
          </p:cNvPr>
          <p:cNvSpPr txBox="1"/>
          <p:nvPr/>
        </p:nvSpPr>
        <p:spPr>
          <a:xfrm>
            <a:off x="6942523" y="8607011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PHP MY ADMIN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5E3C1-DEB1-A34E-8950-46B4EFFD6831}"/>
              </a:ext>
            </a:extLst>
          </p:cNvPr>
          <p:cNvSpPr txBox="1"/>
          <p:nvPr/>
        </p:nvSpPr>
        <p:spPr>
          <a:xfrm>
            <a:off x="18557224" y="8464728"/>
            <a:ext cx="509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VISIUAL STUDIO CODE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8826CA26-5399-41BD-8997-67AA472C0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12656" r="17383" b="10643"/>
          <a:stretch/>
        </p:blipFill>
        <p:spPr bwMode="auto">
          <a:xfrm>
            <a:off x="2842270" y="7095034"/>
            <a:ext cx="1210883" cy="118269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scontent-kut2-1.xx.fbcdn.net/v/t1.15752-9/49694612_228807858033631_5117422729678553088_n.png?_nc_cat=100&amp;_nc_oc=AQlzGQJTIjI22Ac77HmBM9q5gAxIumK_CRWNbT5lGs5HJ21J98YiVOMCHWtEvUB_cZg&amp;_nc_ht=scontent-kut2-1.xx&amp;oh=750abc024038d76bfc9ba2c86feb7678&amp;oe=5E4A2C39">
            <a:extLst>
              <a:ext uri="{FF2B5EF4-FFF2-40B4-BE49-F238E27FC236}">
                <a16:creationId xmlns:a16="http://schemas.microsoft.com/office/drawing/2014/main" id="{B11871F5-3FB9-4A03-8610-430D2E3F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041" y="7082964"/>
            <a:ext cx="2191034" cy="11502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5D68CECF-8982-400F-BBB0-B28234A34AED}"/>
              </a:ext>
            </a:extLst>
          </p:cNvPr>
          <p:cNvSpPr txBox="1"/>
          <p:nvPr/>
        </p:nvSpPr>
        <p:spPr>
          <a:xfrm>
            <a:off x="2616145" y="3989399"/>
            <a:ext cx="65864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DATABASE SERVER SOFTWARE</a:t>
            </a:r>
          </a:p>
        </p:txBody>
      </p:sp>
      <p:sp>
        <p:nvSpPr>
          <p:cNvPr id="30" name="Rectangle 64">
            <a:extLst>
              <a:ext uri="{FF2B5EF4-FFF2-40B4-BE49-F238E27FC236}">
                <a16:creationId xmlns:a16="http://schemas.microsoft.com/office/drawing/2014/main" id="{52A27B29-57CE-48A2-9B66-8CD2C804E3C7}"/>
              </a:ext>
            </a:extLst>
          </p:cNvPr>
          <p:cNvSpPr/>
          <p:nvPr/>
        </p:nvSpPr>
        <p:spPr>
          <a:xfrm>
            <a:off x="3603737" y="5284765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67">
            <a:extLst>
              <a:ext uri="{FF2B5EF4-FFF2-40B4-BE49-F238E27FC236}">
                <a16:creationId xmlns:a16="http://schemas.microsoft.com/office/drawing/2014/main" id="{90452CEB-0902-46A3-835D-02F6BD2BC838}"/>
              </a:ext>
            </a:extLst>
          </p:cNvPr>
          <p:cNvSpPr txBox="1"/>
          <p:nvPr/>
        </p:nvSpPr>
        <p:spPr>
          <a:xfrm>
            <a:off x="15175015" y="3985918"/>
            <a:ext cx="65864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APPLICATION SERVER SOFTWARE</a:t>
            </a:r>
          </a:p>
        </p:txBody>
      </p:sp>
      <p:sp>
        <p:nvSpPr>
          <p:cNvPr id="32" name="Rectangle 64">
            <a:extLst>
              <a:ext uri="{FF2B5EF4-FFF2-40B4-BE49-F238E27FC236}">
                <a16:creationId xmlns:a16="http://schemas.microsoft.com/office/drawing/2014/main" id="{5397C276-111F-4C65-9B67-A6F187255D68}"/>
              </a:ext>
            </a:extLst>
          </p:cNvPr>
          <p:cNvSpPr/>
          <p:nvPr/>
        </p:nvSpPr>
        <p:spPr>
          <a:xfrm>
            <a:off x="16162607" y="5281284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3" name="Picture 4" descr="รูปภาพที่เกี่ยวข้อง">
            <a:extLst>
              <a:ext uri="{FF2B5EF4-FFF2-40B4-BE49-F238E27FC236}">
                <a16:creationId xmlns:a16="http://schemas.microsoft.com/office/drawing/2014/main" id="{B45323DD-98D7-47BB-AA38-18A6A13F3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12656" r="17383" b="10643"/>
          <a:stretch/>
        </p:blipFill>
        <p:spPr bwMode="auto">
          <a:xfrm>
            <a:off x="14969098" y="7160484"/>
            <a:ext cx="1210883" cy="118269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268C56E-A57D-4CC6-9E37-59CC5155B57E}"/>
              </a:ext>
            </a:extLst>
          </p:cNvPr>
          <p:cNvSpPr txBox="1">
            <a:spLocks/>
          </p:cNvSpPr>
          <p:nvPr/>
        </p:nvSpPr>
        <p:spPr>
          <a:xfrm>
            <a:off x="13337006" y="9115400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Server Operating System</a:t>
            </a:r>
          </a:p>
        </p:txBody>
      </p:sp>
      <p:sp>
        <p:nvSpPr>
          <p:cNvPr id="35" name="TextBox 49">
            <a:extLst>
              <a:ext uri="{FF2B5EF4-FFF2-40B4-BE49-F238E27FC236}">
                <a16:creationId xmlns:a16="http://schemas.microsoft.com/office/drawing/2014/main" id="{A48FAF8C-00C4-480D-B979-24BB6260469C}"/>
              </a:ext>
            </a:extLst>
          </p:cNvPr>
          <p:cNvSpPr txBox="1"/>
          <p:nvPr/>
        </p:nvSpPr>
        <p:spPr>
          <a:xfrm>
            <a:off x="14804325" y="8533657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XAMPP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6" descr="https://scontent-kut2-1.xx.fbcdn.net/v/t1.15752-9/74377562_459705141563354_357526344873017344_n.png?_nc_cat=107&amp;_nc_oc=AQm5XGxnw_qGiEid2y35P7Jz6bmk3gwRiBzNNXgeykMYVx3rYgaJuuddsxyTnxohSvo&amp;_nc_ht=scontent-kut2-1.xx&amp;oh=5fc2b34b636e9288234eaba1092827ac&amp;oe=5E581F9B">
            <a:extLst>
              <a:ext uri="{FF2B5EF4-FFF2-40B4-BE49-F238E27FC236}">
                <a16:creationId xmlns:a16="http://schemas.microsoft.com/office/drawing/2014/main" id="{EBD59F8A-C477-4569-B15F-15AB6584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800" y="7179448"/>
            <a:ext cx="2105149" cy="1099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ubtitle 2">
            <a:extLst>
              <a:ext uri="{FF2B5EF4-FFF2-40B4-BE49-F238E27FC236}">
                <a16:creationId xmlns:a16="http://schemas.microsoft.com/office/drawing/2014/main" id="{63B0BBD2-F0AE-4D5A-87E4-A62E9CBBCACB}"/>
              </a:ext>
            </a:extLst>
          </p:cNvPr>
          <p:cNvSpPr txBox="1">
            <a:spLocks/>
          </p:cNvSpPr>
          <p:nvPr/>
        </p:nvSpPr>
        <p:spPr>
          <a:xfrm>
            <a:off x="18557224" y="9115400"/>
            <a:ext cx="4745431" cy="7366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Development Tools</a:t>
            </a:r>
          </a:p>
        </p:txBody>
      </p:sp>
      <p:sp>
        <p:nvSpPr>
          <p:cNvPr id="39" name="Rectangle 64">
            <a:extLst>
              <a:ext uri="{FF2B5EF4-FFF2-40B4-BE49-F238E27FC236}">
                <a16:creationId xmlns:a16="http://schemas.microsoft.com/office/drawing/2014/main" id="{7A9FB58A-C48F-4961-B8AC-8BF0C8ABDB3C}"/>
              </a:ext>
            </a:extLst>
          </p:cNvPr>
          <p:cNvSpPr/>
          <p:nvPr/>
        </p:nvSpPr>
        <p:spPr>
          <a:xfrm>
            <a:off x="3517665" y="3738421"/>
            <a:ext cx="17538112" cy="1282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8" grpId="0"/>
      <p:bldP spid="22" grpId="0" animBg="1"/>
      <p:bldP spid="23" grpId="0" animBg="1"/>
      <p:bldP spid="24" grpId="0" animBg="1"/>
      <p:bldP spid="48" grpId="0" animBg="1"/>
      <p:bldP spid="49" grpId="0"/>
      <p:bldP spid="50" grpId="0"/>
      <p:bldP spid="52" grpId="0"/>
      <p:bldP spid="53" grpId="0"/>
      <p:bldP spid="67" grpId="0"/>
      <p:bldP spid="29" grpId="0"/>
      <p:bldP spid="30" grpId="0" animBg="1"/>
      <p:bldP spid="31" grpId="0"/>
      <p:bldP spid="32" grpId="0" animBg="1"/>
      <p:bldP spid="34" grpId="0"/>
      <p:bldP spid="35" grpId="0"/>
      <p:bldP spid="38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4">
            <a:extLst>
              <a:ext uri="{FF2B5EF4-FFF2-40B4-BE49-F238E27FC236}">
                <a16:creationId xmlns:a16="http://schemas.microsoft.com/office/drawing/2014/main" id="{F23F2789-6340-4D6B-91E7-4E1B1FAF0B99}"/>
              </a:ext>
            </a:extLst>
          </p:cNvPr>
          <p:cNvSpPr/>
          <p:nvPr/>
        </p:nvSpPr>
        <p:spPr>
          <a:xfrm rot="5400000" flipV="1">
            <a:off x="2876436" y="1701055"/>
            <a:ext cx="2078488" cy="224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67">
            <a:extLst>
              <a:ext uri="{FF2B5EF4-FFF2-40B4-BE49-F238E27FC236}">
                <a16:creationId xmlns:a16="http://schemas.microsoft.com/office/drawing/2014/main" id="{8778DC46-1E28-4388-A5B7-D6B1408BA843}"/>
              </a:ext>
            </a:extLst>
          </p:cNvPr>
          <p:cNvSpPr txBox="1"/>
          <p:nvPr/>
        </p:nvSpPr>
        <p:spPr>
          <a:xfrm>
            <a:off x="-1109257" y="536170"/>
            <a:ext cx="625103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TEST </a:t>
            </a:r>
          </a:p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CASE</a:t>
            </a:r>
          </a:p>
        </p:txBody>
      </p:sp>
      <p:pic>
        <p:nvPicPr>
          <p:cNvPr id="1026" name="Picture 2" descr="ผลการค้นหารูปภาพสำหรับ cypress logo">
            <a:extLst>
              <a:ext uri="{FF2B5EF4-FFF2-40B4-BE49-F238E27FC236}">
                <a16:creationId xmlns:a16="http://schemas.microsoft.com/office/drawing/2014/main" id="{CE333E79-5346-4239-A60A-9AC6DB03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93" y="5098474"/>
            <a:ext cx="16771064" cy="47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48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4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6649532" y="1221331"/>
            <a:ext cx="10415015" cy="1441859"/>
            <a:chOff x="7344939" y="1221331"/>
            <a:chExt cx="10415015" cy="144185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7344939" y="1221331"/>
              <a:ext cx="1041501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SOFTWARE MODELS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19C37-1443-4B4F-AE3B-05741F4474F5}"/>
              </a:ext>
            </a:extLst>
          </p:cNvPr>
          <p:cNvSpPr/>
          <p:nvPr/>
        </p:nvSpPr>
        <p:spPr>
          <a:xfrm>
            <a:off x="1572153" y="2893979"/>
            <a:ext cx="9530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Context data flow diagram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7EAE99A-44AD-40CF-A0C5-05A4C1499487}"/>
              </a:ext>
            </a:extLst>
          </p:cNvPr>
          <p:cNvSpPr txBox="1"/>
          <p:nvPr/>
        </p:nvSpPr>
        <p:spPr>
          <a:xfrm>
            <a:off x="3279553" y="4171134"/>
            <a:ext cx="3558207" cy="2226366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loud Light" panose="02000000000000000000" pitchFamily="50" charset="-34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6DC6973-3AC9-4014-A551-0FA71359B8A6}"/>
              </a:ext>
            </a:extLst>
          </p:cNvPr>
          <p:cNvCxnSpPr>
            <a:cxnSpLocks/>
          </p:cNvCxnSpPr>
          <p:nvPr/>
        </p:nvCxnSpPr>
        <p:spPr>
          <a:xfrm flipV="1">
            <a:off x="11657790" y="9491552"/>
            <a:ext cx="11074" cy="1561079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8">
            <a:extLst>
              <a:ext uri="{FF2B5EF4-FFF2-40B4-BE49-F238E27FC236}">
                <a16:creationId xmlns:a16="http://schemas.microsoft.com/office/drawing/2014/main" id="{17730F53-A632-47D3-BB64-3F77FAD0232E}"/>
              </a:ext>
            </a:extLst>
          </p:cNvPr>
          <p:cNvSpPr txBox="1"/>
          <p:nvPr/>
        </p:nvSpPr>
        <p:spPr>
          <a:xfrm>
            <a:off x="11270502" y="7841127"/>
            <a:ext cx="2529840" cy="9216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540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loud Light" panose="02000000000000000000" pitchFamily="50" charset="-34"/>
              </a:rPr>
              <a:t>เว็บไซต์</a:t>
            </a:r>
            <a:endParaRPr lang="en-US" sz="54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169CC81-6041-46FA-B809-6380702EBEAD}"/>
              </a:ext>
            </a:extLst>
          </p:cNvPr>
          <p:cNvSpPr txBox="1"/>
          <p:nvPr/>
        </p:nvSpPr>
        <p:spPr>
          <a:xfrm>
            <a:off x="4182461" y="10607281"/>
            <a:ext cx="2922462" cy="1613068"/>
          </a:xfrm>
          <a:prstGeom prst="rect">
            <a:avLst/>
          </a:prstGeom>
          <a:solidFill>
            <a:srgbClr val="FDEC67"/>
          </a:solidFill>
          <a:ln w="6350">
            <a:solidFill>
              <a:srgbClr val="FDEC67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660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loud Light" panose="02000000000000000000" pitchFamily="50" charset="-34"/>
              </a:rPr>
              <a:t>นักศึกษา</a:t>
            </a:r>
            <a:endParaRPr lang="en-US" sz="66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B7828-F8FE-4AA0-8643-38DB0570B986}"/>
              </a:ext>
            </a:extLst>
          </p:cNvPr>
          <p:cNvSpPr txBox="1"/>
          <p:nvPr/>
        </p:nvSpPr>
        <p:spPr>
          <a:xfrm>
            <a:off x="3779817" y="4776485"/>
            <a:ext cx="2557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latin typeface="Cloud" panose="02000000000000000000" pitchFamily="50" charset="-34"/>
                <a:cs typeface="Cloud" panose="02000000000000000000" pitchFamily="50" charset="-34"/>
              </a:rPr>
              <a:t>อาจารย์</a:t>
            </a:r>
            <a:endParaRPr lang="en-US" sz="6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F429C84B-DB58-4C2E-8C46-480A81B49AAA}"/>
              </a:ext>
            </a:extLst>
          </p:cNvPr>
          <p:cNvSpPr txBox="1"/>
          <p:nvPr/>
        </p:nvSpPr>
        <p:spPr>
          <a:xfrm>
            <a:off x="3779817" y="10063517"/>
            <a:ext cx="3558207" cy="2690616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loud Light" panose="02000000000000000000" pitchFamily="50" charset="-34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D88E77-543F-482F-9428-1078EB5025E1}"/>
              </a:ext>
            </a:extLst>
          </p:cNvPr>
          <p:cNvSpPr txBox="1"/>
          <p:nvPr/>
        </p:nvSpPr>
        <p:spPr>
          <a:xfrm>
            <a:off x="4280081" y="10911744"/>
            <a:ext cx="2557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latin typeface="Cloud" panose="02000000000000000000" pitchFamily="50" charset="-34"/>
                <a:cs typeface="Cloud" panose="02000000000000000000" pitchFamily="50" charset="-34"/>
              </a:rPr>
              <a:t>นักศึกษา</a:t>
            </a:r>
            <a:endParaRPr lang="en-US" sz="60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2874E2D0-283C-45AC-BD5D-8B5697715289}"/>
              </a:ext>
            </a:extLst>
          </p:cNvPr>
          <p:cNvSpPr txBox="1"/>
          <p:nvPr/>
        </p:nvSpPr>
        <p:spPr>
          <a:xfrm>
            <a:off x="18314172" y="7506403"/>
            <a:ext cx="4297383" cy="1678334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loud Light" panose="02000000000000000000" pitchFamily="50" charset="-34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69A7029E-1320-4BF2-A1E8-B67AD9AC4065}"/>
              </a:ext>
            </a:extLst>
          </p:cNvPr>
          <p:cNvSpPr txBox="1"/>
          <p:nvPr/>
        </p:nvSpPr>
        <p:spPr>
          <a:xfrm>
            <a:off x="18380950" y="8025797"/>
            <a:ext cx="4188401" cy="780273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h-TH" sz="2800" dirty="0">
                <a:solidFill>
                  <a:srgbClr val="737571"/>
                </a:solidFill>
                <a:effectLst/>
                <a:latin typeface="Cloud" panose="02000000000000000000" pitchFamily="50" charset="-34"/>
                <a:ea typeface="Calibri" panose="020F0502020204030204" pitchFamily="34" charset="0"/>
                <a:cs typeface="Cloud" panose="02000000000000000000" pitchFamily="50" charset="-34"/>
              </a:rPr>
              <a:t>สำนักพัฒนาคุณภาพการศึกษา</a:t>
            </a:r>
            <a:endParaRPr lang="en-US" sz="2800" dirty="0">
              <a:solidFill>
                <a:srgbClr val="737571"/>
              </a:solidFill>
              <a:effectLst/>
              <a:latin typeface="Cloud" panose="02000000000000000000" pitchFamily="50" charset="-34"/>
              <a:ea typeface="Calibri" panose="020F0502020204030204" pitchFamily="34" charset="0"/>
              <a:cs typeface="Cloud" panose="02000000000000000000" pitchFamily="50" charset="-34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17D3FF-6FF1-4080-9704-6ABF15482D2C}"/>
              </a:ext>
            </a:extLst>
          </p:cNvPr>
          <p:cNvSpPr/>
          <p:nvPr/>
        </p:nvSpPr>
        <p:spPr>
          <a:xfrm>
            <a:off x="10356574" y="7210858"/>
            <a:ext cx="4154557" cy="2348935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A55C17-415A-434A-822B-06B25D8B0D85}"/>
              </a:ext>
            </a:extLst>
          </p:cNvPr>
          <p:cNvCxnSpPr/>
          <p:nvPr/>
        </p:nvCxnSpPr>
        <p:spPr>
          <a:xfrm>
            <a:off x="10356572" y="7701979"/>
            <a:ext cx="4154557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52FC55-1AD9-48C3-935B-348C20C48F77}"/>
              </a:ext>
            </a:extLst>
          </p:cNvPr>
          <p:cNvCxnSpPr/>
          <p:nvPr/>
        </p:nvCxnSpPr>
        <p:spPr>
          <a:xfrm>
            <a:off x="10356573" y="9184737"/>
            <a:ext cx="4154557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0D860F-D3C6-49A5-AD3A-3C1360AC9641}"/>
              </a:ext>
            </a:extLst>
          </p:cNvPr>
          <p:cNvSpPr txBox="1"/>
          <p:nvPr/>
        </p:nvSpPr>
        <p:spPr>
          <a:xfrm>
            <a:off x="10356571" y="7701982"/>
            <a:ext cx="4154560" cy="1482755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07A549-01A1-4F60-92A7-60828491FA3C}"/>
              </a:ext>
            </a:extLst>
          </p:cNvPr>
          <p:cNvSpPr txBox="1"/>
          <p:nvPr/>
        </p:nvSpPr>
        <p:spPr>
          <a:xfrm>
            <a:off x="10885352" y="8050432"/>
            <a:ext cx="330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latin typeface="Cloud" panose="02000000000000000000" pitchFamily="50" charset="-34"/>
                <a:cs typeface="Cloud" panose="02000000000000000000" pitchFamily="50" charset="-34"/>
              </a:rPr>
              <a:t>เว็บไซต์</a:t>
            </a:r>
            <a:endParaRPr 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D32B6E-8A6D-4AF3-8154-F1041BE64DE5}"/>
              </a:ext>
            </a:extLst>
          </p:cNvPr>
          <p:cNvCxnSpPr/>
          <p:nvPr/>
        </p:nvCxnSpPr>
        <p:spPr>
          <a:xfrm>
            <a:off x="6837762" y="4403188"/>
            <a:ext cx="6681290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6F4FF1-AFDD-4C7B-81EF-E8ACD895F151}"/>
              </a:ext>
            </a:extLst>
          </p:cNvPr>
          <p:cNvCxnSpPr>
            <a:cxnSpLocks/>
          </p:cNvCxnSpPr>
          <p:nvPr/>
        </p:nvCxnSpPr>
        <p:spPr>
          <a:xfrm>
            <a:off x="13519052" y="4357938"/>
            <a:ext cx="0" cy="2843395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438138-1351-4BCF-992B-9FEAB29F8F7A}"/>
              </a:ext>
            </a:extLst>
          </p:cNvPr>
          <p:cNvCxnSpPr>
            <a:cxnSpLocks/>
          </p:cNvCxnSpPr>
          <p:nvPr/>
        </p:nvCxnSpPr>
        <p:spPr>
          <a:xfrm flipV="1">
            <a:off x="6837762" y="5807024"/>
            <a:ext cx="5019277" cy="1683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06733B9-54BE-45BF-A271-CB48EF24C0CC}"/>
              </a:ext>
            </a:extLst>
          </p:cNvPr>
          <p:cNvCxnSpPr>
            <a:cxnSpLocks/>
          </p:cNvCxnSpPr>
          <p:nvPr/>
        </p:nvCxnSpPr>
        <p:spPr>
          <a:xfrm>
            <a:off x="11857039" y="5770110"/>
            <a:ext cx="0" cy="1440748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AEDAE7-BC77-4E65-8A2A-3F64313C5796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2433853" y="5372100"/>
            <a:ext cx="0" cy="183875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F54D46-8186-45CB-95FD-31F74C93F432}"/>
              </a:ext>
            </a:extLst>
          </p:cNvPr>
          <p:cNvCxnSpPr/>
          <p:nvPr/>
        </p:nvCxnSpPr>
        <p:spPr>
          <a:xfrm flipH="1">
            <a:off x="6837762" y="5410200"/>
            <a:ext cx="5596091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9957762-B42C-4A4E-BE24-39153D4C40E7}"/>
              </a:ext>
            </a:extLst>
          </p:cNvPr>
          <p:cNvCxnSpPr>
            <a:cxnSpLocks/>
          </p:cNvCxnSpPr>
          <p:nvPr/>
        </p:nvCxnSpPr>
        <p:spPr>
          <a:xfrm flipV="1">
            <a:off x="12910103" y="4943475"/>
            <a:ext cx="0" cy="226738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C3E864-FC54-41B4-B1D3-85A1CF42B0E9}"/>
              </a:ext>
            </a:extLst>
          </p:cNvPr>
          <p:cNvCxnSpPr>
            <a:cxnSpLocks/>
          </p:cNvCxnSpPr>
          <p:nvPr/>
        </p:nvCxnSpPr>
        <p:spPr>
          <a:xfrm flipH="1">
            <a:off x="6837760" y="4943475"/>
            <a:ext cx="6105881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660946-7225-4CCF-97C9-DE26A99A35CB}"/>
              </a:ext>
            </a:extLst>
          </p:cNvPr>
          <p:cNvCxnSpPr>
            <a:cxnSpLocks/>
          </p:cNvCxnSpPr>
          <p:nvPr/>
        </p:nvCxnSpPr>
        <p:spPr>
          <a:xfrm flipV="1">
            <a:off x="11300663" y="6162675"/>
            <a:ext cx="0" cy="104818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C26EEC-F0D7-4ABC-9BAB-CA31612E4E8A}"/>
              </a:ext>
            </a:extLst>
          </p:cNvPr>
          <p:cNvCxnSpPr>
            <a:cxnSpLocks/>
          </p:cNvCxnSpPr>
          <p:nvPr/>
        </p:nvCxnSpPr>
        <p:spPr>
          <a:xfrm flipH="1">
            <a:off x="6837762" y="6181725"/>
            <a:ext cx="4489722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C6FF21C-89CE-4ECB-8338-4FCD5F169E5E}"/>
              </a:ext>
            </a:extLst>
          </p:cNvPr>
          <p:cNvSpPr txBox="1"/>
          <p:nvPr/>
        </p:nvSpPr>
        <p:spPr>
          <a:xfrm>
            <a:off x="9821162" y="4076267"/>
            <a:ext cx="16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266186-B396-4394-9A0E-823CF559320C}"/>
              </a:ext>
            </a:extLst>
          </p:cNvPr>
          <p:cNvSpPr txBox="1"/>
          <p:nvPr/>
        </p:nvSpPr>
        <p:spPr>
          <a:xfrm>
            <a:off x="9436470" y="4614164"/>
            <a:ext cx="25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ผลการเข้าสู่ระบบ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F7726E-8B53-41BC-82BB-E70A9DD8BFFA}"/>
              </a:ext>
            </a:extLst>
          </p:cNvPr>
          <p:cNvSpPr txBox="1"/>
          <p:nvPr/>
        </p:nvSpPr>
        <p:spPr>
          <a:xfrm>
            <a:off x="7398105" y="5077883"/>
            <a:ext cx="52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แสดงเกณฑ์เสี่ยงของเกรดของนักศึกษาภายใต้การดูแล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F754AB-B34C-4AD1-A755-0F9F464A29A0}"/>
              </a:ext>
            </a:extLst>
          </p:cNvPr>
          <p:cNvSpPr txBox="1"/>
          <p:nvPr/>
        </p:nvSpPr>
        <p:spPr>
          <a:xfrm>
            <a:off x="6955750" y="5490660"/>
            <a:ext cx="55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หน้าแสดงผลข้อมูลนักศึกษาในแต่ละกลุ่มเกณฑ์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E10ADD-AFC6-48BC-A7CC-0DDB6EF99BBD}"/>
              </a:ext>
            </a:extLst>
          </p:cNvPr>
          <p:cNvSpPr txBox="1"/>
          <p:nvPr/>
        </p:nvSpPr>
        <p:spPr>
          <a:xfrm>
            <a:off x="6898685" y="6218647"/>
            <a:ext cx="44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แสดงรายชื่อนักศึกษาพร้อมลิงค์เพื่อไปยังหน้ารายละเอียดนักศึกษาแต่ละคน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98F397-72F7-4439-A395-A702408BE795}"/>
              </a:ext>
            </a:extLst>
          </p:cNvPr>
          <p:cNvCxnSpPr>
            <a:cxnSpLocks/>
          </p:cNvCxnSpPr>
          <p:nvPr/>
        </p:nvCxnSpPr>
        <p:spPr>
          <a:xfrm>
            <a:off x="14511131" y="8025797"/>
            <a:ext cx="3803041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EB32B62-388A-4CF8-809A-86CDAF825961}"/>
              </a:ext>
            </a:extLst>
          </p:cNvPr>
          <p:cNvCxnSpPr>
            <a:cxnSpLocks/>
          </p:cNvCxnSpPr>
          <p:nvPr/>
        </p:nvCxnSpPr>
        <p:spPr>
          <a:xfrm flipH="1">
            <a:off x="14511129" y="8806070"/>
            <a:ext cx="3796582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7B128F4-424A-492F-8C34-0D156698A80C}"/>
              </a:ext>
            </a:extLst>
          </p:cNvPr>
          <p:cNvSpPr txBox="1"/>
          <p:nvPr/>
        </p:nvSpPr>
        <p:spPr>
          <a:xfrm>
            <a:off x="14487059" y="7407207"/>
            <a:ext cx="380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เหตุผลการลาออก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ของนักศึกษา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DEA211-78A1-411B-8550-95679C3CCBA5}"/>
              </a:ext>
            </a:extLst>
          </p:cNvPr>
          <p:cNvSpPr txBox="1"/>
          <p:nvPr/>
        </p:nvSpPr>
        <p:spPr>
          <a:xfrm>
            <a:off x="14714269" y="8221374"/>
            <a:ext cx="330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เหตุผลการลาออก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ของนักศึกษา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5F4FE9-04B3-4858-B9A9-854A5B971998}"/>
              </a:ext>
            </a:extLst>
          </p:cNvPr>
          <p:cNvCxnSpPr>
            <a:cxnSpLocks/>
          </p:cNvCxnSpPr>
          <p:nvPr/>
        </p:nvCxnSpPr>
        <p:spPr>
          <a:xfrm flipH="1">
            <a:off x="7338024" y="11018175"/>
            <a:ext cx="4285946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1F15716-DD22-4273-AD77-0561B7E94AA6}"/>
              </a:ext>
            </a:extLst>
          </p:cNvPr>
          <p:cNvCxnSpPr>
            <a:cxnSpLocks/>
          </p:cNvCxnSpPr>
          <p:nvPr/>
        </p:nvCxnSpPr>
        <p:spPr>
          <a:xfrm>
            <a:off x="7338024" y="10518969"/>
            <a:ext cx="3665773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69CD9E3-F4A1-44F4-A937-53AF6D145312}"/>
              </a:ext>
            </a:extLst>
          </p:cNvPr>
          <p:cNvCxnSpPr>
            <a:cxnSpLocks/>
          </p:cNvCxnSpPr>
          <p:nvPr/>
        </p:nvCxnSpPr>
        <p:spPr>
          <a:xfrm flipV="1">
            <a:off x="11003797" y="9593247"/>
            <a:ext cx="0" cy="959175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A1A21-70D3-4E02-82AD-59007785A883}"/>
              </a:ext>
            </a:extLst>
          </p:cNvPr>
          <p:cNvCxnSpPr>
            <a:cxnSpLocks/>
          </p:cNvCxnSpPr>
          <p:nvPr/>
        </p:nvCxnSpPr>
        <p:spPr>
          <a:xfrm flipV="1">
            <a:off x="12292901" y="9559793"/>
            <a:ext cx="0" cy="200942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D585968-1034-4402-8137-048948E7BA91}"/>
              </a:ext>
            </a:extLst>
          </p:cNvPr>
          <p:cNvCxnSpPr>
            <a:cxnSpLocks/>
          </p:cNvCxnSpPr>
          <p:nvPr/>
        </p:nvCxnSpPr>
        <p:spPr>
          <a:xfrm flipH="1">
            <a:off x="7338024" y="11569216"/>
            <a:ext cx="4992655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11FA6F-5714-4981-AFD0-D38697AE8BCA}"/>
              </a:ext>
            </a:extLst>
          </p:cNvPr>
          <p:cNvCxnSpPr>
            <a:cxnSpLocks/>
          </p:cNvCxnSpPr>
          <p:nvPr/>
        </p:nvCxnSpPr>
        <p:spPr>
          <a:xfrm>
            <a:off x="7338024" y="12108411"/>
            <a:ext cx="5618845" cy="2369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7FC01DE-54B8-423F-A85B-2FE2BB40DC0D}"/>
              </a:ext>
            </a:extLst>
          </p:cNvPr>
          <p:cNvCxnSpPr>
            <a:cxnSpLocks/>
          </p:cNvCxnSpPr>
          <p:nvPr/>
        </p:nvCxnSpPr>
        <p:spPr>
          <a:xfrm flipV="1">
            <a:off x="12943641" y="9559795"/>
            <a:ext cx="0" cy="2617421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1E20111-BA42-4259-BD6F-584E953B95C6}"/>
              </a:ext>
            </a:extLst>
          </p:cNvPr>
          <p:cNvCxnSpPr>
            <a:cxnSpLocks/>
          </p:cNvCxnSpPr>
          <p:nvPr/>
        </p:nvCxnSpPr>
        <p:spPr>
          <a:xfrm flipV="1">
            <a:off x="13626723" y="9593247"/>
            <a:ext cx="0" cy="298904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2669910-2802-4F6B-82EC-DF80274F5EFC}"/>
              </a:ext>
            </a:extLst>
          </p:cNvPr>
          <p:cNvCxnSpPr>
            <a:cxnSpLocks/>
          </p:cNvCxnSpPr>
          <p:nvPr/>
        </p:nvCxnSpPr>
        <p:spPr>
          <a:xfrm flipH="1">
            <a:off x="7338024" y="12582292"/>
            <a:ext cx="6326476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B07CC63-00EC-4A01-8057-297CED0A01D7}"/>
              </a:ext>
            </a:extLst>
          </p:cNvPr>
          <p:cNvSpPr txBox="1"/>
          <p:nvPr/>
        </p:nvSpPr>
        <p:spPr>
          <a:xfrm>
            <a:off x="8818459" y="10171472"/>
            <a:ext cx="16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3F3CC7-6F98-4763-98A6-B07491AC5DAD}"/>
              </a:ext>
            </a:extLst>
          </p:cNvPr>
          <p:cNvSpPr txBox="1"/>
          <p:nvPr/>
        </p:nvSpPr>
        <p:spPr>
          <a:xfrm>
            <a:off x="8527715" y="10693194"/>
            <a:ext cx="25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ผลการเข้าสู่ระบบ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675EDC-7240-43CB-B901-11EB82E4B0E6}"/>
              </a:ext>
            </a:extLst>
          </p:cNvPr>
          <p:cNvSpPr txBox="1"/>
          <p:nvPr/>
        </p:nvSpPr>
        <p:spPr>
          <a:xfrm>
            <a:off x="7970134" y="11207454"/>
            <a:ext cx="290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แสดงผลกลุ่มเกรดที่นักศึกษาอยู่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4D8B21-B880-4702-AE10-0DFD1DFA196F}"/>
              </a:ext>
            </a:extLst>
          </p:cNvPr>
          <p:cNvSpPr txBox="1"/>
          <p:nvPr/>
        </p:nvSpPr>
        <p:spPr>
          <a:xfrm>
            <a:off x="7551260" y="11778141"/>
            <a:ext cx="55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หน้าแสดงการติดตามวิชาหลักและวิชาเมเจอร์บังคับ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C85DEF0-B363-479B-B27F-4A769B441BB4}"/>
              </a:ext>
            </a:extLst>
          </p:cNvPr>
          <p:cNvSpPr/>
          <p:nvPr/>
        </p:nvSpPr>
        <p:spPr>
          <a:xfrm>
            <a:off x="8150447" y="12229396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แสดงการติดตามวิชาหลักและวิชาเมเจอร์บังคับ</a:t>
            </a:r>
            <a:endParaRPr lang="en-US" sz="1800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6785953-0A43-427E-8C3C-34D020B51231}"/>
              </a:ext>
            </a:extLst>
          </p:cNvPr>
          <p:cNvCxnSpPr>
            <a:cxnSpLocks/>
          </p:cNvCxnSpPr>
          <p:nvPr/>
        </p:nvCxnSpPr>
        <p:spPr>
          <a:xfrm flipV="1">
            <a:off x="5892800" y="9156399"/>
            <a:ext cx="0" cy="90711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00F94D-9AF3-4FA4-AD8F-392AC6CF7CE7}"/>
              </a:ext>
            </a:extLst>
          </p:cNvPr>
          <p:cNvCxnSpPr>
            <a:cxnSpLocks/>
          </p:cNvCxnSpPr>
          <p:nvPr/>
        </p:nvCxnSpPr>
        <p:spPr>
          <a:xfrm>
            <a:off x="5892800" y="9184737"/>
            <a:ext cx="4486960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B73ABF9-F6FE-4FFE-9EE2-F71523ECC70E}"/>
              </a:ext>
            </a:extLst>
          </p:cNvPr>
          <p:cNvCxnSpPr>
            <a:cxnSpLocks/>
          </p:cNvCxnSpPr>
          <p:nvPr/>
        </p:nvCxnSpPr>
        <p:spPr>
          <a:xfrm flipV="1">
            <a:off x="5315807" y="8756227"/>
            <a:ext cx="0" cy="1290579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9C5989F-2BD9-4FBE-8312-5ABECCF7A86C}"/>
              </a:ext>
            </a:extLst>
          </p:cNvPr>
          <p:cNvCxnSpPr>
            <a:cxnSpLocks/>
          </p:cNvCxnSpPr>
          <p:nvPr/>
        </p:nvCxnSpPr>
        <p:spPr>
          <a:xfrm flipV="1">
            <a:off x="5284277" y="8756227"/>
            <a:ext cx="5033498" cy="656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03A656-507C-4891-ADFE-0FD4D2754D0E}"/>
              </a:ext>
            </a:extLst>
          </p:cNvPr>
          <p:cNvCxnSpPr>
            <a:cxnSpLocks/>
          </p:cNvCxnSpPr>
          <p:nvPr/>
        </p:nvCxnSpPr>
        <p:spPr>
          <a:xfrm>
            <a:off x="5892800" y="7900055"/>
            <a:ext cx="4463774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E41AF7-B4E4-4F55-AFE3-A4185202269E}"/>
              </a:ext>
            </a:extLst>
          </p:cNvPr>
          <p:cNvCxnSpPr>
            <a:cxnSpLocks/>
          </p:cNvCxnSpPr>
          <p:nvPr/>
        </p:nvCxnSpPr>
        <p:spPr>
          <a:xfrm flipV="1">
            <a:off x="5892800" y="6429030"/>
            <a:ext cx="0" cy="1501632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F7F5DCB-E5BD-4B09-AF8F-5F82E6228EE3}"/>
              </a:ext>
            </a:extLst>
          </p:cNvPr>
          <p:cNvCxnSpPr/>
          <p:nvPr/>
        </p:nvCxnSpPr>
        <p:spPr>
          <a:xfrm flipH="1">
            <a:off x="5315807" y="8301957"/>
            <a:ext cx="5037942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D3FFD64-D4B5-4C1F-BA45-C9594376B181}"/>
              </a:ext>
            </a:extLst>
          </p:cNvPr>
          <p:cNvCxnSpPr/>
          <p:nvPr/>
        </p:nvCxnSpPr>
        <p:spPr>
          <a:xfrm flipV="1">
            <a:off x="5315807" y="6429030"/>
            <a:ext cx="0" cy="1904457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F3E51068-75A3-41CB-B029-AC56A6347ECF}"/>
              </a:ext>
            </a:extLst>
          </p:cNvPr>
          <p:cNvSpPr txBox="1"/>
          <p:nvPr/>
        </p:nvSpPr>
        <p:spPr>
          <a:xfrm>
            <a:off x="5965200" y="7538233"/>
            <a:ext cx="39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หน้าแสดงผลข้อมูลนักศึกษาที่เลือก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504D83A-779F-4AFA-87CA-140D8D5DF0D5}"/>
              </a:ext>
            </a:extLst>
          </p:cNvPr>
          <p:cNvSpPr/>
          <p:nvPr/>
        </p:nvSpPr>
        <p:spPr>
          <a:xfrm>
            <a:off x="6888748" y="795191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แสดงผลข้อมูลนักศึกษา</a:t>
            </a:r>
            <a:endParaRPr lang="en-US" sz="1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6D2B1F-2CEC-4077-B9D0-E95D40FEDFDB}"/>
              </a:ext>
            </a:extLst>
          </p:cNvPr>
          <p:cNvSpPr txBox="1"/>
          <p:nvPr/>
        </p:nvSpPr>
        <p:spPr>
          <a:xfrm>
            <a:off x="6288507" y="8433922"/>
            <a:ext cx="55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กำหนดขอบเขตความเสี่ยงของเกรด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B8752DD-6148-490E-8F1A-1E0A417A04F3}"/>
              </a:ext>
            </a:extLst>
          </p:cNvPr>
          <p:cNvSpPr txBox="1"/>
          <p:nvPr/>
        </p:nvSpPr>
        <p:spPr>
          <a:xfrm>
            <a:off x="5597338" y="8874526"/>
            <a:ext cx="447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แบบฟอร์มการลาออก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</p:txBody>
      </p:sp>
    </p:spTree>
    <p:extLst>
      <p:ext uri="{BB962C8B-B14F-4D97-AF65-F5344CB8AC3E}">
        <p14:creationId xmlns:p14="http://schemas.microsoft.com/office/powerpoint/2010/main" val="42222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4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4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4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4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4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4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4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4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4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" grpId="0"/>
      <p:bldP spid="41" grpId="0" animBg="1"/>
      <p:bldP spid="42" grpId="0"/>
      <p:bldP spid="43" grpId="0" animBg="1"/>
      <p:bldP spid="15" grpId="0" animBg="1"/>
      <p:bldP spid="73" grpId="0" animBg="1"/>
      <p:bldP spid="77" grpId="0" animBg="1"/>
      <p:bldP spid="78" grpId="0"/>
      <p:bldP spid="63" grpId="0"/>
      <p:bldP spid="103" grpId="0"/>
      <p:bldP spid="104" grpId="0"/>
      <p:bldP spid="105" grpId="0"/>
      <p:bldP spid="106" grpId="0"/>
      <p:bldP spid="114" grpId="0"/>
      <p:bldP spid="115" grpId="0"/>
      <p:bldP spid="157" grpId="0"/>
      <p:bldP spid="158" grpId="0"/>
      <p:bldP spid="159" grpId="0"/>
      <p:bldP spid="160" grpId="0"/>
      <p:bldP spid="161" grpId="0"/>
      <p:bldP spid="187" grpId="0"/>
      <p:bldP spid="188" grpId="0"/>
      <p:bldP spid="189" grpId="0"/>
      <p:bldP spid="1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ED8F71A-424A-4BE4-A3F9-B97A9857B15A}"/>
              </a:ext>
            </a:extLst>
          </p:cNvPr>
          <p:cNvSpPr/>
          <p:nvPr/>
        </p:nvSpPr>
        <p:spPr>
          <a:xfrm>
            <a:off x="20184530" y="3803345"/>
            <a:ext cx="3104743" cy="899320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F0E805-13E6-40F5-A965-3369369CB4BC}"/>
              </a:ext>
            </a:extLst>
          </p:cNvPr>
          <p:cNvSpPr/>
          <p:nvPr/>
        </p:nvSpPr>
        <p:spPr>
          <a:xfrm>
            <a:off x="20179973" y="3803345"/>
            <a:ext cx="649445" cy="89932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4">
            <a:extLst>
              <a:ext uri="{FF2B5EF4-FFF2-40B4-BE49-F238E27FC236}">
                <a16:creationId xmlns:a16="http://schemas.microsoft.com/office/drawing/2014/main" id="{6E0C9F40-BBB2-40DD-8DD7-216F27C109FD}"/>
              </a:ext>
            </a:extLst>
          </p:cNvPr>
          <p:cNvSpPr/>
          <p:nvPr/>
        </p:nvSpPr>
        <p:spPr>
          <a:xfrm rot="16200000">
            <a:off x="4482556" y="1212144"/>
            <a:ext cx="1569158" cy="118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67">
            <a:extLst>
              <a:ext uri="{FF2B5EF4-FFF2-40B4-BE49-F238E27FC236}">
                <a16:creationId xmlns:a16="http://schemas.microsoft.com/office/drawing/2014/main" id="{56E34C86-DA1E-4CB8-B976-B5C4BD2AA06C}"/>
              </a:ext>
            </a:extLst>
          </p:cNvPr>
          <p:cNvSpPr txBox="1"/>
          <p:nvPr/>
        </p:nvSpPr>
        <p:spPr>
          <a:xfrm>
            <a:off x="1189379" y="456888"/>
            <a:ext cx="384999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SOFTWARE MODELS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B43946A3-F195-4FA3-B8B5-3BC2C398AF52}"/>
              </a:ext>
            </a:extLst>
          </p:cNvPr>
          <p:cNvSpPr/>
          <p:nvPr/>
        </p:nvSpPr>
        <p:spPr>
          <a:xfrm>
            <a:off x="5494896" y="535077"/>
            <a:ext cx="6733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Data</a:t>
            </a:r>
            <a:r>
              <a:rPr lang="en-US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flow </a:t>
            </a:r>
            <a:endParaRPr lang="th-TH" sz="5400" b="1" i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diagram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BE6815-F6FF-424E-AA3C-49018F26D6EF}"/>
              </a:ext>
            </a:extLst>
          </p:cNvPr>
          <p:cNvSpPr/>
          <p:nvPr/>
        </p:nvSpPr>
        <p:spPr>
          <a:xfrm>
            <a:off x="15718027" y="6551665"/>
            <a:ext cx="2997894" cy="1108642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2DA2FF8A-194B-47D0-AAB2-0B464CF28DD0}"/>
              </a:ext>
            </a:extLst>
          </p:cNvPr>
          <p:cNvSpPr txBox="1"/>
          <p:nvPr/>
        </p:nvSpPr>
        <p:spPr>
          <a:xfrm>
            <a:off x="3050155" y="9196665"/>
            <a:ext cx="1994077" cy="769441"/>
          </a:xfrm>
          <a:prstGeom prst="rect">
            <a:avLst/>
          </a:prstGeom>
          <a:solidFill>
            <a:srgbClr val="FDEC67"/>
          </a:solidFill>
          <a:ln>
            <a:solidFill>
              <a:srgbClr val="FDEC6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อาจารย์</a:t>
            </a: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FE27A2D2-6C65-497F-8891-8C6607E1265E}"/>
              </a:ext>
            </a:extLst>
          </p:cNvPr>
          <p:cNvSpPr txBox="1"/>
          <p:nvPr/>
        </p:nvSpPr>
        <p:spPr>
          <a:xfrm>
            <a:off x="16477783" y="6846344"/>
            <a:ext cx="2123268" cy="61555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7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ข้อมูลนักศึกษาและเกรดจากสำนักทะเบียน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A706ED-5E4D-462F-AA0E-872F38326B1B}"/>
              </a:ext>
            </a:extLst>
          </p:cNvPr>
          <p:cNvSpPr/>
          <p:nvPr/>
        </p:nvSpPr>
        <p:spPr>
          <a:xfrm>
            <a:off x="14841638" y="2495307"/>
            <a:ext cx="1773265" cy="658117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01333-C46C-4E8D-8C39-80E44EDBF5D0}"/>
              </a:ext>
            </a:extLst>
          </p:cNvPr>
          <p:cNvSpPr/>
          <p:nvPr/>
        </p:nvSpPr>
        <p:spPr>
          <a:xfrm>
            <a:off x="14837081" y="2495307"/>
            <a:ext cx="370929" cy="658117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0AF04A4-A9A7-423B-9530-51AE3BC511DB}"/>
              </a:ext>
            </a:extLst>
          </p:cNvPr>
          <p:cNvSpPr txBox="1"/>
          <p:nvPr/>
        </p:nvSpPr>
        <p:spPr>
          <a:xfrm>
            <a:off x="20901280" y="3998840"/>
            <a:ext cx="2316130" cy="5539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5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แบบฟอร์มลาออก</a:t>
            </a:r>
            <a:r>
              <a:rPr lang="en-US" sz="15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5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  <a:p>
            <a:pPr algn="ctr"/>
            <a:r>
              <a:rPr lang="th-TH" sz="15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ของนักศึกษาทั้งหมด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1F8CF70E-B5AA-41B6-82D1-A2C654AEE107}"/>
              </a:ext>
            </a:extLst>
          </p:cNvPr>
          <p:cNvSpPr txBox="1"/>
          <p:nvPr/>
        </p:nvSpPr>
        <p:spPr>
          <a:xfrm>
            <a:off x="20321169" y="5668756"/>
            <a:ext cx="2445618" cy="830997"/>
          </a:xfrm>
          <a:prstGeom prst="rect">
            <a:avLst/>
          </a:prstGeom>
          <a:solidFill>
            <a:srgbClr val="FDEC67"/>
          </a:solidFill>
          <a:ln>
            <a:solidFill>
              <a:srgbClr val="FDEC6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สำนักพัฒนาคุณภาพการศึกษา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4D82538-938F-481D-9654-FD2C52107972}"/>
              </a:ext>
            </a:extLst>
          </p:cNvPr>
          <p:cNvSpPr txBox="1"/>
          <p:nvPr/>
        </p:nvSpPr>
        <p:spPr>
          <a:xfrm>
            <a:off x="15329888" y="2664808"/>
            <a:ext cx="1058614" cy="3539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7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ข้อมูลผู้ใช้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C3A7-D0D5-4CB5-B1BD-C9B367E12073}"/>
              </a:ext>
            </a:extLst>
          </p:cNvPr>
          <p:cNvSpPr/>
          <p:nvPr/>
        </p:nvSpPr>
        <p:spPr>
          <a:xfrm>
            <a:off x="2762389" y="4092160"/>
            <a:ext cx="2660256" cy="2126956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355989D-AA15-49D1-AE3E-36EDF2F41A98}"/>
              </a:ext>
            </a:extLst>
          </p:cNvPr>
          <p:cNvSpPr txBox="1"/>
          <p:nvPr/>
        </p:nvSpPr>
        <p:spPr>
          <a:xfrm>
            <a:off x="2979116" y="4770917"/>
            <a:ext cx="2136154" cy="769441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tx2">
                    <a:lumMod val="50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นักศึกษา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F8E64-EF00-48BB-880B-13662973B1FE}"/>
              </a:ext>
            </a:extLst>
          </p:cNvPr>
          <p:cNvSpPr/>
          <p:nvPr/>
        </p:nvSpPr>
        <p:spPr>
          <a:xfrm>
            <a:off x="2716669" y="8313640"/>
            <a:ext cx="2660256" cy="2126956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กล่องข้อความ 7">
            <a:extLst>
              <a:ext uri="{FF2B5EF4-FFF2-40B4-BE49-F238E27FC236}">
                <a16:creationId xmlns:a16="http://schemas.microsoft.com/office/drawing/2014/main" id="{41EA6D58-6660-448C-AF8D-6929A439DDD4}"/>
              </a:ext>
            </a:extLst>
          </p:cNvPr>
          <p:cNvSpPr txBox="1"/>
          <p:nvPr/>
        </p:nvSpPr>
        <p:spPr>
          <a:xfrm>
            <a:off x="2933396" y="8992397"/>
            <a:ext cx="2136154" cy="769441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tx2">
                    <a:lumMod val="50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อาจารย์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66F08B-1005-42F6-B276-602036990B44}"/>
              </a:ext>
            </a:extLst>
          </p:cNvPr>
          <p:cNvSpPr/>
          <p:nvPr/>
        </p:nvSpPr>
        <p:spPr>
          <a:xfrm>
            <a:off x="20223917" y="5287804"/>
            <a:ext cx="2660256" cy="1448198"/>
          </a:xfrm>
          <a:prstGeom prst="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ล่องข้อความ 7">
            <a:extLst>
              <a:ext uri="{FF2B5EF4-FFF2-40B4-BE49-F238E27FC236}">
                <a16:creationId xmlns:a16="http://schemas.microsoft.com/office/drawing/2014/main" id="{93939D75-282D-45C0-BC61-162B23295926}"/>
              </a:ext>
            </a:extLst>
          </p:cNvPr>
          <p:cNvSpPr txBox="1"/>
          <p:nvPr/>
        </p:nvSpPr>
        <p:spPr>
          <a:xfrm>
            <a:off x="20344030" y="5586548"/>
            <a:ext cx="2445617" cy="954107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solidFill>
                  <a:schemeClr val="tx2">
                    <a:lumMod val="50000"/>
                  </a:schemeClr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สำนักพัฒนาคุณภาพการศึกษา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655357-0B3C-4251-915B-C740CC5FDF91}"/>
              </a:ext>
            </a:extLst>
          </p:cNvPr>
          <p:cNvSpPr/>
          <p:nvPr/>
        </p:nvSpPr>
        <p:spPr>
          <a:xfrm>
            <a:off x="8964640" y="6455826"/>
            <a:ext cx="2786021" cy="1857814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5FBC2-0FF4-486F-9963-117B66A9DFA9}"/>
              </a:ext>
            </a:extLst>
          </p:cNvPr>
          <p:cNvCxnSpPr>
            <a:cxnSpLocks/>
          </p:cNvCxnSpPr>
          <p:nvPr/>
        </p:nvCxnSpPr>
        <p:spPr>
          <a:xfrm>
            <a:off x="8964638" y="7938584"/>
            <a:ext cx="2256297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5269C5-39C9-4A66-A226-3B679818CD77}"/>
              </a:ext>
            </a:extLst>
          </p:cNvPr>
          <p:cNvSpPr txBox="1"/>
          <p:nvPr/>
        </p:nvSpPr>
        <p:spPr>
          <a:xfrm>
            <a:off x="8964636" y="6765846"/>
            <a:ext cx="2786024" cy="1172737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8DED354-19D4-41B0-B4BC-B13EA86DD9C1}"/>
              </a:ext>
            </a:extLst>
          </p:cNvPr>
          <p:cNvSpPr txBox="1"/>
          <p:nvPr/>
        </p:nvSpPr>
        <p:spPr>
          <a:xfrm>
            <a:off x="9283730" y="6936716"/>
            <a:ext cx="225506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แสดงผลเกรด</a:t>
            </a:r>
          </a:p>
          <a:p>
            <a:pPr algn="ctr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สำหรับนักศึกษา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E97365-1E00-4414-AACD-200825DCD7A5}"/>
              </a:ext>
            </a:extLst>
          </p:cNvPr>
          <p:cNvSpPr/>
          <p:nvPr/>
        </p:nvSpPr>
        <p:spPr>
          <a:xfrm>
            <a:off x="8605256" y="11574973"/>
            <a:ext cx="3376090" cy="1857814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C57-F241-4870-92AE-1013E016FC40}"/>
              </a:ext>
            </a:extLst>
          </p:cNvPr>
          <p:cNvSpPr txBox="1"/>
          <p:nvPr/>
        </p:nvSpPr>
        <p:spPr>
          <a:xfrm>
            <a:off x="8605252" y="11884993"/>
            <a:ext cx="3376094" cy="1172737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D25448D1-4795-40AF-A4B4-EA9E380BC994}"/>
              </a:ext>
            </a:extLst>
          </p:cNvPr>
          <p:cNvSpPr txBox="1"/>
          <p:nvPr/>
        </p:nvSpPr>
        <p:spPr>
          <a:xfrm>
            <a:off x="9165768" y="12088381"/>
            <a:ext cx="225506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แสดงผลเกรด</a:t>
            </a:r>
          </a:p>
          <a:p>
            <a:pPr algn="ctr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สำหรับอาจารย์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4D6E215-1CDE-4B7F-B72D-4FB07ADE8602}"/>
              </a:ext>
            </a:extLst>
          </p:cNvPr>
          <p:cNvSpPr/>
          <p:nvPr/>
        </p:nvSpPr>
        <p:spPr>
          <a:xfrm>
            <a:off x="12808163" y="4207979"/>
            <a:ext cx="2256295" cy="1533035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6D6550-5F68-442E-8245-90181530B398}"/>
              </a:ext>
            </a:extLst>
          </p:cNvPr>
          <p:cNvSpPr txBox="1"/>
          <p:nvPr/>
        </p:nvSpPr>
        <p:spPr>
          <a:xfrm>
            <a:off x="12808159" y="4518000"/>
            <a:ext cx="2256297" cy="967722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F2A52C0-9A9D-449F-8080-4FD4FFF4E815}"/>
              </a:ext>
            </a:extLst>
          </p:cNvPr>
          <p:cNvSpPr txBox="1"/>
          <p:nvPr/>
        </p:nvSpPr>
        <p:spPr>
          <a:xfrm>
            <a:off x="13156196" y="4670669"/>
            <a:ext cx="156022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ลาออก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</a:p>
          <a:p>
            <a:pPr algn="ctr"/>
            <a:r>
              <a:rPr lang="th-TH" sz="20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2FC16F1-3D28-478B-8CC5-695AD532BA2F}"/>
              </a:ext>
            </a:extLst>
          </p:cNvPr>
          <p:cNvSpPr/>
          <p:nvPr/>
        </p:nvSpPr>
        <p:spPr>
          <a:xfrm>
            <a:off x="9123013" y="3341779"/>
            <a:ext cx="1848096" cy="1324943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6AA48-FAF0-485C-BCC4-FE0CC69D084A}"/>
              </a:ext>
            </a:extLst>
          </p:cNvPr>
          <p:cNvSpPr txBox="1"/>
          <p:nvPr/>
        </p:nvSpPr>
        <p:spPr>
          <a:xfrm>
            <a:off x="9123008" y="3685469"/>
            <a:ext cx="1848098" cy="699555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058100CB-5241-409C-B6CB-F5697F5EEEBC}"/>
              </a:ext>
            </a:extLst>
          </p:cNvPr>
          <p:cNvSpPr txBox="1"/>
          <p:nvPr/>
        </p:nvSpPr>
        <p:spPr>
          <a:xfrm>
            <a:off x="9368043" y="3852895"/>
            <a:ext cx="135802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Login</a:t>
            </a:r>
            <a:endParaRPr lang="th-TH" sz="2000" b="1" dirty="0">
              <a:solidFill>
                <a:schemeClr val="tx2">
                  <a:lumMod val="50000"/>
                </a:schemeClr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2609B4-DF06-4FFF-8F5D-B017CA1F7854}"/>
              </a:ext>
            </a:extLst>
          </p:cNvPr>
          <p:cNvCxnSpPr>
            <a:cxnSpLocks/>
          </p:cNvCxnSpPr>
          <p:nvPr/>
        </p:nvCxnSpPr>
        <p:spPr>
          <a:xfrm>
            <a:off x="9525151" y="2996717"/>
            <a:ext cx="0" cy="66671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D86EB9-51B9-4B46-870C-CAD2641DECC1}"/>
              </a:ext>
            </a:extLst>
          </p:cNvPr>
          <p:cNvSpPr txBox="1"/>
          <p:nvPr/>
        </p:nvSpPr>
        <p:spPr>
          <a:xfrm>
            <a:off x="9180334" y="3369462"/>
            <a:ext cx="2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546A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557583-7280-486D-A224-85BE120D7FEB}"/>
              </a:ext>
            </a:extLst>
          </p:cNvPr>
          <p:cNvCxnSpPr>
            <a:cxnSpLocks/>
          </p:cNvCxnSpPr>
          <p:nvPr/>
        </p:nvCxnSpPr>
        <p:spPr>
          <a:xfrm>
            <a:off x="13213517" y="3972527"/>
            <a:ext cx="0" cy="56848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CA3C99-F381-4E3E-895A-DC1CB54DD631}"/>
              </a:ext>
            </a:extLst>
          </p:cNvPr>
          <p:cNvSpPr txBox="1"/>
          <p:nvPr/>
        </p:nvSpPr>
        <p:spPr>
          <a:xfrm>
            <a:off x="12868700" y="4225003"/>
            <a:ext cx="2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546A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6D67F96-4588-4206-BACB-0FE7EBAB6618}"/>
              </a:ext>
            </a:extLst>
          </p:cNvPr>
          <p:cNvCxnSpPr/>
          <p:nvPr/>
        </p:nvCxnSpPr>
        <p:spPr>
          <a:xfrm>
            <a:off x="9420376" y="6432526"/>
            <a:ext cx="0" cy="34369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C2BB870-6E5F-41E4-8DDA-DBDDE1A2476B}"/>
              </a:ext>
            </a:extLst>
          </p:cNvPr>
          <p:cNvSpPr txBox="1"/>
          <p:nvPr/>
        </p:nvSpPr>
        <p:spPr>
          <a:xfrm>
            <a:off x="9075559" y="6460209"/>
            <a:ext cx="2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546A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3A8DCB-F12D-4D90-89EC-BF674FD08133}"/>
              </a:ext>
            </a:extLst>
          </p:cNvPr>
          <p:cNvCxnSpPr>
            <a:cxnSpLocks/>
          </p:cNvCxnSpPr>
          <p:nvPr/>
        </p:nvCxnSpPr>
        <p:spPr>
          <a:xfrm flipH="1">
            <a:off x="9081932" y="11574973"/>
            <a:ext cx="6786" cy="31002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B00CD5-7B8D-4CA3-B94C-B53F6864C61F}"/>
              </a:ext>
            </a:extLst>
          </p:cNvPr>
          <p:cNvSpPr txBox="1"/>
          <p:nvPr/>
        </p:nvSpPr>
        <p:spPr>
          <a:xfrm>
            <a:off x="8716176" y="11588259"/>
            <a:ext cx="2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546A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4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AC2C9F-C3D2-47FA-9742-FDA6CEFDEBF9}"/>
              </a:ext>
            </a:extLst>
          </p:cNvPr>
          <p:cNvSpPr/>
          <p:nvPr/>
        </p:nvSpPr>
        <p:spPr>
          <a:xfrm>
            <a:off x="13531194" y="9857751"/>
            <a:ext cx="2728439" cy="1475786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E505B0-9771-457C-BA12-D7B44FB0856A}"/>
              </a:ext>
            </a:extLst>
          </p:cNvPr>
          <p:cNvSpPr txBox="1"/>
          <p:nvPr/>
        </p:nvSpPr>
        <p:spPr>
          <a:xfrm>
            <a:off x="13531191" y="10167772"/>
            <a:ext cx="2728443" cy="783758"/>
          </a:xfrm>
          <a:prstGeom prst="rect">
            <a:avLst/>
          </a:prstGeom>
          <a:solidFill>
            <a:schemeClr val="bg1"/>
          </a:solidFill>
          <a:ln w="76200">
            <a:solidFill>
              <a:srgbClr val="44546A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EF52DB-E751-4B1D-B6ED-859B6C27FD73}"/>
              </a:ext>
            </a:extLst>
          </p:cNvPr>
          <p:cNvCxnSpPr>
            <a:cxnSpLocks/>
          </p:cNvCxnSpPr>
          <p:nvPr/>
        </p:nvCxnSpPr>
        <p:spPr>
          <a:xfrm>
            <a:off x="13986932" y="9843354"/>
            <a:ext cx="0" cy="32441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436BD300-216D-4C69-827F-342314D80D91}"/>
              </a:ext>
            </a:extLst>
          </p:cNvPr>
          <p:cNvSpPr txBox="1"/>
          <p:nvPr/>
        </p:nvSpPr>
        <p:spPr>
          <a:xfrm>
            <a:off x="13460272" y="10407749"/>
            <a:ext cx="28712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chemeClr val="tx2">
                    <a:lumMod val="50000"/>
                  </a:schemeClr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คำนวณกลุ่มเสี่ยงและแบ่งเกณฑ์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F74E79-1F44-4CB0-B2BC-F828D935A9C0}"/>
              </a:ext>
            </a:extLst>
          </p:cNvPr>
          <p:cNvSpPr txBox="1"/>
          <p:nvPr/>
        </p:nvSpPr>
        <p:spPr>
          <a:xfrm>
            <a:off x="13642115" y="9871037"/>
            <a:ext cx="23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546A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4BE5E7-7E24-4EAB-B15D-E73E484CA93F}"/>
              </a:ext>
            </a:extLst>
          </p:cNvPr>
          <p:cNvSpPr/>
          <p:nvPr/>
        </p:nvSpPr>
        <p:spPr>
          <a:xfrm>
            <a:off x="15713469" y="6551665"/>
            <a:ext cx="649445" cy="1108642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1AA73F-EDF7-4C50-A8CA-F35B1B7848B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92517" y="3852895"/>
            <a:ext cx="0" cy="23926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F6935D-57A6-4F27-85AA-B2565B52BE4A}"/>
              </a:ext>
            </a:extLst>
          </p:cNvPr>
          <p:cNvCxnSpPr>
            <a:cxnSpLocks/>
          </p:cNvCxnSpPr>
          <p:nvPr/>
        </p:nvCxnSpPr>
        <p:spPr>
          <a:xfrm>
            <a:off x="4058227" y="3852895"/>
            <a:ext cx="5030491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C8F811-5114-40E8-A834-C74CDC1A0AA9}"/>
              </a:ext>
            </a:extLst>
          </p:cNvPr>
          <p:cNvCxnSpPr>
            <a:cxnSpLocks/>
          </p:cNvCxnSpPr>
          <p:nvPr/>
        </p:nvCxnSpPr>
        <p:spPr>
          <a:xfrm flipH="1">
            <a:off x="5422645" y="4253005"/>
            <a:ext cx="3666073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3B2CB4-0BD6-4365-9318-1C71EF9DB306}"/>
              </a:ext>
            </a:extLst>
          </p:cNvPr>
          <p:cNvCxnSpPr>
            <a:cxnSpLocks/>
          </p:cNvCxnSpPr>
          <p:nvPr/>
        </p:nvCxnSpPr>
        <p:spPr>
          <a:xfrm flipV="1">
            <a:off x="5427202" y="4864343"/>
            <a:ext cx="7394969" cy="31315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7150331-FFA8-49F0-93B7-27A8E2DBF654}"/>
              </a:ext>
            </a:extLst>
          </p:cNvPr>
          <p:cNvCxnSpPr>
            <a:cxnSpLocks/>
          </p:cNvCxnSpPr>
          <p:nvPr/>
        </p:nvCxnSpPr>
        <p:spPr>
          <a:xfrm>
            <a:off x="5422645" y="5350599"/>
            <a:ext cx="4969296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0E4522-FCE1-4EFB-B05C-06A26339A9F5}"/>
              </a:ext>
            </a:extLst>
          </p:cNvPr>
          <p:cNvCxnSpPr>
            <a:cxnSpLocks/>
          </p:cNvCxnSpPr>
          <p:nvPr/>
        </p:nvCxnSpPr>
        <p:spPr>
          <a:xfrm>
            <a:off x="10357648" y="5350599"/>
            <a:ext cx="3" cy="1116657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AD682A-4644-4429-89B8-23952CBB593B}"/>
              </a:ext>
            </a:extLst>
          </p:cNvPr>
          <p:cNvCxnSpPr>
            <a:cxnSpLocks/>
          </p:cNvCxnSpPr>
          <p:nvPr/>
        </p:nvCxnSpPr>
        <p:spPr>
          <a:xfrm flipV="1">
            <a:off x="9754177" y="5769584"/>
            <a:ext cx="0" cy="66294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EA7CF2-3196-43CD-B253-30A6E5AB5A03}"/>
              </a:ext>
            </a:extLst>
          </p:cNvPr>
          <p:cNvCxnSpPr>
            <a:cxnSpLocks/>
          </p:cNvCxnSpPr>
          <p:nvPr/>
        </p:nvCxnSpPr>
        <p:spPr>
          <a:xfrm flipH="1">
            <a:off x="5427202" y="5741014"/>
            <a:ext cx="4362557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4449D4E-81BC-4E52-BA2F-062CE73E244E}"/>
              </a:ext>
            </a:extLst>
          </p:cNvPr>
          <p:cNvSpPr txBox="1"/>
          <p:nvPr/>
        </p:nvSpPr>
        <p:spPr>
          <a:xfrm>
            <a:off x="6611753" y="3525901"/>
            <a:ext cx="16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34CC556-CDBD-48FB-BC55-4E28DF89AB65}"/>
              </a:ext>
            </a:extLst>
          </p:cNvPr>
          <p:cNvSpPr txBox="1"/>
          <p:nvPr/>
        </p:nvSpPr>
        <p:spPr>
          <a:xfrm>
            <a:off x="6261650" y="3915936"/>
            <a:ext cx="25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ผลการเข้าสู่ระบบ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1B8C62-C4C9-4ACA-A80B-DB9151D18D09}"/>
              </a:ext>
            </a:extLst>
          </p:cNvPr>
          <p:cNvSpPr txBox="1"/>
          <p:nvPr/>
        </p:nvSpPr>
        <p:spPr>
          <a:xfrm rot="16200000">
            <a:off x="8449858" y="8598716"/>
            <a:ext cx="406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ข้อมูลของนักศึกษาภายใต้</a:t>
            </a:r>
          </a:p>
          <a:p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การดูแลของอาจารย์</a:t>
            </a:r>
            <a:endParaRPr lang="en-US" sz="14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A10E87-F569-465C-AE2C-42B7A1DD55B7}"/>
              </a:ext>
            </a:extLst>
          </p:cNvPr>
          <p:cNvSpPr txBox="1"/>
          <p:nvPr/>
        </p:nvSpPr>
        <p:spPr>
          <a:xfrm rot="16200000">
            <a:off x="8427437" y="9672326"/>
            <a:ext cx="285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ข้อมูลการแสดงผลของ</a:t>
            </a:r>
          </a:p>
          <a:p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นักศึกษาภายใต้การดูแลของอาจารย์</a:t>
            </a:r>
            <a:endParaRPr lang="en-US" sz="14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507FD3-3883-445C-AF5F-07D4737DF922}"/>
              </a:ext>
            </a:extLst>
          </p:cNvPr>
          <p:cNvSpPr txBox="1"/>
          <p:nvPr/>
        </p:nvSpPr>
        <p:spPr>
          <a:xfrm>
            <a:off x="5411311" y="5747717"/>
            <a:ext cx="418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แสดงแผนภาพ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,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ผลเกรดและกลุ่มที่นักศึกษา</a:t>
            </a:r>
          </a:p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อยู่จากผลการแบ่งเกณฑ์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B37778-1A99-447F-907C-B88FE842D76E}"/>
              </a:ext>
            </a:extLst>
          </p:cNvPr>
          <p:cNvSpPr txBox="1"/>
          <p:nvPr/>
        </p:nvSpPr>
        <p:spPr>
          <a:xfrm>
            <a:off x="6475734" y="5044177"/>
            <a:ext cx="26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กำหนดขอบเขตการแข่งเกณฑ์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01726C-EF31-431F-A5FD-74173C7C7000}"/>
              </a:ext>
            </a:extLst>
          </p:cNvPr>
          <p:cNvSpPr txBox="1"/>
          <p:nvPr/>
        </p:nvSpPr>
        <p:spPr>
          <a:xfrm>
            <a:off x="5001240" y="4568896"/>
            <a:ext cx="447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แบบฟอร์มการลาออก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4A396-9B05-4DEE-A989-60A0DD560494}"/>
              </a:ext>
            </a:extLst>
          </p:cNvPr>
          <p:cNvCxnSpPr>
            <a:cxnSpLocks/>
          </p:cNvCxnSpPr>
          <p:nvPr/>
        </p:nvCxnSpPr>
        <p:spPr>
          <a:xfrm flipV="1">
            <a:off x="9414703" y="8344026"/>
            <a:ext cx="0" cy="3230947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4EF7733-772D-4066-BE31-DB47A82861EC}"/>
              </a:ext>
            </a:extLst>
          </p:cNvPr>
          <p:cNvCxnSpPr>
            <a:cxnSpLocks/>
          </p:cNvCxnSpPr>
          <p:nvPr/>
        </p:nvCxnSpPr>
        <p:spPr>
          <a:xfrm flipH="1" flipV="1">
            <a:off x="10092786" y="8335827"/>
            <a:ext cx="19552" cy="3239146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3C1851B-C46C-4487-8D6F-C38F2B9259CB}"/>
              </a:ext>
            </a:extLst>
          </p:cNvPr>
          <p:cNvCxnSpPr>
            <a:cxnSpLocks/>
          </p:cNvCxnSpPr>
          <p:nvPr/>
        </p:nvCxnSpPr>
        <p:spPr>
          <a:xfrm flipV="1">
            <a:off x="11342466" y="8344499"/>
            <a:ext cx="0" cy="3249816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80F298-D89A-4E3B-8FEA-0D9CA6FD40CE}"/>
              </a:ext>
            </a:extLst>
          </p:cNvPr>
          <p:cNvCxnSpPr>
            <a:cxnSpLocks/>
          </p:cNvCxnSpPr>
          <p:nvPr/>
        </p:nvCxnSpPr>
        <p:spPr>
          <a:xfrm>
            <a:off x="10726071" y="8344026"/>
            <a:ext cx="14204" cy="3250289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A2A5566-E2FE-4877-825C-429315CCF0F7}"/>
              </a:ext>
            </a:extLst>
          </p:cNvPr>
          <p:cNvSpPr txBox="1"/>
          <p:nvPr/>
        </p:nvSpPr>
        <p:spPr>
          <a:xfrm rot="16200000">
            <a:off x="8233916" y="9689465"/>
            <a:ext cx="212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ขอบเขตการแบ่งเกณฑ์</a:t>
            </a:r>
            <a:endParaRPr lang="en-US" sz="14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818BA3-1CE2-4BCF-83A1-138B29A02DB8}"/>
              </a:ext>
            </a:extLst>
          </p:cNvPr>
          <p:cNvSpPr txBox="1"/>
          <p:nvPr/>
        </p:nvSpPr>
        <p:spPr>
          <a:xfrm rot="16200000">
            <a:off x="9617173" y="9689464"/>
            <a:ext cx="316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4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ข้อมูลวิชาและเกรดนักศึกษา</a:t>
            </a:r>
            <a:endParaRPr lang="en-US" sz="14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98532D-49DE-40F8-8A23-7874D4424AE5}"/>
              </a:ext>
            </a:extLst>
          </p:cNvPr>
          <p:cNvCxnSpPr>
            <a:cxnSpLocks/>
          </p:cNvCxnSpPr>
          <p:nvPr/>
        </p:nvCxnSpPr>
        <p:spPr>
          <a:xfrm flipV="1">
            <a:off x="13986932" y="7733423"/>
            <a:ext cx="0" cy="210332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25F3875-3D37-4F13-9B0C-6572CA6E8351}"/>
              </a:ext>
            </a:extLst>
          </p:cNvPr>
          <p:cNvCxnSpPr>
            <a:cxnSpLocks/>
          </p:cNvCxnSpPr>
          <p:nvPr/>
        </p:nvCxnSpPr>
        <p:spPr>
          <a:xfrm flipH="1">
            <a:off x="11759275" y="7767713"/>
            <a:ext cx="2227657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EC46F5E-391C-4714-9ECB-7118909D4B8B}"/>
              </a:ext>
            </a:extLst>
          </p:cNvPr>
          <p:cNvCxnSpPr>
            <a:cxnSpLocks/>
          </p:cNvCxnSpPr>
          <p:nvPr/>
        </p:nvCxnSpPr>
        <p:spPr>
          <a:xfrm>
            <a:off x="11787181" y="7267889"/>
            <a:ext cx="3542707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967A45-6F2D-484C-A2D4-E588062DC0B1}"/>
              </a:ext>
            </a:extLst>
          </p:cNvPr>
          <p:cNvCxnSpPr>
            <a:cxnSpLocks/>
          </p:cNvCxnSpPr>
          <p:nvPr/>
        </p:nvCxnSpPr>
        <p:spPr>
          <a:xfrm>
            <a:off x="15305272" y="7239054"/>
            <a:ext cx="3" cy="2604299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4E63F2E-12E9-4942-B605-AA7DC4543032}"/>
              </a:ext>
            </a:extLst>
          </p:cNvPr>
          <p:cNvSpPr txBox="1"/>
          <p:nvPr/>
        </p:nvSpPr>
        <p:spPr>
          <a:xfrm>
            <a:off x="12019767" y="6422447"/>
            <a:ext cx="33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ข้อมูลเกรดและวิชาเรียนของนักศึกษา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5316EB3-01CF-47E8-B5DC-DA33A5F54B96}"/>
              </a:ext>
            </a:extLst>
          </p:cNvPr>
          <p:cNvSpPr txBox="1"/>
          <p:nvPr/>
        </p:nvSpPr>
        <p:spPr>
          <a:xfrm>
            <a:off x="12525308" y="6929514"/>
            <a:ext cx="222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ขอบเขตการแบ่งเกณฑ์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B3CBE30-0539-4089-A532-66A07AEB3F65}"/>
              </a:ext>
            </a:extLst>
          </p:cNvPr>
          <p:cNvSpPr txBox="1"/>
          <p:nvPr/>
        </p:nvSpPr>
        <p:spPr>
          <a:xfrm>
            <a:off x="11981346" y="7443393"/>
            <a:ext cx="33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แผนภาพแสดงการแบ่งเกณฑ์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2272F61-D748-44DA-8463-7C44F710B847}"/>
              </a:ext>
            </a:extLst>
          </p:cNvPr>
          <p:cNvCxnSpPr>
            <a:cxnSpLocks/>
          </p:cNvCxnSpPr>
          <p:nvPr/>
        </p:nvCxnSpPr>
        <p:spPr>
          <a:xfrm>
            <a:off x="5390638" y="9918895"/>
            <a:ext cx="3732375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B876BF3-EC95-4F99-812A-ECC3CB7F95EE}"/>
              </a:ext>
            </a:extLst>
          </p:cNvPr>
          <p:cNvCxnSpPr>
            <a:cxnSpLocks/>
          </p:cNvCxnSpPr>
          <p:nvPr/>
        </p:nvCxnSpPr>
        <p:spPr>
          <a:xfrm>
            <a:off x="9089412" y="9954676"/>
            <a:ext cx="9206" cy="1628209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25B18BA-335F-4FD2-8734-B8CC4D968234}"/>
              </a:ext>
            </a:extLst>
          </p:cNvPr>
          <p:cNvCxnSpPr>
            <a:cxnSpLocks/>
          </p:cNvCxnSpPr>
          <p:nvPr/>
        </p:nvCxnSpPr>
        <p:spPr>
          <a:xfrm>
            <a:off x="4732159" y="11884993"/>
            <a:ext cx="3876174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E918CC9-4CF8-4114-8117-70761C112E67}"/>
              </a:ext>
            </a:extLst>
          </p:cNvPr>
          <p:cNvCxnSpPr>
            <a:cxnSpLocks/>
          </p:cNvCxnSpPr>
          <p:nvPr/>
        </p:nvCxnSpPr>
        <p:spPr>
          <a:xfrm flipV="1">
            <a:off x="4732159" y="10453979"/>
            <a:ext cx="0" cy="1469322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F2F205-0411-45F8-9BAA-90D69DD793D9}"/>
              </a:ext>
            </a:extLst>
          </p:cNvPr>
          <p:cNvCxnSpPr>
            <a:cxnSpLocks/>
          </p:cNvCxnSpPr>
          <p:nvPr/>
        </p:nvCxnSpPr>
        <p:spPr>
          <a:xfrm flipV="1">
            <a:off x="3955357" y="10465410"/>
            <a:ext cx="0" cy="1808982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DE15A8B-73DB-41DD-BCD0-CD57482AF5A3}"/>
              </a:ext>
            </a:extLst>
          </p:cNvPr>
          <p:cNvCxnSpPr>
            <a:cxnSpLocks/>
          </p:cNvCxnSpPr>
          <p:nvPr/>
        </p:nvCxnSpPr>
        <p:spPr>
          <a:xfrm>
            <a:off x="3925796" y="12274392"/>
            <a:ext cx="4682537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901F59-18E2-4F22-887E-DEE2AF2CEA88}"/>
              </a:ext>
            </a:extLst>
          </p:cNvPr>
          <p:cNvCxnSpPr>
            <a:cxnSpLocks/>
          </p:cNvCxnSpPr>
          <p:nvPr/>
        </p:nvCxnSpPr>
        <p:spPr>
          <a:xfrm>
            <a:off x="3142893" y="12691970"/>
            <a:ext cx="5463844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EDF93EF-2CB9-40B2-9174-A3350E5AB1C1}"/>
              </a:ext>
            </a:extLst>
          </p:cNvPr>
          <p:cNvCxnSpPr>
            <a:cxnSpLocks/>
          </p:cNvCxnSpPr>
          <p:nvPr/>
        </p:nvCxnSpPr>
        <p:spPr>
          <a:xfrm flipV="1">
            <a:off x="3177183" y="10471030"/>
            <a:ext cx="0" cy="222094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D75973-0026-4D3F-8053-F4D22F5441A1}"/>
              </a:ext>
            </a:extLst>
          </p:cNvPr>
          <p:cNvCxnSpPr>
            <a:cxnSpLocks/>
          </p:cNvCxnSpPr>
          <p:nvPr/>
        </p:nvCxnSpPr>
        <p:spPr>
          <a:xfrm flipV="1">
            <a:off x="1310433" y="13057730"/>
            <a:ext cx="7292485" cy="34291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5B529F4-244F-4AC7-B23C-D89F703753A1}"/>
              </a:ext>
            </a:extLst>
          </p:cNvPr>
          <p:cNvCxnSpPr>
            <a:cxnSpLocks/>
          </p:cNvCxnSpPr>
          <p:nvPr/>
        </p:nvCxnSpPr>
        <p:spPr>
          <a:xfrm flipV="1">
            <a:off x="1351997" y="2664808"/>
            <a:ext cx="0" cy="10427214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B0EB7C6-B652-4D8D-B75D-6B96DED1E67D}"/>
              </a:ext>
            </a:extLst>
          </p:cNvPr>
          <p:cNvSpPr txBox="1"/>
          <p:nvPr/>
        </p:nvSpPr>
        <p:spPr>
          <a:xfrm>
            <a:off x="4114901" y="11615835"/>
            <a:ext cx="51291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3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แสดงแผนภาพกลุ่มของนักศึกษาภายใต้การดูแลของอาจารย์</a:t>
            </a:r>
            <a:endParaRPr lang="en-US" sz="13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1A5231-8D38-42B0-9930-4F8C82A27784}"/>
              </a:ext>
            </a:extLst>
          </p:cNvPr>
          <p:cNvSpPr txBox="1"/>
          <p:nvPr/>
        </p:nvSpPr>
        <p:spPr>
          <a:xfrm>
            <a:off x="5987936" y="9583843"/>
            <a:ext cx="264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กำหนดขอบเขตการแข่งเกณฑ์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0D67C16-BE9B-441F-B462-9C1CDAF1CC10}"/>
              </a:ext>
            </a:extLst>
          </p:cNvPr>
          <p:cNvSpPr txBox="1"/>
          <p:nvPr/>
        </p:nvSpPr>
        <p:spPr>
          <a:xfrm>
            <a:off x="4395277" y="11941439"/>
            <a:ext cx="3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เลือกนักศึกษาที่ต้องการจะแสดงข้อมูล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F182B16-9FEA-4D66-95C1-99C1F4F36112}"/>
              </a:ext>
            </a:extLst>
          </p:cNvPr>
          <p:cNvSpPr txBox="1"/>
          <p:nvPr/>
        </p:nvSpPr>
        <p:spPr>
          <a:xfrm>
            <a:off x="5126271" y="12350454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แสดงข้อมูลนักศึกษา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6008124-7AA1-48B3-81B2-4268196BFED0}"/>
              </a:ext>
            </a:extLst>
          </p:cNvPr>
          <p:cNvCxnSpPr>
            <a:cxnSpLocks/>
          </p:cNvCxnSpPr>
          <p:nvPr/>
        </p:nvCxnSpPr>
        <p:spPr>
          <a:xfrm>
            <a:off x="1318106" y="2625976"/>
            <a:ext cx="8796954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E4A30-B9DE-4665-8677-20C6324E934B}"/>
              </a:ext>
            </a:extLst>
          </p:cNvPr>
          <p:cNvSpPr txBox="1"/>
          <p:nvPr/>
        </p:nvSpPr>
        <p:spPr>
          <a:xfrm>
            <a:off x="5029806" y="2302358"/>
            <a:ext cx="25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ผลการเข้าสู่ระบบ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F3BC8E2-68D6-4C3D-859D-31BA20082493}"/>
              </a:ext>
            </a:extLst>
          </p:cNvPr>
          <p:cNvCxnSpPr>
            <a:cxnSpLocks/>
          </p:cNvCxnSpPr>
          <p:nvPr/>
        </p:nvCxnSpPr>
        <p:spPr>
          <a:xfrm>
            <a:off x="2166644" y="3033145"/>
            <a:ext cx="7358507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38688B6-28C1-4A85-926A-44E956238D0B}"/>
              </a:ext>
            </a:extLst>
          </p:cNvPr>
          <p:cNvCxnSpPr>
            <a:cxnSpLocks/>
          </p:cNvCxnSpPr>
          <p:nvPr/>
        </p:nvCxnSpPr>
        <p:spPr>
          <a:xfrm>
            <a:off x="2127732" y="9583843"/>
            <a:ext cx="550025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35B32E5-C348-46D4-99E4-FE155E9FB138}"/>
              </a:ext>
            </a:extLst>
          </p:cNvPr>
          <p:cNvCxnSpPr>
            <a:cxnSpLocks/>
          </p:cNvCxnSpPr>
          <p:nvPr/>
        </p:nvCxnSpPr>
        <p:spPr>
          <a:xfrm flipV="1">
            <a:off x="2166644" y="2997970"/>
            <a:ext cx="0" cy="6606656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010BC0B-6A41-4953-BC8D-5280B5D96A7A}"/>
              </a:ext>
            </a:extLst>
          </p:cNvPr>
          <p:cNvSpPr txBox="1"/>
          <p:nvPr/>
        </p:nvSpPr>
        <p:spPr>
          <a:xfrm>
            <a:off x="5023064" y="2701248"/>
            <a:ext cx="25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ผลการเข้าสู่ระบบ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D273C8-E861-4C72-B289-1A4C4F3FB54F}"/>
              </a:ext>
            </a:extLst>
          </p:cNvPr>
          <p:cNvCxnSpPr>
            <a:cxnSpLocks/>
          </p:cNvCxnSpPr>
          <p:nvPr/>
        </p:nvCxnSpPr>
        <p:spPr>
          <a:xfrm>
            <a:off x="2441656" y="3487246"/>
            <a:ext cx="6724112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E65716A-306D-4DA4-9245-46787C8051BD}"/>
              </a:ext>
            </a:extLst>
          </p:cNvPr>
          <p:cNvCxnSpPr>
            <a:cxnSpLocks/>
          </p:cNvCxnSpPr>
          <p:nvPr/>
        </p:nvCxnSpPr>
        <p:spPr>
          <a:xfrm flipV="1">
            <a:off x="2441656" y="3441736"/>
            <a:ext cx="0" cy="5550661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E0F1ED6F-762D-4F69-B79F-2B3D754839ED}"/>
              </a:ext>
            </a:extLst>
          </p:cNvPr>
          <p:cNvSpPr txBox="1"/>
          <p:nvPr/>
        </p:nvSpPr>
        <p:spPr>
          <a:xfrm>
            <a:off x="5245910" y="3142886"/>
            <a:ext cx="16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เข้าสู่ระบบ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4678D28-1C16-49D1-B162-8D6B0DCC3E52}"/>
              </a:ext>
            </a:extLst>
          </p:cNvPr>
          <p:cNvCxnSpPr>
            <a:cxnSpLocks/>
          </p:cNvCxnSpPr>
          <p:nvPr/>
        </p:nvCxnSpPr>
        <p:spPr>
          <a:xfrm flipV="1">
            <a:off x="18490994" y="7665185"/>
            <a:ext cx="0" cy="250258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D492277-E522-483A-A8B2-F0DCCD4ABC43}"/>
              </a:ext>
            </a:extLst>
          </p:cNvPr>
          <p:cNvCxnSpPr>
            <a:cxnSpLocks/>
          </p:cNvCxnSpPr>
          <p:nvPr/>
        </p:nvCxnSpPr>
        <p:spPr>
          <a:xfrm flipH="1">
            <a:off x="16296388" y="10167772"/>
            <a:ext cx="2227657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F57839C3-E5D0-421E-9C3F-5BB6494E464B}"/>
              </a:ext>
            </a:extLst>
          </p:cNvPr>
          <p:cNvSpPr txBox="1"/>
          <p:nvPr/>
        </p:nvSpPr>
        <p:spPr>
          <a:xfrm rot="16200000">
            <a:off x="16414745" y="8599928"/>
            <a:ext cx="334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2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ข้อมูลเกรดเฉลี่ยของนักศึกษา</a:t>
            </a:r>
          </a:p>
          <a:p>
            <a:pPr algn="ctr"/>
            <a:r>
              <a:rPr lang="th-TH" sz="12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และจำนวนนักศึกษาภาควิชา</a:t>
            </a:r>
          </a:p>
          <a:p>
            <a:pPr algn="ctr"/>
            <a:r>
              <a:rPr lang="th-TH" sz="12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วิทยาการคอมพิวเตอร์ทั้งหมด</a:t>
            </a:r>
            <a:endParaRPr lang="en-US" sz="12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21F341C-1986-49E6-A153-8CDE0714F297}"/>
              </a:ext>
            </a:extLst>
          </p:cNvPr>
          <p:cNvCxnSpPr>
            <a:cxnSpLocks/>
          </p:cNvCxnSpPr>
          <p:nvPr/>
        </p:nvCxnSpPr>
        <p:spPr>
          <a:xfrm flipH="1">
            <a:off x="11787182" y="6780152"/>
            <a:ext cx="3926287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AD7A06C-58DF-4F91-832C-A27036B902E9}"/>
              </a:ext>
            </a:extLst>
          </p:cNvPr>
          <p:cNvCxnSpPr>
            <a:cxnSpLocks/>
          </p:cNvCxnSpPr>
          <p:nvPr/>
        </p:nvCxnSpPr>
        <p:spPr>
          <a:xfrm>
            <a:off x="10096700" y="2605477"/>
            <a:ext cx="0" cy="72207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0D2EB52-5288-4783-8C8D-CB08539455B9}"/>
              </a:ext>
            </a:extLst>
          </p:cNvPr>
          <p:cNvCxnSpPr>
            <a:cxnSpLocks/>
          </p:cNvCxnSpPr>
          <p:nvPr/>
        </p:nvCxnSpPr>
        <p:spPr>
          <a:xfrm>
            <a:off x="10567919" y="2837115"/>
            <a:ext cx="4290390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C25272E-1ACF-44F3-8087-CB78848047B5}"/>
              </a:ext>
            </a:extLst>
          </p:cNvPr>
          <p:cNvCxnSpPr>
            <a:cxnSpLocks/>
          </p:cNvCxnSpPr>
          <p:nvPr/>
        </p:nvCxnSpPr>
        <p:spPr>
          <a:xfrm>
            <a:off x="10550770" y="2799279"/>
            <a:ext cx="17149" cy="561646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2DB00F19-7358-4E49-B2DB-1B43D7BD2A6F}"/>
              </a:ext>
            </a:extLst>
          </p:cNvPr>
          <p:cNvSpPr txBox="1"/>
          <p:nvPr/>
        </p:nvSpPr>
        <p:spPr>
          <a:xfrm>
            <a:off x="12118366" y="2501538"/>
            <a:ext cx="163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ข้อมูลผู้ใช้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0ADDDBE-E219-4F3C-8EAE-17D80114C9E8}"/>
              </a:ext>
            </a:extLst>
          </p:cNvPr>
          <p:cNvCxnSpPr>
            <a:cxnSpLocks/>
          </p:cNvCxnSpPr>
          <p:nvPr/>
        </p:nvCxnSpPr>
        <p:spPr>
          <a:xfrm>
            <a:off x="13178048" y="3964538"/>
            <a:ext cx="6930062" cy="41109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D4875D7-838D-42EB-B9DE-F386A7C5337B}"/>
              </a:ext>
            </a:extLst>
          </p:cNvPr>
          <p:cNvSpPr txBox="1"/>
          <p:nvPr/>
        </p:nvSpPr>
        <p:spPr>
          <a:xfrm>
            <a:off x="13620344" y="3645307"/>
            <a:ext cx="447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แบบฟอร์มการลาออก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42D6C23-BF27-486B-A709-0FC57A0CAD99}"/>
              </a:ext>
            </a:extLst>
          </p:cNvPr>
          <p:cNvCxnSpPr>
            <a:cxnSpLocks/>
          </p:cNvCxnSpPr>
          <p:nvPr/>
        </p:nvCxnSpPr>
        <p:spPr>
          <a:xfrm flipH="1">
            <a:off x="15090741" y="4515367"/>
            <a:ext cx="5089232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E07B6F3-4DC3-4D11-8AD9-977191381381}"/>
              </a:ext>
            </a:extLst>
          </p:cNvPr>
          <p:cNvSpPr txBox="1"/>
          <p:nvPr/>
        </p:nvSpPr>
        <p:spPr>
          <a:xfrm>
            <a:off x="14937256" y="4193581"/>
            <a:ext cx="544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เหตุผลการลาออก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ย้ายเมเจอร์ของนักศึกษาทั้งหมด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B491346-D075-4054-A5AB-6D0D9616C360}"/>
              </a:ext>
            </a:extLst>
          </p:cNvPr>
          <p:cNvCxnSpPr>
            <a:cxnSpLocks/>
          </p:cNvCxnSpPr>
          <p:nvPr/>
        </p:nvCxnSpPr>
        <p:spPr>
          <a:xfrm flipH="1">
            <a:off x="15061512" y="5489982"/>
            <a:ext cx="5200376" cy="0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08A44BEF-784F-4A1F-93C3-63A3AEA21E52}"/>
              </a:ext>
            </a:extLst>
          </p:cNvPr>
          <p:cNvSpPr txBox="1"/>
          <p:nvPr/>
        </p:nvSpPr>
        <p:spPr>
          <a:xfrm>
            <a:off x="14999373" y="4897013"/>
            <a:ext cx="544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Request 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เหตุผลการลาออก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ของนักศึกษาทั้งหมด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6BF7028-FBAA-4B1C-96DC-1777525FBA54}"/>
              </a:ext>
            </a:extLst>
          </p:cNvPr>
          <p:cNvCxnSpPr>
            <a:cxnSpLocks/>
          </p:cNvCxnSpPr>
          <p:nvPr/>
        </p:nvCxnSpPr>
        <p:spPr>
          <a:xfrm flipH="1">
            <a:off x="13213517" y="5778475"/>
            <a:ext cx="8025" cy="30279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5D882E7-794B-4029-BC65-B96F50A7507A}"/>
              </a:ext>
            </a:extLst>
          </p:cNvPr>
          <p:cNvCxnSpPr>
            <a:cxnSpLocks/>
          </p:cNvCxnSpPr>
          <p:nvPr/>
        </p:nvCxnSpPr>
        <p:spPr>
          <a:xfrm>
            <a:off x="13190657" y="6050673"/>
            <a:ext cx="7010400" cy="30599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EC48D75-F791-4588-9D21-3659ADE76063}"/>
              </a:ext>
            </a:extLst>
          </p:cNvPr>
          <p:cNvSpPr txBox="1"/>
          <p:nvPr/>
        </p:nvSpPr>
        <p:spPr>
          <a:xfrm>
            <a:off x="14980154" y="5731851"/>
            <a:ext cx="544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เหตุผลการลาออก</a:t>
            </a:r>
            <a:r>
              <a:rPr lang="en-US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/</a:t>
            </a:r>
            <a:r>
              <a:rPr lang="th-TH" sz="1800" b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ย้ายเมเจอร์ของนักศึกษาทั้งหมด</a:t>
            </a:r>
            <a:endParaRPr lang="en-US" sz="1800" b="1" dirty="0">
              <a:solidFill>
                <a:srgbClr val="44546A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6B77F28-D149-4075-9491-BCC7142391EA}"/>
              </a:ext>
            </a:extLst>
          </p:cNvPr>
          <p:cNvCxnSpPr>
            <a:cxnSpLocks/>
          </p:cNvCxnSpPr>
          <p:nvPr/>
        </p:nvCxnSpPr>
        <p:spPr>
          <a:xfrm>
            <a:off x="2406753" y="8993541"/>
            <a:ext cx="331572" cy="0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79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2" grpId="0" animBg="1"/>
      <p:bldP spid="5" grpId="0"/>
      <p:bldP spid="6" grpId="0"/>
      <p:bldP spid="70" grpId="0" animBg="1"/>
      <p:bldP spid="9" grpId="0" animBg="1"/>
      <p:bldP spid="10" grpId="0" animBg="1"/>
      <p:bldP spid="76" grpId="0" animBg="1"/>
      <p:bldP spid="77" grpId="0" animBg="1"/>
      <p:bldP spid="11" grpId="0" animBg="1"/>
      <p:bldP spid="12" grpId="0" animBg="1"/>
      <p:bldP spid="13" grpId="0" animBg="1"/>
      <p:bldP spid="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7" grpId="0" animBg="1"/>
      <p:bldP spid="15" grpId="0" animBg="1"/>
      <p:bldP spid="38" grpId="0" animBg="1"/>
      <p:bldP spid="40" grpId="0" animBg="1"/>
      <p:bldP spid="17" grpId="0" animBg="1"/>
      <p:bldP spid="43" grpId="0" animBg="1"/>
      <p:bldP spid="45" grpId="0" animBg="1"/>
      <p:bldP spid="16" grpId="0" animBg="1"/>
      <p:bldP spid="48" grpId="0" animBg="1"/>
      <p:bldP spid="50" grpId="0" animBg="1"/>
      <p:bldP spid="14" grpId="0" animBg="1"/>
      <p:bldP spid="55" grpId="0"/>
      <p:bldP spid="57" grpId="0"/>
      <p:bldP spid="59" grpId="0"/>
      <p:bldP spid="61" grpId="0"/>
      <p:bldP spid="62" grpId="0" animBg="1"/>
      <p:bldP spid="63" grpId="0" animBg="1"/>
      <p:bldP spid="18" grpId="0"/>
      <p:bldP spid="65" grpId="0"/>
      <p:bldP spid="73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4" grpId="0"/>
      <p:bldP spid="125" grpId="0"/>
      <p:bldP spid="143" grpId="0"/>
      <p:bldP spid="144" grpId="0"/>
      <p:bldP spid="145" grpId="0"/>
      <p:bldP spid="181" grpId="0"/>
      <p:bldP spid="182" grpId="0"/>
      <p:bldP spid="183" grpId="0"/>
      <p:bldP spid="184" grpId="0"/>
      <p:bldP spid="193" grpId="0"/>
      <p:bldP spid="203" grpId="0"/>
      <p:bldP spid="212" grpId="0"/>
      <p:bldP spid="221" grpId="0"/>
      <p:bldP spid="237" grpId="0"/>
      <p:bldP spid="240" grpId="0"/>
      <p:bldP spid="244" grpId="0"/>
      <p:bldP spid="255" grpId="0"/>
      <p:bldP spid="2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77F26-C591-D049-9709-635B8E70E9CF}"/>
              </a:ext>
            </a:extLst>
          </p:cNvPr>
          <p:cNvCxnSpPr>
            <a:cxnSpLocks/>
          </p:cNvCxnSpPr>
          <p:nvPr/>
        </p:nvCxnSpPr>
        <p:spPr>
          <a:xfrm>
            <a:off x="3521900" y="7902019"/>
            <a:ext cx="0" cy="1652787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FD92F3-5519-5443-8349-C385D6219DD3}"/>
              </a:ext>
            </a:extLst>
          </p:cNvPr>
          <p:cNvCxnSpPr>
            <a:cxnSpLocks/>
          </p:cNvCxnSpPr>
          <p:nvPr/>
        </p:nvCxnSpPr>
        <p:spPr>
          <a:xfrm>
            <a:off x="14346956" y="7761953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E94-C189-AE45-ADC9-4875E8C936D1}"/>
              </a:ext>
            </a:extLst>
          </p:cNvPr>
          <p:cNvCxnSpPr>
            <a:cxnSpLocks/>
          </p:cNvCxnSpPr>
          <p:nvPr/>
        </p:nvCxnSpPr>
        <p:spPr>
          <a:xfrm>
            <a:off x="8912534" y="7832414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FACB0-CF38-6D45-B47D-A11041B4B263}"/>
              </a:ext>
            </a:extLst>
          </p:cNvPr>
          <p:cNvCxnSpPr>
            <a:cxnSpLocks/>
          </p:cNvCxnSpPr>
          <p:nvPr/>
        </p:nvCxnSpPr>
        <p:spPr>
          <a:xfrm>
            <a:off x="20750168" y="7832414"/>
            <a:ext cx="0" cy="1582326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E8913-0CE5-7F44-9CDF-FF480E587C7A}"/>
              </a:ext>
            </a:extLst>
          </p:cNvPr>
          <p:cNvGrpSpPr/>
          <p:nvPr/>
        </p:nvGrpSpPr>
        <p:grpSpPr>
          <a:xfrm>
            <a:off x="18707216" y="3281631"/>
            <a:ext cx="4085906" cy="4086968"/>
            <a:chOff x="19627610" y="4579371"/>
            <a:chExt cx="3101463" cy="310227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F9B94B-7840-EA40-87B0-362EB2FAD45E}"/>
                </a:ext>
              </a:extLst>
            </p:cNvPr>
            <p:cNvSpPr/>
            <p:nvPr/>
          </p:nvSpPr>
          <p:spPr>
            <a:xfrm>
              <a:off x="19627610" y="4579371"/>
              <a:ext cx="3101463" cy="31022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36" name="Shape 2840">
              <a:extLst>
                <a:ext uri="{FF2B5EF4-FFF2-40B4-BE49-F238E27FC236}">
                  <a16:creationId xmlns:a16="http://schemas.microsoft.com/office/drawing/2014/main" id="{7BCE12C6-3CF8-2C41-983C-8303D48B2610}"/>
                </a:ext>
              </a:extLst>
            </p:cNvPr>
            <p:cNvSpPr/>
            <p:nvPr/>
          </p:nvSpPr>
          <p:spPr>
            <a:xfrm>
              <a:off x="20617981" y="5666042"/>
              <a:ext cx="1120720" cy="101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D9D63A-72FA-8F46-93C1-5D7B1C6828A5}"/>
              </a:ext>
            </a:extLst>
          </p:cNvPr>
          <p:cNvGrpSpPr/>
          <p:nvPr/>
        </p:nvGrpSpPr>
        <p:grpSpPr>
          <a:xfrm>
            <a:off x="6847024" y="3281630"/>
            <a:ext cx="4085906" cy="4086968"/>
            <a:chOff x="8077556" y="4579370"/>
            <a:chExt cx="3101463" cy="310227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CF45C1-3DB1-6045-9FA5-94C437CDEDD0}"/>
                </a:ext>
              </a:extLst>
            </p:cNvPr>
            <p:cNvSpPr/>
            <p:nvPr/>
          </p:nvSpPr>
          <p:spPr>
            <a:xfrm>
              <a:off x="8077556" y="4579370"/>
              <a:ext cx="3101463" cy="31022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37" name="Shape 2835">
              <a:extLst>
                <a:ext uri="{FF2B5EF4-FFF2-40B4-BE49-F238E27FC236}">
                  <a16:creationId xmlns:a16="http://schemas.microsoft.com/office/drawing/2014/main" id="{242E1507-3D88-FB4C-89BA-8D1F812F160C}"/>
                </a:ext>
              </a:extLst>
            </p:cNvPr>
            <p:cNvSpPr/>
            <p:nvPr/>
          </p:nvSpPr>
          <p:spPr>
            <a:xfrm>
              <a:off x="9106487" y="5615101"/>
              <a:ext cx="1120720" cy="112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18" y="5891"/>
                  </a:moveTo>
                  <a:lnTo>
                    <a:pt x="8345" y="5891"/>
                  </a:lnTo>
                  <a:cubicBezTo>
                    <a:pt x="8075" y="5891"/>
                    <a:pt x="7855" y="6111"/>
                    <a:pt x="7855" y="6382"/>
                  </a:cubicBezTo>
                  <a:cubicBezTo>
                    <a:pt x="7855" y="6653"/>
                    <a:pt x="8075" y="6873"/>
                    <a:pt x="8345" y="6873"/>
                  </a:cubicBezTo>
                  <a:lnTo>
                    <a:pt x="15218" y="6873"/>
                  </a:lnTo>
                  <a:cubicBezTo>
                    <a:pt x="15489" y="6873"/>
                    <a:pt x="15709" y="6653"/>
                    <a:pt x="15709" y="6382"/>
                  </a:cubicBezTo>
                  <a:cubicBezTo>
                    <a:pt x="15709" y="6111"/>
                    <a:pt x="15489" y="5891"/>
                    <a:pt x="15218" y="5891"/>
                  </a:cubicBezTo>
                  <a:moveTo>
                    <a:pt x="6382" y="5891"/>
                  </a:moveTo>
                  <a:cubicBezTo>
                    <a:pt x="6111" y="5891"/>
                    <a:pt x="5891" y="6111"/>
                    <a:pt x="5891" y="6382"/>
                  </a:cubicBezTo>
                  <a:cubicBezTo>
                    <a:pt x="5891" y="6653"/>
                    <a:pt x="6111" y="6873"/>
                    <a:pt x="6382" y="6873"/>
                  </a:cubicBezTo>
                  <a:cubicBezTo>
                    <a:pt x="6653" y="6873"/>
                    <a:pt x="6873" y="6653"/>
                    <a:pt x="6873" y="6382"/>
                  </a:cubicBezTo>
                  <a:cubicBezTo>
                    <a:pt x="6873" y="6111"/>
                    <a:pt x="6653" y="5891"/>
                    <a:pt x="6382" y="5891"/>
                  </a:cubicBezTo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5" y="16691"/>
                    <a:pt x="18655" y="16910"/>
                    <a:pt x="18655" y="17182"/>
                  </a:cubicBezTo>
                  <a:cubicBezTo>
                    <a:pt x="18655" y="17453"/>
                    <a:pt x="18875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2455" y="5891"/>
                  </a:moveTo>
                  <a:cubicBezTo>
                    <a:pt x="2184" y="5891"/>
                    <a:pt x="1964" y="6111"/>
                    <a:pt x="1964" y="6382"/>
                  </a:cubicBezTo>
                  <a:cubicBezTo>
                    <a:pt x="1964" y="6653"/>
                    <a:pt x="2184" y="6873"/>
                    <a:pt x="2455" y="6873"/>
                  </a:cubicBezTo>
                  <a:cubicBezTo>
                    <a:pt x="2725" y="6873"/>
                    <a:pt x="2945" y="6653"/>
                    <a:pt x="2945" y="6382"/>
                  </a:cubicBezTo>
                  <a:cubicBezTo>
                    <a:pt x="2945" y="6111"/>
                    <a:pt x="2725" y="5891"/>
                    <a:pt x="2455" y="5891"/>
                  </a:cubicBezTo>
                  <a:moveTo>
                    <a:pt x="4418" y="5891"/>
                  </a:moveTo>
                  <a:cubicBezTo>
                    <a:pt x="4147" y="5891"/>
                    <a:pt x="3927" y="6111"/>
                    <a:pt x="3927" y="6382"/>
                  </a:cubicBezTo>
                  <a:cubicBezTo>
                    <a:pt x="3927" y="6653"/>
                    <a:pt x="4147" y="6873"/>
                    <a:pt x="4418" y="6873"/>
                  </a:cubicBezTo>
                  <a:cubicBezTo>
                    <a:pt x="4689" y="6873"/>
                    <a:pt x="4909" y="6653"/>
                    <a:pt x="4909" y="6382"/>
                  </a:cubicBezTo>
                  <a:cubicBezTo>
                    <a:pt x="4909" y="6111"/>
                    <a:pt x="4689" y="5891"/>
                    <a:pt x="4418" y="5891"/>
                  </a:cubicBezTo>
                  <a:moveTo>
                    <a:pt x="16691" y="7855"/>
                  </a:moveTo>
                  <a:lnTo>
                    <a:pt x="982" y="7855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7855"/>
                    <a:pt x="16691" y="7855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33052F-9264-DF44-A936-5F88E95A9DA3}"/>
              </a:ext>
            </a:extLst>
          </p:cNvPr>
          <p:cNvGrpSpPr/>
          <p:nvPr/>
        </p:nvGrpSpPr>
        <p:grpSpPr>
          <a:xfrm>
            <a:off x="1490281" y="3239120"/>
            <a:ext cx="4085906" cy="4086968"/>
            <a:chOff x="2822917" y="4547102"/>
            <a:chExt cx="3101463" cy="31022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FE222-8E3D-494F-B01E-C45C37448C6B}"/>
                </a:ext>
              </a:extLst>
            </p:cNvPr>
            <p:cNvSpPr/>
            <p:nvPr/>
          </p:nvSpPr>
          <p:spPr>
            <a:xfrm>
              <a:off x="2822917" y="4547102"/>
              <a:ext cx="3101463" cy="31022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38" name="Shape 2840">
              <a:extLst>
                <a:ext uri="{FF2B5EF4-FFF2-40B4-BE49-F238E27FC236}">
                  <a16:creationId xmlns:a16="http://schemas.microsoft.com/office/drawing/2014/main" id="{3C70BC96-66F3-9440-AB36-1C159A8F83FF}"/>
                </a:ext>
              </a:extLst>
            </p:cNvPr>
            <p:cNvSpPr/>
            <p:nvPr/>
          </p:nvSpPr>
          <p:spPr>
            <a:xfrm>
              <a:off x="3830412" y="5582833"/>
              <a:ext cx="1120720" cy="101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1DBC2E-FD36-674A-BC91-9BE4959ED331}"/>
              </a:ext>
            </a:extLst>
          </p:cNvPr>
          <p:cNvGrpSpPr/>
          <p:nvPr/>
        </p:nvGrpSpPr>
        <p:grpSpPr>
          <a:xfrm>
            <a:off x="12323518" y="3324642"/>
            <a:ext cx="4085906" cy="4086968"/>
            <a:chOff x="13505172" y="4606029"/>
            <a:chExt cx="3101463" cy="310227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048DE8-49F5-3347-AD40-C3A9ED94EBA8}"/>
                </a:ext>
              </a:extLst>
            </p:cNvPr>
            <p:cNvSpPr/>
            <p:nvPr/>
          </p:nvSpPr>
          <p:spPr>
            <a:xfrm>
              <a:off x="13505172" y="4606029"/>
              <a:ext cx="3101463" cy="31022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121926" rtlCol="0" anchor="ctr"/>
            <a:lstStyle/>
            <a:p>
              <a:pPr algn="ctr"/>
              <a:endParaRPr lang="en-US" dirty="0">
                <a:latin typeface="Roboto Light"/>
              </a:endParaRPr>
            </a:p>
          </p:txBody>
        </p:sp>
        <p:sp>
          <p:nvSpPr>
            <p:cNvPr id="39" name="Shape 2848">
              <a:extLst>
                <a:ext uri="{FF2B5EF4-FFF2-40B4-BE49-F238E27FC236}">
                  <a16:creationId xmlns:a16="http://schemas.microsoft.com/office/drawing/2014/main" id="{10D426B9-0AFD-1447-8AAF-104469BFF2FD}"/>
                </a:ext>
              </a:extLst>
            </p:cNvPr>
            <p:cNvSpPr/>
            <p:nvPr/>
          </p:nvSpPr>
          <p:spPr>
            <a:xfrm>
              <a:off x="14495543" y="5507236"/>
              <a:ext cx="1120720" cy="112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4" y="6292"/>
                  </a:moveTo>
                  <a:cubicBezTo>
                    <a:pt x="18643" y="6159"/>
                    <a:pt x="18655" y="6026"/>
                    <a:pt x="18655" y="5891"/>
                  </a:cubicBezTo>
                  <a:cubicBezTo>
                    <a:pt x="18655" y="2638"/>
                    <a:pt x="16017" y="0"/>
                    <a:pt x="12764" y="0"/>
                  </a:cubicBezTo>
                  <a:cubicBezTo>
                    <a:pt x="10499" y="0"/>
                    <a:pt x="8536" y="1279"/>
                    <a:pt x="7550" y="3153"/>
                  </a:cubicBezTo>
                  <a:cubicBezTo>
                    <a:pt x="7185" y="3021"/>
                    <a:pt x="6793" y="2945"/>
                    <a:pt x="6382" y="2945"/>
                  </a:cubicBezTo>
                  <a:cubicBezTo>
                    <a:pt x="4484" y="2945"/>
                    <a:pt x="2945" y="4484"/>
                    <a:pt x="2945" y="6382"/>
                  </a:cubicBezTo>
                  <a:cubicBezTo>
                    <a:pt x="2945" y="6629"/>
                    <a:pt x="2973" y="6869"/>
                    <a:pt x="3022" y="7101"/>
                  </a:cubicBezTo>
                  <a:cubicBezTo>
                    <a:pt x="1267" y="7686"/>
                    <a:pt x="0" y="9339"/>
                    <a:pt x="0" y="11291"/>
                  </a:cubicBezTo>
                  <a:cubicBezTo>
                    <a:pt x="0" y="13731"/>
                    <a:pt x="1978" y="15709"/>
                    <a:pt x="4418" y="15709"/>
                  </a:cubicBezTo>
                  <a:lnTo>
                    <a:pt x="8836" y="15709"/>
                  </a:lnTo>
                  <a:cubicBezTo>
                    <a:pt x="9108" y="15709"/>
                    <a:pt x="9327" y="15489"/>
                    <a:pt x="9327" y="15218"/>
                  </a:cubicBezTo>
                  <a:cubicBezTo>
                    <a:pt x="9327" y="14947"/>
                    <a:pt x="9108" y="14727"/>
                    <a:pt x="8836" y="14727"/>
                  </a:cubicBezTo>
                  <a:lnTo>
                    <a:pt x="4418" y="14727"/>
                  </a:lnTo>
                  <a:cubicBezTo>
                    <a:pt x="2524" y="14727"/>
                    <a:pt x="982" y="13185"/>
                    <a:pt x="982" y="11291"/>
                  </a:cubicBezTo>
                  <a:cubicBezTo>
                    <a:pt x="982" y="9810"/>
                    <a:pt x="1926" y="8502"/>
                    <a:pt x="3333" y="8033"/>
                  </a:cubicBezTo>
                  <a:lnTo>
                    <a:pt x="4165" y="7756"/>
                  </a:lnTo>
                  <a:lnTo>
                    <a:pt x="3982" y="6897"/>
                  </a:lnTo>
                  <a:cubicBezTo>
                    <a:pt x="3946" y="6725"/>
                    <a:pt x="3927" y="6551"/>
                    <a:pt x="3927" y="6382"/>
                  </a:cubicBezTo>
                  <a:cubicBezTo>
                    <a:pt x="3927" y="5028"/>
                    <a:pt x="5028" y="3927"/>
                    <a:pt x="6382" y="3927"/>
                  </a:cubicBezTo>
                  <a:cubicBezTo>
                    <a:pt x="6662" y="3927"/>
                    <a:pt x="6942" y="3977"/>
                    <a:pt x="7215" y="4077"/>
                  </a:cubicBezTo>
                  <a:lnTo>
                    <a:pt x="8019" y="4368"/>
                  </a:lnTo>
                  <a:lnTo>
                    <a:pt x="8418" y="3611"/>
                  </a:lnTo>
                  <a:cubicBezTo>
                    <a:pt x="9272" y="1989"/>
                    <a:pt x="10937" y="982"/>
                    <a:pt x="12764" y="982"/>
                  </a:cubicBezTo>
                  <a:cubicBezTo>
                    <a:pt x="15470" y="982"/>
                    <a:pt x="17673" y="3184"/>
                    <a:pt x="17673" y="5891"/>
                  </a:cubicBezTo>
                  <a:cubicBezTo>
                    <a:pt x="17673" y="5977"/>
                    <a:pt x="17666" y="6060"/>
                    <a:pt x="17660" y="6145"/>
                  </a:cubicBezTo>
                  <a:lnTo>
                    <a:pt x="17655" y="6229"/>
                  </a:lnTo>
                  <a:lnTo>
                    <a:pt x="17610" y="6920"/>
                  </a:lnTo>
                  <a:lnTo>
                    <a:pt x="18245" y="7194"/>
                  </a:lnTo>
                  <a:cubicBezTo>
                    <a:pt x="19687" y="7816"/>
                    <a:pt x="20618" y="9232"/>
                    <a:pt x="20618" y="10800"/>
                  </a:cubicBezTo>
                  <a:cubicBezTo>
                    <a:pt x="20618" y="12965"/>
                    <a:pt x="18856" y="14727"/>
                    <a:pt x="16691" y="14727"/>
                  </a:cubicBezTo>
                  <a:lnTo>
                    <a:pt x="12764" y="14727"/>
                  </a:lnTo>
                  <a:cubicBezTo>
                    <a:pt x="12492" y="14727"/>
                    <a:pt x="12273" y="14947"/>
                    <a:pt x="12273" y="15218"/>
                  </a:cubicBezTo>
                  <a:cubicBezTo>
                    <a:pt x="12273" y="15489"/>
                    <a:pt x="12492" y="15709"/>
                    <a:pt x="12764" y="15709"/>
                  </a:cubicBezTo>
                  <a:lnTo>
                    <a:pt x="16691" y="15709"/>
                  </a:lnTo>
                  <a:cubicBezTo>
                    <a:pt x="19401" y="15709"/>
                    <a:pt x="21600" y="13511"/>
                    <a:pt x="21600" y="10800"/>
                  </a:cubicBezTo>
                  <a:cubicBezTo>
                    <a:pt x="21600" y="8780"/>
                    <a:pt x="20378" y="7045"/>
                    <a:pt x="18634" y="6292"/>
                  </a:cubicBezTo>
                  <a:moveTo>
                    <a:pt x="13745" y="11782"/>
                  </a:moveTo>
                  <a:cubicBezTo>
                    <a:pt x="14017" y="11782"/>
                    <a:pt x="14236" y="11562"/>
                    <a:pt x="14236" y="11291"/>
                  </a:cubicBezTo>
                  <a:cubicBezTo>
                    <a:pt x="14236" y="11156"/>
                    <a:pt x="14182" y="11033"/>
                    <a:pt x="14093" y="10944"/>
                  </a:cubicBezTo>
                  <a:lnTo>
                    <a:pt x="11147" y="7998"/>
                  </a:lnTo>
                  <a:cubicBezTo>
                    <a:pt x="11058" y="7910"/>
                    <a:pt x="10936" y="7855"/>
                    <a:pt x="10800" y="7855"/>
                  </a:cubicBezTo>
                  <a:cubicBezTo>
                    <a:pt x="10665" y="7855"/>
                    <a:pt x="10542" y="7910"/>
                    <a:pt x="10453" y="7998"/>
                  </a:cubicBezTo>
                  <a:lnTo>
                    <a:pt x="7507" y="10944"/>
                  </a:lnTo>
                  <a:cubicBezTo>
                    <a:pt x="7419" y="11033"/>
                    <a:pt x="7364" y="11156"/>
                    <a:pt x="7364" y="11291"/>
                  </a:cubicBezTo>
                  <a:cubicBezTo>
                    <a:pt x="7364" y="11562"/>
                    <a:pt x="7583" y="11782"/>
                    <a:pt x="7855" y="11782"/>
                  </a:cubicBezTo>
                  <a:cubicBezTo>
                    <a:pt x="7990" y="11782"/>
                    <a:pt x="8113" y="11727"/>
                    <a:pt x="8202" y="11638"/>
                  </a:cubicBezTo>
                  <a:lnTo>
                    <a:pt x="10309" y="9531"/>
                  </a:lnTo>
                  <a:lnTo>
                    <a:pt x="10309" y="21109"/>
                  </a:lnTo>
                  <a:cubicBezTo>
                    <a:pt x="10309" y="21380"/>
                    <a:pt x="10529" y="21600"/>
                    <a:pt x="10800" y="21600"/>
                  </a:cubicBezTo>
                  <a:cubicBezTo>
                    <a:pt x="11071" y="21600"/>
                    <a:pt x="11291" y="21380"/>
                    <a:pt x="11291" y="21109"/>
                  </a:cubicBezTo>
                  <a:lnTo>
                    <a:pt x="11291" y="9531"/>
                  </a:lnTo>
                  <a:lnTo>
                    <a:pt x="13398" y="11638"/>
                  </a:lnTo>
                  <a:cubicBezTo>
                    <a:pt x="13488" y="11727"/>
                    <a:pt x="13610" y="11782"/>
                    <a:pt x="13745" y="117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A66E8-8A97-9B4A-839F-076E12C7D2BB}"/>
              </a:ext>
            </a:extLst>
          </p:cNvPr>
          <p:cNvGrpSpPr/>
          <p:nvPr/>
        </p:nvGrpSpPr>
        <p:grpSpPr>
          <a:xfrm>
            <a:off x="1726262" y="9591090"/>
            <a:ext cx="3443622" cy="2946339"/>
            <a:chOff x="8840393" y="10728647"/>
            <a:chExt cx="3443622" cy="29463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3B8123-B865-0043-99AC-FBEC4C61B507}"/>
                </a:ext>
              </a:extLst>
            </p:cNvPr>
            <p:cNvSpPr/>
            <p:nvPr/>
          </p:nvSpPr>
          <p:spPr>
            <a:xfrm>
              <a:off x="8840393" y="10728647"/>
              <a:ext cx="33748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44546A"/>
                  </a:solidFill>
                </a:rPr>
                <a:t>Performance Requirements </a:t>
              </a:r>
              <a:endParaRPr lang="en-US" dirty="0">
                <a:solidFill>
                  <a:srgbClr val="44546A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C14E69-DD2D-B142-89F1-8F6FAF6A5E54}"/>
                </a:ext>
              </a:extLst>
            </p:cNvPr>
            <p:cNvSpPr/>
            <p:nvPr/>
          </p:nvSpPr>
          <p:spPr>
            <a:xfrm>
              <a:off x="8840393" y="12105326"/>
              <a:ext cx="344362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3200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ข้อมูลที่นำเสนอไม่มี</a:t>
              </a:r>
            </a:p>
            <a:p>
              <a:pPr algn="ctr"/>
              <a:r>
                <a:rPr lang="th-TH" sz="3200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การซ้ำซ้อนของข้อมูล (</a:t>
              </a:r>
              <a:r>
                <a:rPr lang="en-US" sz="3200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Redundancy) </a:t>
              </a:r>
            </a:p>
          </p:txBody>
        </p:sp>
      </p:grpSp>
      <p:sp>
        <p:nvSpPr>
          <p:cNvPr id="31" name="Rectangle 64">
            <a:extLst>
              <a:ext uri="{FF2B5EF4-FFF2-40B4-BE49-F238E27FC236}">
                <a16:creationId xmlns:a16="http://schemas.microsoft.com/office/drawing/2014/main" id="{46A777D2-3DC4-4DFD-A67C-B94FB7E0673C}"/>
              </a:ext>
            </a:extLst>
          </p:cNvPr>
          <p:cNvSpPr/>
          <p:nvPr/>
        </p:nvSpPr>
        <p:spPr>
          <a:xfrm>
            <a:off x="1936655" y="2544770"/>
            <a:ext cx="546625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67">
            <a:extLst>
              <a:ext uri="{FF2B5EF4-FFF2-40B4-BE49-F238E27FC236}">
                <a16:creationId xmlns:a16="http://schemas.microsoft.com/office/drawing/2014/main" id="{DDAE7F71-63BD-48BD-8CB5-0D1360006C03}"/>
              </a:ext>
            </a:extLst>
          </p:cNvPr>
          <p:cNvSpPr txBox="1"/>
          <p:nvPr/>
        </p:nvSpPr>
        <p:spPr>
          <a:xfrm>
            <a:off x="1866624" y="729550"/>
            <a:ext cx="922075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NONFUNCTIONAL REQUIREMENTS </a:t>
            </a:r>
            <a:endParaRPr lang="en-US" sz="5400" dirty="0"/>
          </a:p>
        </p:txBody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C84F4CD8-600D-4CD3-B5F6-FCC426EDEB5F}"/>
              </a:ext>
            </a:extLst>
          </p:cNvPr>
          <p:cNvSpPr/>
          <p:nvPr/>
        </p:nvSpPr>
        <p:spPr>
          <a:xfrm>
            <a:off x="7202534" y="9591090"/>
            <a:ext cx="3374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 Safety Requirements 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20D04DC8-457B-4A61-8048-B9955DC15C31}"/>
              </a:ext>
            </a:extLst>
          </p:cNvPr>
          <p:cNvSpPr/>
          <p:nvPr/>
        </p:nvSpPr>
        <p:spPr>
          <a:xfrm>
            <a:off x="5502591" y="10915009"/>
            <a:ext cx="63174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หากเกิดเหตุการณ์ไม่ปกติกับข้อมูลในระบบ </a:t>
            </a:r>
          </a:p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เช่น 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HDD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ของระบบพัง ฟังชันการ 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Recover </a:t>
            </a:r>
            <a:endParaRPr lang="th-TH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ของระบบจะทำงานโดยการนำข้อมูลที่ 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Backup </a:t>
            </a:r>
            <a:endParaRPr lang="th-TH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ไว้ในอีก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 Server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กลับมาใส่ใน 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Server </a:t>
            </a:r>
            <a:endParaRPr lang="th-TH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เดิมพร้อมกับตรวจสอบความผิดพลาด </a:t>
            </a:r>
            <a:endParaRPr lang="en-US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6E6AAE38-6AE9-4B9B-9969-1D07AA5CEB54}"/>
              </a:ext>
            </a:extLst>
          </p:cNvPr>
          <p:cNvSpPr/>
          <p:nvPr/>
        </p:nvSpPr>
        <p:spPr>
          <a:xfrm>
            <a:off x="12579149" y="9512651"/>
            <a:ext cx="3374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 Security Requirements 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D10B4C02-01E6-4164-B74A-D52015E9954E}"/>
              </a:ext>
            </a:extLst>
          </p:cNvPr>
          <p:cNvSpPr/>
          <p:nvPr/>
        </p:nvSpPr>
        <p:spPr>
          <a:xfrm>
            <a:off x="11716799" y="10881352"/>
            <a:ext cx="52993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• </a:t>
            </a:r>
            <a:r>
              <a:rPr lang="th-TH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ระบบจะให้บริการกับผู้ใช้</a:t>
            </a:r>
          </a:p>
          <a:p>
            <a:r>
              <a:rPr lang="th-TH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  ในด้านการดูข้อมูลข้อมูลอย่างเดียว 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en-US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• </a:t>
            </a:r>
            <a:r>
              <a:rPr lang="th-TH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เลือกใช้ </a:t>
            </a:r>
            <a:r>
              <a:rPr lang="en-US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Server Database </a:t>
            </a:r>
            <a:endParaRPr lang="th-TH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th-TH" sz="3200" dirty="0">
                <a:latin typeface="Cloud Light" panose="02000000000000000000" pitchFamily="50" charset="-34"/>
                <a:cs typeface="Cloud Light" panose="02000000000000000000" pitchFamily="50" charset="-34"/>
              </a:rPr>
              <a:t>  ที่มีประสิทธิภาพ  </a:t>
            </a:r>
            <a:endParaRPr lang="en-US" sz="32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64A677E2-FCCE-4C87-B13F-9BE43057C54A}"/>
              </a:ext>
            </a:extLst>
          </p:cNvPr>
          <p:cNvSpPr/>
          <p:nvPr/>
        </p:nvSpPr>
        <p:spPr>
          <a:xfrm>
            <a:off x="18617741" y="9552903"/>
            <a:ext cx="4264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4546A"/>
                </a:solidFill>
              </a:rPr>
              <a:t>Software Quality Attributes 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E193EC0E-5997-4C21-8699-AF16E7A1471D}"/>
              </a:ext>
            </a:extLst>
          </p:cNvPr>
          <p:cNvSpPr/>
          <p:nvPr/>
        </p:nvSpPr>
        <p:spPr>
          <a:xfrm>
            <a:off x="17665575" y="10920040"/>
            <a:ext cx="70810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Fault Tolerance: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มีการ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back up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ข้อมูลในกรณี</a:t>
            </a:r>
          </a:p>
          <a:p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                       ที่ข้อมูลในเซิร์ฟเวอร์หลักเสียหาย</a:t>
            </a:r>
          </a:p>
          <a:p>
            <a:r>
              <a:rPr lang="en-US" sz="24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Availability: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เว็บไซต์มีการพร้อมใช้งานตลอดเวลา </a:t>
            </a:r>
            <a:endParaRPr lang="en-US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r>
              <a:rPr lang="en-US" sz="24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Maintainability:</a:t>
            </a:r>
            <a:r>
              <a:rPr lang="en-US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เว็บไซต์สามารถทดสอบได้ง่าย</a:t>
            </a:r>
          </a:p>
          <a:p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                      และสามารถใช้งานได้จริง</a:t>
            </a:r>
            <a:endParaRPr lang="en-US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2400" dirty="0">
                <a:latin typeface="Cloud Light" panose="02000000000000000000" pitchFamily="50" charset="-34"/>
                <a:cs typeface="Cloud Light" panose="02000000000000000000" pitchFamily="50" charset="-34"/>
              </a:rPr>
              <a:t> </a:t>
            </a:r>
            <a:endParaRPr lang="en-US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en-US" b="1" dirty="0"/>
              <a:t> </a:t>
            </a:r>
            <a:endParaRPr lang="en-US" sz="2400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32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51" grpId="0"/>
      <p:bldP spid="52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888475" y="392937"/>
            <a:ext cx="9220753" cy="1754326"/>
            <a:chOff x="1848217" y="790444"/>
            <a:chExt cx="9220753" cy="17543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 rot="16200000">
              <a:off x="4025055" y="1578900"/>
              <a:ext cx="1425256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1848217" y="790444"/>
              <a:ext cx="9220753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DESIGN </a:t>
              </a:r>
            </a:p>
            <a:p>
              <a:r>
                <a:rPr lang="en-US" sz="5400" b="1" dirty="0"/>
                <a:t>MODEL</a:t>
              </a:r>
              <a:endParaRPr lang="en-US" sz="5400" dirty="0"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FBBC324-5E57-4C84-A90B-340129B6550C}"/>
              </a:ext>
            </a:extLst>
          </p:cNvPr>
          <p:cNvSpPr txBox="1"/>
          <p:nvPr/>
        </p:nvSpPr>
        <p:spPr>
          <a:xfrm>
            <a:off x="3925642" y="451931"/>
            <a:ext cx="4436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Data  </a:t>
            </a:r>
          </a:p>
          <a:p>
            <a:r>
              <a:rPr lang="en-US" sz="5400" b="1" i="1" dirty="0">
                <a:solidFill>
                  <a:srgbClr val="44546A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Architecture</a:t>
            </a:r>
          </a:p>
          <a:p>
            <a:endParaRPr lang="th-TH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BF952B55-3741-4788-81B6-2DAD49BB9E80}"/>
              </a:ext>
            </a:extLst>
          </p:cNvPr>
          <p:cNvSpPr txBox="1"/>
          <p:nvPr/>
        </p:nvSpPr>
        <p:spPr>
          <a:xfrm>
            <a:off x="5457420" y="3735263"/>
            <a:ext cx="2434206" cy="1200329"/>
          </a:xfrm>
          <a:prstGeom prst="rect">
            <a:avLst/>
          </a:prstGeom>
          <a:solidFill>
            <a:srgbClr val="E67E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แสดงรายชื่อและเหตุผลของนักศึกษาที่ลาออกสำหรับสำนักพัฒนาคุณภาพการศึกษา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3E5CBFA-276E-453F-ABB6-B1FF1C232862}"/>
              </a:ext>
            </a:extLst>
          </p:cNvPr>
          <p:cNvSpPr txBox="1"/>
          <p:nvPr/>
        </p:nvSpPr>
        <p:spPr>
          <a:xfrm>
            <a:off x="9060366" y="3962434"/>
            <a:ext cx="1705931" cy="707886"/>
          </a:xfrm>
          <a:prstGeom prst="rect">
            <a:avLst/>
          </a:prstGeom>
          <a:solidFill>
            <a:srgbClr val="E67E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Log-in</a:t>
            </a:r>
            <a:endParaRPr lang="th-TH" sz="4000" b="1" dirty="0">
              <a:solidFill>
                <a:schemeClr val="bg1"/>
              </a:solidFill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532F7795-E0EC-4D48-A945-52364CA95200}"/>
              </a:ext>
            </a:extLst>
          </p:cNvPr>
          <p:cNvSpPr txBox="1"/>
          <p:nvPr/>
        </p:nvSpPr>
        <p:spPr>
          <a:xfrm>
            <a:off x="11810956" y="3954139"/>
            <a:ext cx="2030647" cy="707886"/>
          </a:xfrm>
          <a:prstGeom prst="rect">
            <a:avLst/>
          </a:prstGeom>
          <a:solidFill>
            <a:srgbClr val="E67E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ระบบติดตามเกรด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สำหรับนักศึกษา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CFA80568-DAA4-424A-8685-F4AF00FE77B9}"/>
              </a:ext>
            </a:extLst>
          </p:cNvPr>
          <p:cNvSpPr txBox="1"/>
          <p:nvPr/>
        </p:nvSpPr>
        <p:spPr>
          <a:xfrm>
            <a:off x="15531281" y="3981484"/>
            <a:ext cx="2030647" cy="707886"/>
          </a:xfrm>
          <a:prstGeom prst="rect">
            <a:avLst/>
          </a:prstGeom>
          <a:solidFill>
            <a:srgbClr val="E67E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ระบบติดตามเกรด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สำหรับอาจารย์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BACB409-E94A-464A-B386-BC94505D72F1}"/>
              </a:ext>
            </a:extLst>
          </p:cNvPr>
          <p:cNvSpPr txBox="1"/>
          <p:nvPr/>
        </p:nvSpPr>
        <p:spPr>
          <a:xfrm>
            <a:off x="8376059" y="8722547"/>
            <a:ext cx="1705931" cy="646331"/>
          </a:xfrm>
          <a:prstGeom prst="rect">
            <a:avLst/>
          </a:prstGeom>
          <a:solidFill>
            <a:srgbClr val="F1C40F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แสดงผลแผนภาพกลุ่มเสี่ยง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88C905-310A-447D-8DF4-456DC8A6BE7A}"/>
              </a:ext>
            </a:extLst>
          </p:cNvPr>
          <p:cNvSpPr/>
          <p:nvPr/>
        </p:nvSpPr>
        <p:spPr>
          <a:xfrm>
            <a:off x="8966550" y="2149577"/>
            <a:ext cx="5118785" cy="773780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DA8BF-7379-4CE1-A400-66B809EFD773}"/>
              </a:ext>
            </a:extLst>
          </p:cNvPr>
          <p:cNvSpPr txBox="1"/>
          <p:nvPr/>
        </p:nvSpPr>
        <p:spPr>
          <a:xfrm>
            <a:off x="9395846" y="2277026"/>
            <a:ext cx="449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loud" panose="02000000000000000000" pitchFamily="50" charset="-34"/>
                <a:cs typeface="Cloud" panose="02000000000000000000" pitchFamily="50" charset="-34"/>
              </a:rPr>
              <a:t>หน้าเว็บไซต์</a:t>
            </a:r>
            <a:endParaRPr lang="en-US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46F115-A6E7-4DF7-9B0E-0B2ACCF62462}"/>
              </a:ext>
            </a:extLst>
          </p:cNvPr>
          <p:cNvSpPr/>
          <p:nvPr/>
        </p:nvSpPr>
        <p:spPr>
          <a:xfrm>
            <a:off x="5252043" y="3508552"/>
            <a:ext cx="2763664" cy="1659578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A538AF-546B-4D98-96AD-DBFAAC94DBD0}"/>
              </a:ext>
            </a:extLst>
          </p:cNvPr>
          <p:cNvSpPr txBox="1"/>
          <p:nvPr/>
        </p:nvSpPr>
        <p:spPr>
          <a:xfrm>
            <a:off x="5420102" y="3676621"/>
            <a:ext cx="242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แสดงรายชื่อและเหตุผลของนักศึกษาที่ลาออกสำหรับสำนักพัฒนา</a:t>
            </a: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คุณภาพการศึกษา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44BBC2-A811-4E03-9673-EA322C346C46}"/>
              </a:ext>
            </a:extLst>
          </p:cNvPr>
          <p:cNvSpPr/>
          <p:nvPr/>
        </p:nvSpPr>
        <p:spPr>
          <a:xfrm>
            <a:off x="8892306" y="3662636"/>
            <a:ext cx="1942134" cy="1210077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63AA7E-95B9-493D-AD85-D2037FE36594}"/>
              </a:ext>
            </a:extLst>
          </p:cNvPr>
          <p:cNvSpPr txBox="1"/>
          <p:nvPr/>
        </p:nvSpPr>
        <p:spPr>
          <a:xfrm>
            <a:off x="9010408" y="3944925"/>
            <a:ext cx="170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Log-in</a:t>
            </a:r>
            <a:endParaRPr lang="en-US" sz="48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EA0035D-3FB5-4491-82C1-33581537CF34}"/>
              </a:ext>
            </a:extLst>
          </p:cNvPr>
          <p:cNvSpPr/>
          <p:nvPr/>
        </p:nvSpPr>
        <p:spPr>
          <a:xfrm>
            <a:off x="11742736" y="3662636"/>
            <a:ext cx="2211043" cy="1210077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13103B-E44E-43F9-AA7A-2018A693F99D}"/>
              </a:ext>
            </a:extLst>
          </p:cNvPr>
          <p:cNvSpPr txBox="1"/>
          <p:nvPr/>
        </p:nvSpPr>
        <p:spPr>
          <a:xfrm>
            <a:off x="11860839" y="3944925"/>
            <a:ext cx="1942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ระบบติดตามเกรดสำหรับนักศึกษา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720A68-94B5-4FD2-8CAA-4B02B967F659}"/>
              </a:ext>
            </a:extLst>
          </p:cNvPr>
          <p:cNvSpPr/>
          <p:nvPr/>
        </p:nvSpPr>
        <p:spPr>
          <a:xfrm>
            <a:off x="15446135" y="3670889"/>
            <a:ext cx="2211043" cy="1210077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51F7E-576D-43FD-B67C-7FDD808F0769}"/>
              </a:ext>
            </a:extLst>
          </p:cNvPr>
          <p:cNvSpPr txBox="1"/>
          <p:nvPr/>
        </p:nvSpPr>
        <p:spPr>
          <a:xfrm>
            <a:off x="15564238" y="3953178"/>
            <a:ext cx="1942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ระบบติดตามเกรดสำหรับอาจารย์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2CBC9D-CC94-4CAE-A47C-86F2F1056A45}"/>
              </a:ext>
            </a:extLst>
          </p:cNvPr>
          <p:cNvSpPr/>
          <p:nvPr/>
        </p:nvSpPr>
        <p:spPr>
          <a:xfrm>
            <a:off x="15036790" y="5247526"/>
            <a:ext cx="2469582" cy="1210077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D24FFE-CDE2-42A4-A640-B09B8119EF2B}"/>
              </a:ext>
            </a:extLst>
          </p:cNvPr>
          <p:cNvSpPr txBox="1"/>
          <p:nvPr/>
        </p:nvSpPr>
        <p:spPr>
          <a:xfrm>
            <a:off x="14947221" y="5371881"/>
            <a:ext cx="2648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แสดงแผนภาพ</a:t>
            </a: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กลุ่มเสี่ยงของนักศึกษา</a:t>
            </a: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ที่อยู่ในการดูแล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5ADDFB4-DCE5-41D8-A222-6FCE26B82315}"/>
              </a:ext>
            </a:extLst>
          </p:cNvPr>
          <p:cNvSpPr/>
          <p:nvPr/>
        </p:nvSpPr>
        <p:spPr>
          <a:xfrm>
            <a:off x="8119762" y="8620609"/>
            <a:ext cx="2215474" cy="896771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73E1EF-06AA-44E1-9EB7-DD4F97E69C3B}"/>
              </a:ext>
            </a:extLst>
          </p:cNvPr>
          <p:cNvSpPr txBox="1"/>
          <p:nvPr/>
        </p:nvSpPr>
        <p:spPr>
          <a:xfrm>
            <a:off x="8039409" y="8776787"/>
            <a:ext cx="2376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แสดงแผนภาพ</a:t>
            </a: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กลุ่มเสี่ยง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35F128-856C-4C44-8503-77C5E9CC5071}"/>
              </a:ext>
            </a:extLst>
          </p:cNvPr>
          <p:cNvSpPr/>
          <p:nvPr/>
        </p:nvSpPr>
        <p:spPr>
          <a:xfrm>
            <a:off x="14247530" y="7797497"/>
            <a:ext cx="2215474" cy="1006918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AF208-E987-4A3D-BE17-6020891180F0}"/>
              </a:ext>
            </a:extLst>
          </p:cNvPr>
          <p:cNvSpPr txBox="1"/>
          <p:nvPr/>
        </p:nvSpPr>
        <p:spPr>
          <a:xfrm>
            <a:off x="14207610" y="7994420"/>
            <a:ext cx="2376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แสดงข้อมูลนักศึกษา</a:t>
            </a: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ภายใต้การดูแล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4EFA3869-52A9-4BB3-8332-8D41CF2F9C9B}"/>
              </a:ext>
            </a:extLst>
          </p:cNvPr>
          <p:cNvGrpSpPr/>
          <p:nvPr/>
        </p:nvGrpSpPr>
        <p:grpSpPr>
          <a:xfrm>
            <a:off x="7076651" y="6727305"/>
            <a:ext cx="2376179" cy="1006918"/>
            <a:chOff x="7237736" y="6703986"/>
            <a:chExt cx="2376179" cy="100691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0A7A913-224E-4322-AB11-360019A21C07}"/>
                </a:ext>
              </a:extLst>
            </p:cNvPr>
            <p:cNvSpPr/>
            <p:nvPr/>
          </p:nvSpPr>
          <p:spPr>
            <a:xfrm>
              <a:off x="7354018" y="6703986"/>
              <a:ext cx="2215474" cy="1006918"/>
            </a:xfrm>
            <a:prstGeom prst="roundRect">
              <a:avLst/>
            </a:prstGeom>
            <a:solidFill>
              <a:srgbClr val="FFC000"/>
            </a:solidFill>
            <a:ln w="76200">
              <a:solidFill>
                <a:srgbClr val="44546A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2F14DE-8650-4D32-AAC9-62FF8C87EC06}"/>
                </a:ext>
              </a:extLst>
            </p:cNvPr>
            <p:cNvSpPr txBox="1"/>
            <p:nvPr/>
          </p:nvSpPr>
          <p:spPr>
            <a:xfrm>
              <a:off x="7237736" y="6888405"/>
              <a:ext cx="237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ทำนายเหตุผล</a:t>
              </a:r>
            </a:p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การลาออก</a:t>
              </a:r>
              <a:endParaRPr lang="en-US" sz="2000" b="1" dirty="0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81DFC51-35C8-4773-836C-A08210163EA8}"/>
              </a:ext>
            </a:extLst>
          </p:cNvPr>
          <p:cNvSpPr/>
          <p:nvPr/>
        </p:nvSpPr>
        <p:spPr>
          <a:xfrm>
            <a:off x="3837152" y="6588296"/>
            <a:ext cx="2986341" cy="1505849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28DF71-D1BB-4BCE-B9FA-ACA7768C2020}"/>
              </a:ext>
            </a:extLst>
          </p:cNvPr>
          <p:cNvSpPr txBox="1"/>
          <p:nvPr/>
        </p:nvSpPr>
        <p:spPr>
          <a:xfrm>
            <a:off x="3841176" y="6714974"/>
            <a:ext cx="299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ดึงข้อมูลชื่อ สถานะการศึกษาและรหัสนักศึกษาจาก </a:t>
            </a:r>
            <a:r>
              <a:rPr lang="en-US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Database </a:t>
            </a:r>
            <a:endParaRPr lang="th-TH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ของสำนักทะเบียน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2F927A-4D3F-4CDE-B44B-974AD36A0497}"/>
              </a:ext>
            </a:extLst>
          </p:cNvPr>
          <p:cNvSpPr/>
          <p:nvPr/>
        </p:nvSpPr>
        <p:spPr>
          <a:xfrm>
            <a:off x="9920436" y="11843507"/>
            <a:ext cx="2986341" cy="1440732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1CDE150-C6F2-4554-AFBB-BD0CF1ECDF79}"/>
              </a:ext>
            </a:extLst>
          </p:cNvPr>
          <p:cNvSpPr/>
          <p:nvPr/>
        </p:nvSpPr>
        <p:spPr>
          <a:xfrm>
            <a:off x="9422786" y="10340158"/>
            <a:ext cx="2215474" cy="896771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DE914A-979B-4F0A-AD94-C9772CD51724}"/>
              </a:ext>
            </a:extLst>
          </p:cNvPr>
          <p:cNvSpPr/>
          <p:nvPr/>
        </p:nvSpPr>
        <p:spPr>
          <a:xfrm>
            <a:off x="12885031" y="9577425"/>
            <a:ext cx="2215474" cy="896771"/>
          </a:xfrm>
          <a:prstGeom prst="roundRect">
            <a:avLst/>
          </a:prstGeom>
          <a:solidFill>
            <a:srgbClr val="FFC000"/>
          </a:solidFill>
          <a:ln w="76200">
            <a:solidFill>
              <a:srgbClr val="44546A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C6993-5915-40CB-8016-012DDB0EF0C6}"/>
              </a:ext>
            </a:extLst>
          </p:cNvPr>
          <p:cNvSpPr txBox="1"/>
          <p:nvPr/>
        </p:nvSpPr>
        <p:spPr>
          <a:xfrm>
            <a:off x="12805950" y="9867521"/>
            <a:ext cx="2376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rPr>
              <a:t>แสดงผลเกรด</a:t>
            </a:r>
            <a:endParaRPr lang="en-US" sz="2000" b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91477-DD82-4406-B57D-90231F00AF3D}"/>
              </a:ext>
            </a:extLst>
          </p:cNvPr>
          <p:cNvCxnSpPr>
            <a:endCxn id="25" idx="0"/>
          </p:cNvCxnSpPr>
          <p:nvPr/>
        </p:nvCxnSpPr>
        <p:spPr>
          <a:xfrm flipH="1">
            <a:off x="6633875" y="2919721"/>
            <a:ext cx="3229498" cy="588831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BAD8DB-832E-4224-9FFA-FABF0ABA50D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9863373" y="2934119"/>
            <a:ext cx="1325500" cy="72851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E1BEAA-D4E6-471F-BD24-F231080DADE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2416476" y="2919721"/>
            <a:ext cx="431782" cy="74291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BE8E5-5154-4CAC-BAAB-C865400D5A5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3200126" y="2915114"/>
            <a:ext cx="3351531" cy="755775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4D9025-269B-4369-9B95-8B77F1754468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330323" y="5157969"/>
            <a:ext cx="903906" cy="143032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5B12DD-5F94-4005-8743-6444357CF1D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974710" y="5163208"/>
            <a:ext cx="1325960" cy="156409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FBF11A-3A12-4E85-AA49-30758554A83E}"/>
              </a:ext>
            </a:extLst>
          </p:cNvPr>
          <p:cNvCxnSpPr>
            <a:cxnSpLocks/>
          </p:cNvCxnSpPr>
          <p:nvPr/>
        </p:nvCxnSpPr>
        <p:spPr>
          <a:xfrm>
            <a:off x="8422887" y="7738024"/>
            <a:ext cx="162886" cy="849878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AAAB4A-469E-4E5B-89E2-E2F799D6B3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9227499" y="4867688"/>
            <a:ext cx="3099300" cy="3752921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F5BEF0-73EA-4E53-AB31-517F1F1AEE62}"/>
              </a:ext>
            </a:extLst>
          </p:cNvPr>
          <p:cNvCxnSpPr>
            <a:cxnSpLocks/>
          </p:cNvCxnSpPr>
          <p:nvPr/>
        </p:nvCxnSpPr>
        <p:spPr>
          <a:xfrm flipH="1">
            <a:off x="9773693" y="6490793"/>
            <a:ext cx="5672279" cy="2137032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6F5C10-550D-4BBC-A155-04F2190E700A}"/>
              </a:ext>
            </a:extLst>
          </p:cNvPr>
          <p:cNvCxnSpPr>
            <a:cxnSpLocks/>
          </p:cNvCxnSpPr>
          <p:nvPr/>
        </p:nvCxnSpPr>
        <p:spPr>
          <a:xfrm>
            <a:off x="12906777" y="4868555"/>
            <a:ext cx="720855" cy="4726011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3CCB837A-2D8F-4396-A717-35364D071CFD}"/>
              </a:ext>
            </a:extLst>
          </p:cNvPr>
          <p:cNvGrpSpPr/>
          <p:nvPr/>
        </p:nvGrpSpPr>
        <p:grpSpPr>
          <a:xfrm>
            <a:off x="9352122" y="9491405"/>
            <a:ext cx="3560957" cy="3760092"/>
            <a:chOff x="9147146" y="9517380"/>
            <a:chExt cx="3560957" cy="376009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1926745-421D-4EB9-A251-BD660F993D09}"/>
                </a:ext>
              </a:extLst>
            </p:cNvPr>
            <p:cNvSpPr txBox="1"/>
            <p:nvPr/>
          </p:nvSpPr>
          <p:spPr>
            <a:xfrm>
              <a:off x="9715460" y="11954033"/>
              <a:ext cx="2992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ดึงข้อมูลเกรด ชื่อ สถานะ </a:t>
              </a:r>
            </a:p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และรหัสนักศึกษา</a:t>
              </a:r>
            </a:p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จาก </a:t>
              </a:r>
              <a:r>
                <a:rPr lang="en-US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Database </a:t>
              </a:r>
              <a:endParaRPr lang="th-TH" sz="2000" b="1" dirty="0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ของสำนักทะเบียน</a:t>
              </a:r>
              <a:endParaRPr lang="en-US" sz="2000" b="1" dirty="0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D19D90-F3F5-46D6-AA67-44FA9FEEF835}"/>
                </a:ext>
              </a:extLst>
            </p:cNvPr>
            <p:cNvSpPr txBox="1"/>
            <p:nvPr/>
          </p:nvSpPr>
          <p:spPr>
            <a:xfrm>
              <a:off x="9147146" y="10500171"/>
              <a:ext cx="237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จัดกลุ่มนักศึกษาให้</a:t>
              </a:r>
            </a:p>
            <a:p>
              <a:pPr algn="ctr"/>
              <a:r>
                <a:rPr lang="th-TH" sz="2000" b="1" dirty="0">
                  <a:latin typeface="Cloud Light" panose="02000000000000000000" pitchFamily="50" charset="-34"/>
                  <a:cs typeface="Cloud Light" panose="02000000000000000000" pitchFamily="50" charset="-34"/>
                </a:rPr>
                <a:t>อยู่ในแต่ละกลุ่ม</a:t>
              </a:r>
              <a:endParaRPr lang="en-US" sz="2000" b="1" dirty="0">
                <a:latin typeface="Cloud Light" panose="02000000000000000000" pitchFamily="50" charset="-34"/>
                <a:cs typeface="Cloud Light" panose="02000000000000000000" pitchFamily="50" charset="-34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64945D-8BFA-428D-A3CF-E5445C2675E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9227499" y="9517380"/>
              <a:ext cx="572452" cy="842021"/>
            </a:xfrm>
            <a:prstGeom prst="line">
              <a:avLst/>
            </a:prstGeom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2D572F3-4852-4F44-BDB7-3A3A53D8B5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961" y="11217842"/>
              <a:ext cx="569553" cy="626026"/>
            </a:xfrm>
            <a:prstGeom prst="line">
              <a:avLst/>
            </a:prstGeom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4474962-4739-4214-B380-5BCFE9ADF998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1856378" y="10474196"/>
            <a:ext cx="2136390" cy="1319824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6342B0-D13D-462F-90D2-9B6C49BFB07A}"/>
              </a:ext>
            </a:extLst>
          </p:cNvPr>
          <p:cNvCxnSpPr>
            <a:cxnSpLocks/>
          </p:cNvCxnSpPr>
          <p:nvPr/>
        </p:nvCxnSpPr>
        <p:spPr>
          <a:xfrm flipH="1">
            <a:off x="14173566" y="8832694"/>
            <a:ext cx="1076917" cy="761872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5C16EE-D72D-416A-BD95-F5CE92B5A0DA}"/>
              </a:ext>
            </a:extLst>
          </p:cNvPr>
          <p:cNvCxnSpPr>
            <a:cxnSpLocks/>
          </p:cNvCxnSpPr>
          <p:nvPr/>
        </p:nvCxnSpPr>
        <p:spPr>
          <a:xfrm flipH="1">
            <a:off x="15370670" y="6499560"/>
            <a:ext cx="849265" cy="1312367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2AD654-048B-42A7-BDF6-3C8B2E46753B}"/>
              </a:ext>
            </a:extLst>
          </p:cNvPr>
          <p:cNvCxnSpPr>
            <a:cxnSpLocks/>
          </p:cNvCxnSpPr>
          <p:nvPr/>
        </p:nvCxnSpPr>
        <p:spPr>
          <a:xfrm flipH="1">
            <a:off x="16525320" y="4866643"/>
            <a:ext cx="107184" cy="414073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 animBg="1"/>
      <p:bldP spid="24" grpId="0" animBg="1"/>
      <p:bldP spid="5" grpId="0" animBg="1"/>
      <p:bldP spid="6" grpId="0"/>
      <p:bldP spid="25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  <p:bldP spid="47" grpId="0" animBg="1"/>
      <p:bldP spid="49" grpId="0" animBg="1"/>
      <p:bldP spid="51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">
            <a:extLst>
              <a:ext uri="{FF2B5EF4-FFF2-40B4-BE49-F238E27FC236}">
                <a16:creationId xmlns:a16="http://schemas.microsoft.com/office/drawing/2014/main" id="{B814E3E9-7CDA-4009-A895-927798348B57}"/>
              </a:ext>
            </a:extLst>
          </p:cNvPr>
          <p:cNvSpPr/>
          <p:nvPr/>
        </p:nvSpPr>
        <p:spPr>
          <a:xfrm>
            <a:off x="7610441" y="7800654"/>
            <a:ext cx="8802803" cy="190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67">
            <a:extLst>
              <a:ext uri="{FF2B5EF4-FFF2-40B4-BE49-F238E27FC236}">
                <a16:creationId xmlns:a16="http://schemas.microsoft.com/office/drawing/2014/main" id="{FD9B3DA2-1F89-4CD2-9323-00A5A47398ED}"/>
              </a:ext>
            </a:extLst>
          </p:cNvPr>
          <p:cNvSpPr txBox="1"/>
          <p:nvPr/>
        </p:nvSpPr>
        <p:spPr>
          <a:xfrm>
            <a:off x="7045801" y="6070005"/>
            <a:ext cx="1028604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b="1" dirty="0"/>
              <a:t>USER INTERFACE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91550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2" descr="รูปภาพประกอบด้วย โต๊ะ, ในอาคาร, คอมพิวเตอร์, โต๊ะทำง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FEDDD83-0D63-4682-91D4-62FC9F9E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160" y="-4120252"/>
            <a:ext cx="26933236" cy="179375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D98CF3-110C-49D2-B74B-35CEA6D67692}"/>
              </a:ext>
            </a:extLst>
          </p:cNvPr>
          <p:cNvSpPr/>
          <p:nvPr/>
        </p:nvSpPr>
        <p:spPr>
          <a:xfrm>
            <a:off x="0" y="0"/>
            <a:ext cx="24377650" cy="1381728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3E63D9-C1FC-410A-B9BC-43585515199A}"/>
              </a:ext>
            </a:extLst>
          </p:cNvPr>
          <p:cNvGrpSpPr/>
          <p:nvPr/>
        </p:nvGrpSpPr>
        <p:grpSpPr>
          <a:xfrm>
            <a:off x="4543654" y="6223248"/>
            <a:ext cx="16048726" cy="3168121"/>
            <a:chOff x="4164460" y="5191243"/>
            <a:chExt cx="16048726" cy="3168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9CAF81-582A-4440-8B1C-ABAB7A584268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83F325-388B-4497-85B0-EFA40B30ED48}"/>
                </a:ext>
              </a:extLst>
            </p:cNvPr>
            <p:cNvSpPr txBox="1"/>
            <p:nvPr/>
          </p:nvSpPr>
          <p:spPr>
            <a:xfrm>
              <a:off x="4164460" y="5975200"/>
              <a:ext cx="1604872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loud Light" panose="02000000000000000000" pitchFamily="50" charset="-34"/>
                  <a:ea typeface="Lato Black" panose="020F0502020204030203" pitchFamily="34" charset="0"/>
                  <a:cs typeface="Cloud Light" panose="02000000000000000000" pitchFamily="50" charset="-34"/>
                </a:rPr>
                <a:t>THANK YOU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E39725-6332-40F9-A38D-9EC2FC0D5FF0}"/>
                </a:ext>
              </a:extLst>
            </p:cNvPr>
            <p:cNvSpPr txBox="1"/>
            <p:nvPr/>
          </p:nvSpPr>
          <p:spPr>
            <a:xfrm>
              <a:off x="11114651" y="5191243"/>
              <a:ext cx="2148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F78EA8-BE51-43EB-AF69-1F84E25F2FDD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BY YADA SOFTWARE HOUSE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9" name="รูปภาพ 4" descr="รูปภาพประกอบด้วย สัญลักษณ์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1126549F-A9E5-410F-9C0C-34B46A4D40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6"/>
          <a:stretch/>
        </p:blipFill>
        <p:spPr>
          <a:xfrm>
            <a:off x="8464803" y="3132112"/>
            <a:ext cx="7827238" cy="29545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529452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9FCB960-8149-491E-8016-5A48B544E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77649" cy="13712428"/>
          </a:xfrm>
          <a:prstGeom prst="rect">
            <a:avLst/>
          </a:prstGeom>
        </p:spPr>
      </p:pic>
      <p:sp>
        <p:nvSpPr>
          <p:cNvPr id="10" name="Rectangle 20">
            <a:extLst>
              <a:ext uri="{FF2B5EF4-FFF2-40B4-BE49-F238E27FC236}">
                <a16:creationId xmlns:a16="http://schemas.microsoft.com/office/drawing/2014/main" id="{948BF013-9307-4D59-964A-B5BBD1B723FF}"/>
              </a:ext>
            </a:extLst>
          </p:cNvPr>
          <p:cNvSpPr/>
          <p:nvPr/>
        </p:nvSpPr>
        <p:spPr>
          <a:xfrm>
            <a:off x="-2" y="0"/>
            <a:ext cx="24377650" cy="1381728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3422852"/>
            <a:chOff x="4819650" y="984553"/>
            <a:chExt cx="14738350" cy="34228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294CFD-3B2C-4840-A666-4590906DC29E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" latinLnBrk="1"/>
              <a:r>
                <a:rPr lang="en-US" sz="2800" dirty="0">
                  <a:solidFill>
                    <a:schemeClr val="bg1"/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We are committed to improving the software's quality </a:t>
              </a:r>
            </a:p>
            <a:p>
              <a:pPr algn="ctr" fontAlgn="b" latinLnBrk="1"/>
              <a:r>
                <a:rPr lang="en-US" sz="2800" dirty="0">
                  <a:solidFill>
                    <a:schemeClr val="bg1"/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  <a:t>to respond the needs of customers.</a:t>
              </a:r>
              <a:br>
                <a:rPr lang="en-US" sz="2800" dirty="0">
                  <a:solidFill>
                    <a:schemeClr val="bg1"/>
                  </a:solidFill>
                  <a:latin typeface="Cloud Light" panose="02000000000000000000" pitchFamily="50" charset="-34"/>
                  <a:cs typeface="Cloud Light" panose="02000000000000000000" pitchFamily="50" charset="-34"/>
                </a:rPr>
              </a:br>
              <a:endParaRPr lang="en-US" sz="2800" dirty="0">
                <a:solidFill>
                  <a:schemeClr val="bg1"/>
                </a:solidFill>
                <a:latin typeface="Cloud Light" panose="02000000000000000000" pitchFamily="50" charset="-34"/>
                <a:ea typeface="Lato Light" charset="0"/>
                <a:cs typeface="Cloud Light" panose="02000000000000000000" pitchFamily="50" charset="-3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YADA SOFTWARE HOUSE</a:t>
              </a:r>
            </a:p>
          </p:txBody>
        </p:sp>
      </p:grpSp>
      <p:pic>
        <p:nvPicPr>
          <p:cNvPr id="8" name="รูปภาพ 7" descr="รูปภาพประกอบด้วย สัญลักษณ์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7C0630C-E218-4E44-AF9F-B720F632D8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6"/>
          <a:stretch/>
        </p:blipFill>
        <p:spPr>
          <a:xfrm>
            <a:off x="8464803" y="2349725"/>
            <a:ext cx="7827238" cy="29545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290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683EC2C-1ED8-4020-995A-BF24A488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77649" cy="13712428"/>
          </a:xfrm>
          <a:prstGeom prst="rect">
            <a:avLst/>
          </a:prstGeom>
        </p:spPr>
      </p:pic>
      <p:sp>
        <p:nvSpPr>
          <p:cNvPr id="2" name="Rectangle 20">
            <a:extLst>
              <a:ext uri="{FF2B5EF4-FFF2-40B4-BE49-F238E27FC236}">
                <a16:creationId xmlns:a16="http://schemas.microsoft.com/office/drawing/2014/main" id="{8C07259B-AEA9-42AF-91E5-D801D6836368}"/>
              </a:ext>
            </a:extLst>
          </p:cNvPr>
          <p:cNvSpPr/>
          <p:nvPr/>
        </p:nvSpPr>
        <p:spPr>
          <a:xfrm>
            <a:off x="-2" y="-52428"/>
            <a:ext cx="24377650" cy="1381728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78E09F9-018E-4413-8D4E-C39871DB20B6}"/>
              </a:ext>
            </a:extLst>
          </p:cNvPr>
          <p:cNvGrpSpPr/>
          <p:nvPr/>
        </p:nvGrpSpPr>
        <p:grpSpPr>
          <a:xfrm>
            <a:off x="4819650" y="4994955"/>
            <a:ext cx="14738350" cy="3148417"/>
            <a:chOff x="4819650" y="984553"/>
            <a:chExt cx="14738350" cy="3148417"/>
          </a:xfrm>
        </p:grpSpPr>
        <p:sp>
          <p:nvSpPr>
            <p:cNvPr id="4" name="TextBox 62">
              <a:extLst>
                <a:ext uri="{FF2B5EF4-FFF2-40B4-BE49-F238E27FC236}">
                  <a16:creationId xmlns:a16="http://schemas.microsoft.com/office/drawing/2014/main" id="{F3F0DEA1-2E22-449D-B859-A57E0D1017AA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11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Cloud Light" panose="02000000000000000000" pitchFamily="50" charset="-34"/>
                  <a:ea typeface="Lato Light" panose="020F0502020204030203" pitchFamily="34" charset="0"/>
                  <a:cs typeface="Cloud Light" panose="02000000000000000000" pitchFamily="50" charset="-34"/>
                </a:rPr>
                <a:t>OUR MEMBER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loud Light" panose="02000000000000000000" pitchFamily="50" charset="-34"/>
                  <a:cs typeface="Cloud Light" pitchFamily="50" charset="-34"/>
                </a:rPr>
                <a:t>   </a:t>
              </a:r>
              <a:endParaRPr lang="en-US" sz="3200" dirty="0">
                <a:solidFill>
                  <a:schemeClr val="bg1"/>
                </a:solidFill>
                <a:latin typeface="Cloud Light" panose="02000000000000000000" pitchFamily="50" charset="-34"/>
                <a:ea typeface="Lato Light" charset="0"/>
                <a:cs typeface="Cloud Light" panose="02000000000000000000" pitchFamily="50" charset="-34"/>
              </a:endParaRPr>
            </a:p>
          </p:txBody>
        </p:sp>
        <p:sp>
          <p:nvSpPr>
            <p:cNvPr id="5" name="Rectangle 64">
              <a:extLst>
                <a:ext uri="{FF2B5EF4-FFF2-40B4-BE49-F238E27FC236}">
                  <a16:creationId xmlns:a16="http://schemas.microsoft.com/office/drawing/2014/main" id="{244E3E3D-161B-4955-8619-163061BDAD70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67">
              <a:extLst>
                <a:ext uri="{FF2B5EF4-FFF2-40B4-BE49-F238E27FC236}">
                  <a16:creationId xmlns:a16="http://schemas.microsoft.com/office/drawing/2014/main" id="{74B13039-6835-48CC-AD7A-DD88A1B4792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effectLst>
                    <a:innerShdw blurRad="63500" dist="50800">
                      <a:prstClr val="black">
                        <a:alpha val="50000"/>
                      </a:prstClr>
                    </a:innerShdw>
                  </a:effectLst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YADA SOFTWARE HOUSE</a:t>
              </a:r>
            </a:p>
          </p:txBody>
        </p:sp>
      </p:grpSp>
      <p:pic>
        <p:nvPicPr>
          <p:cNvPr id="7" name="รูปภาพ 6" descr="รูปภาพประกอบด้วย สัญลักษณ์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E5CF820-AAD4-4C75-A9F8-2E43B67F86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6"/>
          <a:stretch/>
        </p:blipFill>
        <p:spPr>
          <a:xfrm>
            <a:off x="8464803" y="2040387"/>
            <a:ext cx="7827238" cy="29545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C2EF594-C2A1-4112-B946-D15889D06E27}"/>
              </a:ext>
            </a:extLst>
          </p:cNvPr>
          <p:cNvSpPr txBox="1"/>
          <p:nvPr/>
        </p:nvSpPr>
        <p:spPr>
          <a:xfrm>
            <a:off x="6529042" y="7949523"/>
            <a:ext cx="1265348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นายเกียรติศักดิ์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    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วง</a:t>
            </a:r>
            <a:r>
              <a:rPr lang="th-TH" b="1" dirty="0" err="1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ค์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สถาน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 (chief executive officer: CEO)   </a:t>
            </a:r>
          </a:p>
          <a:p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นายจักรกฤษณ์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    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บุญเนตร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  (Developer) </a:t>
            </a:r>
          </a:p>
          <a:p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นางสาวปานระวี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    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ไชยสิทธิ์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   (Tester) </a:t>
            </a:r>
          </a:p>
          <a:p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นายภรัณยู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        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วง</a:t>
            </a:r>
            <a:r>
              <a:rPr lang="th-TH" b="1" dirty="0" err="1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ค์แ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สง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   (Project Manager)</a:t>
            </a:r>
          </a:p>
          <a:p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นางสาวอณิชา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    </a:t>
            </a:r>
            <a:r>
              <a:rPr lang="th-TH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 หารป่า      </a:t>
            </a:r>
            <a:r>
              <a:rPr lang="en-US" b="1" dirty="0">
                <a:solidFill>
                  <a:schemeClr val="bg1"/>
                </a:solidFill>
                <a:latin typeface="Cloud Light" panose="02000000000000000000" pitchFamily="50" charset="-34"/>
                <a:cs typeface="Cloud Light" pitchFamily="50" charset="-34"/>
              </a:rPr>
              <a:t>(Requirement Engineer)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0982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โต๊ะ, ในอาคาร, คอมพิวเตอร์, โต๊ะทำง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1F24B26-6DB2-4AC0-9710-7B01EC81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160" y="-4120252"/>
            <a:ext cx="26933236" cy="179375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425819E-426F-7345-862D-7843346E826C}"/>
              </a:ext>
            </a:extLst>
          </p:cNvPr>
          <p:cNvSpPr/>
          <p:nvPr/>
        </p:nvSpPr>
        <p:spPr>
          <a:xfrm>
            <a:off x="0" y="0"/>
            <a:ext cx="24377650" cy="1381728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4543654" y="6223248"/>
            <a:ext cx="16048726" cy="3168121"/>
            <a:chOff x="4164460" y="5191243"/>
            <a:chExt cx="16048726" cy="31681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4460" y="5975200"/>
              <a:ext cx="1604872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8000" b="1" dirty="0">
                  <a:solidFill>
                    <a:schemeClr val="bg1"/>
                  </a:solidFill>
                  <a:latin typeface="Cloud Light" panose="02000000000000000000" pitchFamily="50" charset="-34"/>
                  <a:ea typeface="Lato Black" panose="020F0502020204030203" pitchFamily="34" charset="0"/>
                  <a:cs typeface="Cloud Light" panose="02000000000000000000" pitchFamily="50" charset="-34"/>
                </a:rPr>
                <a:t>ระบบวิเคราะห์ปัจจัยการไม่สำเร็จการศึกษา</a:t>
              </a:r>
              <a:endParaRPr lang="en-US" sz="8000" b="1" dirty="0">
                <a:solidFill>
                  <a:schemeClr val="bg1"/>
                </a:solidFill>
                <a:latin typeface="Cloud Light" panose="02000000000000000000" pitchFamily="50" charset="-34"/>
                <a:ea typeface="Lato Black" panose="020F0502020204030203" pitchFamily="34" charset="0"/>
                <a:cs typeface="Cloud Light" panose="02000000000000000000" pitchFamily="50" charset="-3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11114651" y="5191243"/>
              <a:ext cx="21483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BY YADA SOFTWARE HOUSE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  <p:pic>
        <p:nvPicPr>
          <p:cNvPr id="5" name="รูปภาพ 4" descr="รูปภาพประกอบด้วย สัญลักษณ์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0F09C16A-9BA8-43E7-8B53-2DF4305852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6"/>
          <a:stretch/>
        </p:blipFill>
        <p:spPr>
          <a:xfrm>
            <a:off x="8464803" y="3132112"/>
            <a:ext cx="7827238" cy="29545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4702123" y="6360476"/>
            <a:ext cx="1502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th-TH" sz="4000" b="1" dirty="0">
                <a:latin typeface="Cloud Light" pitchFamily="50" charset="-34"/>
                <a:cs typeface="Cloud Light" pitchFamily="50" charset="-34"/>
              </a:rPr>
              <a:t> เพื่อวิเคราะห์หาปัจจัยที่ทำให้นักศึกษาไม่สำเร็จตามแผนกำหนดการศึกษา </a:t>
            </a:r>
          </a:p>
          <a:p>
            <a:pPr marL="228600" lvl="0" indent="-228600">
              <a:buAutoNum type="arabicPeriod"/>
            </a:pPr>
            <a:r>
              <a:rPr lang="th-TH" sz="4000" b="1" dirty="0">
                <a:latin typeface="Cloud Light" pitchFamily="50" charset="-34"/>
                <a:cs typeface="Cloud Light" pitchFamily="50" charset="-34"/>
              </a:rPr>
              <a:t> นำไปเป็นส่วนหนึ่งของข้อมูลสนับสนุนการดำเนินการประกันคุณภาพการศึกษา          </a:t>
            </a:r>
          </a:p>
          <a:p>
            <a:pPr lvl="0"/>
            <a:r>
              <a:rPr lang="th-TH" sz="4000" b="1" dirty="0">
                <a:latin typeface="Cloud Light" pitchFamily="50" charset="-34"/>
                <a:cs typeface="Cloud Light" pitchFamily="50" charset="-34"/>
              </a:rPr>
              <a:t>   ในการรายงานผลการดำเนินงานของหลักสูตร หมวดที่3 นักศึกษาและบัณฑิต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387505" y="5881074"/>
            <a:ext cx="5523062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8813525" y="4533882"/>
            <a:ext cx="680190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F63E68-E609-496A-9915-F8E1D2DC51A9}"/>
              </a:ext>
            </a:extLst>
          </p:cNvPr>
          <p:cNvSpPr txBox="1">
            <a:spLocks/>
          </p:cNvSpPr>
          <p:nvPr/>
        </p:nvSpPr>
        <p:spPr>
          <a:xfrm>
            <a:off x="-220796" y="7510250"/>
            <a:ext cx="5607726" cy="249517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/>
              </a:rPr>
              <a:t>ทีมผู้พัฒนาผู้พัฒนามีความสนใจ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/>
              </a:rPr>
              <a:t>ในการสร้างเว็บไซต์ที่จะเป็นประโยชน์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/>
              </a:rPr>
              <a:t>กับนักศึกษาและคณาจารย์ 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/>
              </a:rPr>
              <a:t>ภาควิชาวิทยาการคอมพิวเตอร์ </a:t>
            </a:r>
            <a:endParaRPr lang="en-US" dirty="0">
              <a:latin typeface="Cloud Light" pitchFamily="50" charset="-34"/>
              <a:cs typeface="Cloud Light"/>
            </a:endParaRPr>
          </a:p>
        </p:txBody>
      </p:sp>
      <p:sp>
        <p:nvSpPr>
          <p:cNvPr id="4" name="Shape 2557">
            <a:extLst>
              <a:ext uri="{FF2B5EF4-FFF2-40B4-BE49-F238E27FC236}">
                <a16:creationId xmlns:a16="http://schemas.microsoft.com/office/drawing/2014/main" id="{80D9C6C7-5898-4860-9559-8FD15B14A535}"/>
              </a:ext>
            </a:extLst>
          </p:cNvPr>
          <p:cNvSpPr/>
          <p:nvPr/>
        </p:nvSpPr>
        <p:spPr>
          <a:xfrm>
            <a:off x="7833465" y="5207630"/>
            <a:ext cx="1171607" cy="117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5" name="Shape 2624">
            <a:extLst>
              <a:ext uri="{FF2B5EF4-FFF2-40B4-BE49-F238E27FC236}">
                <a16:creationId xmlns:a16="http://schemas.microsoft.com/office/drawing/2014/main" id="{3EB45425-6088-4741-A60B-42FCAF99BE94}"/>
              </a:ext>
            </a:extLst>
          </p:cNvPr>
          <p:cNvSpPr/>
          <p:nvPr/>
        </p:nvSpPr>
        <p:spPr>
          <a:xfrm>
            <a:off x="2174752" y="5101120"/>
            <a:ext cx="1171607" cy="117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46">
            <a:extLst>
              <a:ext uri="{FF2B5EF4-FFF2-40B4-BE49-F238E27FC236}">
                <a16:creationId xmlns:a16="http://schemas.microsoft.com/office/drawing/2014/main" id="{A2A8F579-4D97-4D93-9009-7411FD772B64}"/>
              </a:ext>
            </a:extLst>
          </p:cNvPr>
          <p:cNvSpPr/>
          <p:nvPr/>
        </p:nvSpPr>
        <p:spPr>
          <a:xfrm>
            <a:off x="20349111" y="5207630"/>
            <a:ext cx="1171607" cy="958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617">
            <a:extLst>
              <a:ext uri="{FF2B5EF4-FFF2-40B4-BE49-F238E27FC236}">
                <a16:creationId xmlns:a16="http://schemas.microsoft.com/office/drawing/2014/main" id="{7A30696F-6579-4F72-89E6-01EDCC44D784}"/>
              </a:ext>
            </a:extLst>
          </p:cNvPr>
          <p:cNvSpPr/>
          <p:nvPr/>
        </p:nvSpPr>
        <p:spPr>
          <a:xfrm>
            <a:off x="13837876" y="5207630"/>
            <a:ext cx="1171607" cy="958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4335F8F8-9EE6-47EE-A355-0C97E14762F1}"/>
              </a:ext>
            </a:extLst>
          </p:cNvPr>
          <p:cNvSpPr txBox="1"/>
          <p:nvPr/>
        </p:nvSpPr>
        <p:spPr>
          <a:xfrm>
            <a:off x="1536199" y="6781818"/>
            <a:ext cx="2372457" cy="72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BD1940AA-207E-4900-81B4-E1FA62FD681A}"/>
              </a:ext>
            </a:extLst>
          </p:cNvPr>
          <p:cNvCxnSpPr>
            <a:cxnSpLocks/>
          </p:cNvCxnSpPr>
          <p:nvPr/>
        </p:nvCxnSpPr>
        <p:spPr>
          <a:xfrm>
            <a:off x="17829288" y="5073341"/>
            <a:ext cx="0" cy="71636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3">
            <a:extLst>
              <a:ext uri="{FF2B5EF4-FFF2-40B4-BE49-F238E27FC236}">
                <a16:creationId xmlns:a16="http://schemas.microsoft.com/office/drawing/2014/main" id="{7EAF869A-5835-4057-9506-34B95FF3C8B4}"/>
              </a:ext>
            </a:extLst>
          </p:cNvPr>
          <p:cNvCxnSpPr>
            <a:cxnSpLocks/>
          </p:cNvCxnSpPr>
          <p:nvPr/>
        </p:nvCxnSpPr>
        <p:spPr>
          <a:xfrm>
            <a:off x="11819862" y="5051415"/>
            <a:ext cx="0" cy="7185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6">
            <a:extLst>
              <a:ext uri="{FF2B5EF4-FFF2-40B4-BE49-F238E27FC236}">
                <a16:creationId xmlns:a16="http://schemas.microsoft.com/office/drawing/2014/main" id="{A665B632-848A-4789-B8E8-D6EB0494B294}"/>
              </a:ext>
            </a:extLst>
          </p:cNvPr>
          <p:cNvCxnSpPr>
            <a:cxnSpLocks/>
          </p:cNvCxnSpPr>
          <p:nvPr/>
        </p:nvCxnSpPr>
        <p:spPr>
          <a:xfrm>
            <a:off x="5539245" y="5051415"/>
            <a:ext cx="0" cy="71855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6">
            <a:extLst>
              <a:ext uri="{FF2B5EF4-FFF2-40B4-BE49-F238E27FC236}">
                <a16:creationId xmlns:a16="http://schemas.microsoft.com/office/drawing/2014/main" id="{18426611-DE05-4223-A85C-2D7A0D2C5AEA}"/>
              </a:ext>
            </a:extLst>
          </p:cNvPr>
          <p:cNvSpPr txBox="1"/>
          <p:nvPr/>
        </p:nvSpPr>
        <p:spPr>
          <a:xfrm>
            <a:off x="7239613" y="6781818"/>
            <a:ext cx="2408591" cy="72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52F6C48-1290-4775-B613-89A432910335}"/>
              </a:ext>
            </a:extLst>
          </p:cNvPr>
          <p:cNvSpPr txBox="1"/>
          <p:nvPr/>
        </p:nvSpPr>
        <p:spPr>
          <a:xfrm>
            <a:off x="13055884" y="6781818"/>
            <a:ext cx="2735590" cy="72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58">
            <a:extLst>
              <a:ext uri="{FF2B5EF4-FFF2-40B4-BE49-F238E27FC236}">
                <a16:creationId xmlns:a16="http://schemas.microsoft.com/office/drawing/2014/main" id="{B66E9B1B-DA98-4BA4-B710-5D491AACC008}"/>
              </a:ext>
            </a:extLst>
          </p:cNvPr>
          <p:cNvSpPr txBox="1"/>
          <p:nvPr/>
        </p:nvSpPr>
        <p:spPr>
          <a:xfrm>
            <a:off x="19705326" y="6781818"/>
            <a:ext cx="2459177" cy="72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D7B0ED-CA90-4648-AB36-0147ADA9EE36}"/>
              </a:ext>
            </a:extLst>
          </p:cNvPr>
          <p:cNvSpPr txBox="1">
            <a:spLocks/>
          </p:cNvSpPr>
          <p:nvPr/>
        </p:nvSpPr>
        <p:spPr>
          <a:xfrm>
            <a:off x="5386929" y="7510249"/>
            <a:ext cx="6039310" cy="299467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 pitchFamily="50" charset="-34"/>
              </a:rPr>
              <a:t>เว็บไซต์นี้จะช่วยนักศึกษาสามารถทราบ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 pitchFamily="50" charset="-34"/>
              </a:rPr>
              <a:t>เกณฑ์กลุ่มเสี่ยงของตัวเองที่พิจารณา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 pitchFamily="50" charset="-34"/>
              </a:rPr>
              <a:t>ตามเกรดเฉลี่ย แสดงเป็น </a:t>
            </a:r>
            <a:r>
              <a:rPr lang="en-US" dirty="0">
                <a:latin typeface="Cloud Light" pitchFamily="50" charset="-34"/>
                <a:cs typeface="Cloud Light" pitchFamily="50" charset="-34"/>
              </a:rPr>
              <a:t>Venn diagram </a:t>
            </a:r>
            <a:r>
              <a:rPr lang="th-TH" dirty="0">
                <a:latin typeface="Cloud Light" pitchFamily="50" charset="-34"/>
                <a:cs typeface="Cloud Light" pitchFamily="50" charset="-34"/>
              </a:rPr>
              <a:t>โดย สีแดง คือ อันตราย, สีเหลืองคือเสี่ยง 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dirty="0">
                <a:latin typeface="Cloud Light" pitchFamily="50" charset="-34"/>
                <a:cs typeface="Cloud Light" pitchFamily="50" charset="-34"/>
              </a:rPr>
              <a:t>และ สีเขียว คือปลอดภัย</a:t>
            </a:r>
            <a:endParaRPr lang="en-US" dirty="0">
              <a:latin typeface="Cloud Light" pitchFamily="50" charset="-34"/>
              <a:cs typeface="Cloud Light" pitchFamily="50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2F7CF41-EB84-498A-A91C-01661A2668F0}"/>
              </a:ext>
            </a:extLst>
          </p:cNvPr>
          <p:cNvSpPr txBox="1">
            <a:spLocks/>
          </p:cNvSpPr>
          <p:nvPr/>
        </p:nvSpPr>
        <p:spPr>
          <a:xfrm>
            <a:off x="11710909" y="7467365"/>
            <a:ext cx="6039303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latin typeface="Cloud Light" pitchFamily="50" charset="-34"/>
                <a:cs typeface="Cloud Light" pitchFamily="50" charset="-34"/>
              </a:rPr>
              <a:t>สามารถเติดตามฝ้าระวังวิชาบังคับ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latin typeface="Cloud Light" pitchFamily="50" charset="-34"/>
                <a:cs typeface="Cloud Light" pitchFamily="50" charset="-34"/>
              </a:rPr>
              <a:t>เพื่อแก้ปัญหา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นักศึกษา</a:t>
            </a:r>
            <a:r>
              <a:rPr lang="th-TH" sz="2000" dirty="0">
                <a:latin typeface="Cloud Light" pitchFamily="50" charset="-34"/>
                <a:cs typeface="Cloud Light" pitchFamily="50" charset="-34"/>
              </a:rPr>
              <a:t>ไม่จบตามแผนการศึกษา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latin typeface="Cloud Light" pitchFamily="50" charset="-34"/>
                <a:cs typeface="Cloud Light" pitchFamily="50" charset="-34"/>
              </a:rPr>
              <a:t>อันเนื่องมาจากขาดวิชาบังคับโดยจะแจ้งเตือน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latin typeface="Cloud Light" pitchFamily="50" charset="-34"/>
                <a:cs typeface="Cloud Light" pitchFamily="50" charset="-34"/>
              </a:rPr>
              <a:t>ผ่านการแสดงสีในชื่อวิชา</a:t>
            </a:r>
            <a:r>
              <a:rPr lang="th-TH" sz="2000" dirty="0" err="1">
                <a:latin typeface="Cloud Light" pitchFamily="50" charset="-34"/>
                <a:cs typeface="Cloud Light" pitchFamily="50" charset="-34"/>
              </a:rPr>
              <a:t>นั้นๆ</a:t>
            </a:r>
            <a:r>
              <a:rPr lang="th-TH" sz="2000" dirty="0">
                <a:latin typeface="Cloud Light" pitchFamily="50" charset="-34"/>
                <a:cs typeface="Cloud Light" pitchFamily="50" charset="-34"/>
              </a:rPr>
              <a:t> โดย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25094E-96F9-4673-B026-14A03BE79103}"/>
              </a:ext>
            </a:extLst>
          </p:cNvPr>
          <p:cNvSpPr txBox="1">
            <a:spLocks/>
          </p:cNvSpPr>
          <p:nvPr/>
        </p:nvSpPr>
        <p:spPr>
          <a:xfrm>
            <a:off x="18329900" y="7510250"/>
            <a:ext cx="5359606" cy="34005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dirty="0">
                <a:solidFill>
                  <a:srgbClr val="44546A"/>
                </a:solidFill>
                <a:latin typeface="+mn-lt"/>
                <a:cs typeface="Cloud Light" pitchFamily="50" charset="-34"/>
              </a:rPr>
              <a:t>อาจารย์สามารถดูเกรดนักศึกษาภายใต้การดูแลของผู้ใช้ได้ โดยจะแสดงเป็น </a:t>
            </a:r>
            <a:r>
              <a:rPr lang="en-US" dirty="0">
                <a:solidFill>
                  <a:srgbClr val="44546A"/>
                </a:solidFill>
                <a:latin typeface="+mn-lt"/>
                <a:cs typeface="Cloud Light" pitchFamily="50" charset="-34"/>
              </a:rPr>
              <a:t>Venn diagram </a:t>
            </a:r>
            <a:r>
              <a:rPr lang="th-TH" dirty="0">
                <a:solidFill>
                  <a:srgbClr val="44546A"/>
                </a:solidFill>
                <a:latin typeface="+mn-lt"/>
                <a:cs typeface="Cloud Light" pitchFamily="50" charset="-34"/>
              </a:rPr>
              <a:t>เช่นเดียวกับนักศึกษา </a:t>
            </a:r>
          </a:p>
          <a:p>
            <a:pPr>
              <a:lnSpc>
                <a:spcPct val="150000"/>
              </a:lnSpc>
            </a:pPr>
            <a:r>
              <a:rPr lang="th-TH" dirty="0">
                <a:solidFill>
                  <a:srgbClr val="44546A"/>
                </a:solidFill>
                <a:latin typeface="+mn-lt"/>
                <a:cs typeface="Cloud Light" pitchFamily="50" charset="-34"/>
              </a:rPr>
              <a:t>แต่จะสามารถคลิกดูแต่ละส่วนของวงกลมเพื่อดูได้ว่านักศึกษากลุ่มนี้มีคนไหนบ้าง</a:t>
            </a:r>
            <a:endParaRPr lang="en-US" dirty="0">
              <a:solidFill>
                <a:srgbClr val="44546A"/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7022E2E5-57C8-498C-B9D8-3AE46B0A6A1F}"/>
              </a:ext>
            </a:extLst>
          </p:cNvPr>
          <p:cNvSpPr txBox="1"/>
          <p:nvPr/>
        </p:nvSpPr>
        <p:spPr>
          <a:xfrm>
            <a:off x="7162465" y="2428328"/>
            <a:ext cx="909688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SCOPE</a:t>
            </a:r>
          </a:p>
        </p:txBody>
      </p:sp>
      <p:sp>
        <p:nvSpPr>
          <p:cNvPr id="20" name="Rectangle 64">
            <a:extLst>
              <a:ext uri="{FF2B5EF4-FFF2-40B4-BE49-F238E27FC236}">
                <a16:creationId xmlns:a16="http://schemas.microsoft.com/office/drawing/2014/main" id="{392C9CA3-DF8D-474E-B36A-8C466CF3A26D}"/>
              </a:ext>
            </a:extLst>
          </p:cNvPr>
          <p:cNvSpPr/>
          <p:nvPr/>
        </p:nvSpPr>
        <p:spPr>
          <a:xfrm>
            <a:off x="7764561" y="3736117"/>
            <a:ext cx="7892696" cy="143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0F207558-E844-4D88-B193-42D0FD536697}"/>
              </a:ext>
            </a:extLst>
          </p:cNvPr>
          <p:cNvSpPr txBox="1"/>
          <p:nvPr/>
        </p:nvSpPr>
        <p:spPr>
          <a:xfrm>
            <a:off x="13195882" y="9436213"/>
            <a:ext cx="46038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สีแดง 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คือ ไม่ทันการ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สีส้ม 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 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คือ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ต้องลงเทอมนี้เท่านั้น,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สีเหลือง คือ เหลือเวลาว่างอีก 1 เทอม                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            โดยสามารถลงเทอมหน้าได้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สีเขียว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คือ เหลือเวลาว่างอีก 2 เทอมขึ้นไป                                                                       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          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หมายความว่าปลอดภัย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          </a:t>
            </a:r>
            <a:r>
              <a:rPr lang="en-US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  </a:t>
            </a:r>
            <a:r>
              <a:rPr lang="th-TH" sz="20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สามารถเก็บไว้ลงทีหลังได้</a:t>
            </a:r>
            <a:endParaRPr lang="en-US" sz="2000" dirty="0">
              <a:solidFill>
                <a:srgbClr val="44546A"/>
              </a:solidFill>
              <a:latin typeface="Cloud Light" pitchFamily="50" charset="-34"/>
              <a:cs typeface="Cloud Light" pitchFamily="50" charset="-34"/>
            </a:endParaRPr>
          </a:p>
          <a:p>
            <a:endParaRPr lang="th-TH" dirty="0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C7A0A167-8FE8-4C84-AAA6-BE46EA058B63}"/>
              </a:ext>
            </a:extLst>
          </p:cNvPr>
          <p:cNvSpPr/>
          <p:nvPr/>
        </p:nvSpPr>
        <p:spPr>
          <a:xfrm>
            <a:off x="12868353" y="9484203"/>
            <a:ext cx="278223" cy="28107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วงรี 23">
            <a:extLst>
              <a:ext uri="{FF2B5EF4-FFF2-40B4-BE49-F238E27FC236}">
                <a16:creationId xmlns:a16="http://schemas.microsoft.com/office/drawing/2014/main" id="{6C55A13D-8A3E-490A-8462-A67BE4369FAE}"/>
              </a:ext>
            </a:extLst>
          </p:cNvPr>
          <p:cNvSpPr/>
          <p:nvPr/>
        </p:nvSpPr>
        <p:spPr>
          <a:xfrm>
            <a:off x="12868353" y="9804170"/>
            <a:ext cx="278223" cy="281079"/>
          </a:xfrm>
          <a:prstGeom prst="ellipse">
            <a:avLst/>
          </a:prstGeom>
          <a:solidFill>
            <a:srgbClr val="ED6B1B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>
            <a:extLst>
              <a:ext uri="{FF2B5EF4-FFF2-40B4-BE49-F238E27FC236}">
                <a16:creationId xmlns:a16="http://schemas.microsoft.com/office/drawing/2014/main" id="{87150866-81BE-443C-9CD3-C289220840DC}"/>
              </a:ext>
            </a:extLst>
          </p:cNvPr>
          <p:cNvSpPr/>
          <p:nvPr/>
        </p:nvSpPr>
        <p:spPr>
          <a:xfrm>
            <a:off x="12870135" y="10111141"/>
            <a:ext cx="278223" cy="281079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F023C526-9B5F-4B52-BFC2-3896F4EFEFBB}"/>
              </a:ext>
            </a:extLst>
          </p:cNvPr>
          <p:cNvSpPr/>
          <p:nvPr/>
        </p:nvSpPr>
        <p:spPr>
          <a:xfrm>
            <a:off x="12870135" y="10696056"/>
            <a:ext cx="278223" cy="281079"/>
          </a:xfrm>
          <a:prstGeom prst="ellipse">
            <a:avLst/>
          </a:prstGeom>
          <a:solidFill>
            <a:srgbClr val="0099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0635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57">
            <a:extLst>
              <a:ext uri="{FF2B5EF4-FFF2-40B4-BE49-F238E27FC236}">
                <a16:creationId xmlns:a16="http://schemas.microsoft.com/office/drawing/2014/main" id="{5E39F847-31FE-4B6F-976E-5AD9DCAC5A19}"/>
              </a:ext>
            </a:extLst>
          </p:cNvPr>
          <p:cNvSpPr/>
          <p:nvPr/>
        </p:nvSpPr>
        <p:spPr>
          <a:xfrm>
            <a:off x="6470064" y="5216344"/>
            <a:ext cx="1455990" cy="145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7" name="Shape 2617">
            <a:extLst>
              <a:ext uri="{FF2B5EF4-FFF2-40B4-BE49-F238E27FC236}">
                <a16:creationId xmlns:a16="http://schemas.microsoft.com/office/drawing/2014/main" id="{61C6E525-3430-4043-A81E-CE28E468F1BA}"/>
              </a:ext>
            </a:extLst>
          </p:cNvPr>
          <p:cNvSpPr/>
          <p:nvPr/>
        </p:nvSpPr>
        <p:spPr>
          <a:xfrm>
            <a:off x="14572266" y="5307048"/>
            <a:ext cx="1603281" cy="1311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cxnSp>
        <p:nvCxnSpPr>
          <p:cNvPr id="17" name="Straight Connector 43">
            <a:extLst>
              <a:ext uri="{FF2B5EF4-FFF2-40B4-BE49-F238E27FC236}">
                <a16:creationId xmlns:a16="http://schemas.microsoft.com/office/drawing/2014/main" id="{BDB61BE9-6854-4AC5-BA08-AE313C1E0CAE}"/>
              </a:ext>
            </a:extLst>
          </p:cNvPr>
          <p:cNvCxnSpPr>
            <a:cxnSpLocks/>
          </p:cNvCxnSpPr>
          <p:nvPr/>
        </p:nvCxnSpPr>
        <p:spPr>
          <a:xfrm>
            <a:off x="11491880" y="4270604"/>
            <a:ext cx="0" cy="89297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6">
            <a:extLst>
              <a:ext uri="{FF2B5EF4-FFF2-40B4-BE49-F238E27FC236}">
                <a16:creationId xmlns:a16="http://schemas.microsoft.com/office/drawing/2014/main" id="{BD8F5C94-EF88-415A-9DF1-032E59C7CF5B}"/>
              </a:ext>
            </a:extLst>
          </p:cNvPr>
          <p:cNvSpPr txBox="1"/>
          <p:nvPr/>
        </p:nvSpPr>
        <p:spPr>
          <a:xfrm>
            <a:off x="5728476" y="7172635"/>
            <a:ext cx="3000409" cy="905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Five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F88BB6FB-2AB1-4B1C-85D7-2FA492192831}"/>
              </a:ext>
            </a:extLst>
          </p:cNvPr>
          <p:cNvSpPr txBox="1"/>
          <p:nvPr/>
        </p:nvSpPr>
        <p:spPr>
          <a:xfrm>
            <a:off x="14062241" y="7182628"/>
            <a:ext cx="2687884" cy="905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Six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E590AAA-6B4B-4FA6-80A3-8B226BD7513A}"/>
              </a:ext>
            </a:extLst>
          </p:cNvPr>
          <p:cNvSpPr txBox="1">
            <a:spLocks/>
          </p:cNvSpPr>
          <p:nvPr/>
        </p:nvSpPr>
        <p:spPr>
          <a:xfrm>
            <a:off x="2766649" y="8077876"/>
            <a:ext cx="8408389" cy="366665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นักศึกษาที่ไม่จบตามหลักสูตรและไม่ต้องการเป็นนักศึกษา</a:t>
            </a:r>
            <a:endParaRPr lang="en-US" sz="2800" dirty="0">
              <a:solidFill>
                <a:srgbClr val="44546A"/>
              </a:solidFill>
              <a:latin typeface="Cloud Light" pitchFamily="50" charset="-34"/>
              <a:cs typeface="Cloud Light" pitchFamily="50" charset="-34"/>
            </a:endParaRPr>
          </a:p>
          <a:p>
            <a:pPr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ภาควิชาวิทยาการคอมพิวเตอร์ เช่น ย้ายภาควิชา หรือ ย้ายคณะ ทางเว็บไซต์จะทำการรวบรวมความคิดเห็น</a:t>
            </a:r>
            <a:endParaRPr lang="en-US" sz="2800" dirty="0">
              <a:solidFill>
                <a:srgbClr val="44546A"/>
              </a:solidFill>
              <a:latin typeface="Cloud Light" pitchFamily="50" charset="-34"/>
              <a:cs typeface="Cloud Light" pitchFamily="50" charset="-34"/>
            </a:endParaRPr>
          </a:p>
          <a:p>
            <a:pPr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ของแต่ละคนผ่านฟอร์มลาออกหรือฟอร์มย้ายเมเจอร์ 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และส่งข้อมูลไปให้ยังสำนักพัฒนาคุณภาพการศึกษา </a:t>
            </a:r>
          </a:p>
          <a:p>
            <a:pPr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เพื่อใช้ในการพิจารณา ปรับปรุงหลักสูตรการศึกษาต่อไป</a:t>
            </a:r>
            <a:endParaRPr lang="en-US" sz="2800" dirty="0">
              <a:solidFill>
                <a:srgbClr val="44546A"/>
              </a:solidFill>
              <a:latin typeface="Cloud Light" pitchFamily="50" charset="-34"/>
              <a:cs typeface="Cloud Light" pitchFamily="50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EBD465-647F-492E-A8A2-10F3FD149CEA}"/>
              </a:ext>
            </a:extLst>
          </p:cNvPr>
          <p:cNvSpPr txBox="1">
            <a:spLocks/>
          </p:cNvSpPr>
          <p:nvPr/>
        </p:nvSpPr>
        <p:spPr>
          <a:xfrm>
            <a:off x="11705730" y="8050526"/>
            <a:ext cx="7505215" cy="12536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1100"/>
            </a:pP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เว็บแอพพลิ</a:t>
            </a:r>
            <a:r>
              <a:rPr lang="th-TH" sz="2800" dirty="0" err="1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เค</a:t>
            </a:r>
            <a:r>
              <a:rPr lang="th-TH" sz="2800" dirty="0">
                <a:solidFill>
                  <a:srgbClr val="44546A"/>
                </a:solidFill>
                <a:latin typeface="Cloud Light" pitchFamily="50" charset="-34"/>
                <a:cs typeface="Cloud Light" pitchFamily="50" charset="-34"/>
              </a:rPr>
              <a:t>ชันจะถูกสร้างขึ้นสำหรับการใช้งานบนอุปกรณ์คอมพิวเตอร์และสมาร์ทโฟนทั้งหมด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B9F645ED-51F3-450B-999B-CD3C13848322}"/>
              </a:ext>
            </a:extLst>
          </p:cNvPr>
          <p:cNvSpPr txBox="1"/>
          <p:nvPr/>
        </p:nvSpPr>
        <p:spPr>
          <a:xfrm>
            <a:off x="7162465" y="2428328"/>
            <a:ext cx="909688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SCOPE</a:t>
            </a:r>
          </a:p>
        </p:txBody>
      </p:sp>
      <p:sp>
        <p:nvSpPr>
          <p:cNvPr id="20" name="Rectangle 64">
            <a:extLst>
              <a:ext uri="{FF2B5EF4-FFF2-40B4-BE49-F238E27FC236}">
                <a16:creationId xmlns:a16="http://schemas.microsoft.com/office/drawing/2014/main" id="{E560283C-ABE1-4E70-A340-4FF69ABB84FE}"/>
              </a:ext>
            </a:extLst>
          </p:cNvPr>
          <p:cNvSpPr/>
          <p:nvPr/>
        </p:nvSpPr>
        <p:spPr>
          <a:xfrm>
            <a:off x="7764561" y="3736117"/>
            <a:ext cx="7892696" cy="1433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60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163EBA-92DA-4AAC-8362-95E15026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65882"/>
              </p:ext>
            </p:extLst>
          </p:nvPr>
        </p:nvGraphicFramePr>
        <p:xfrm>
          <a:off x="758825" y="2324559"/>
          <a:ext cx="22860000" cy="1064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102">
                  <a:extLst>
                    <a:ext uri="{9D8B030D-6E8A-4147-A177-3AD203B41FA5}">
                      <a16:colId xmlns:a16="http://schemas.microsoft.com/office/drawing/2014/main" val="3866262841"/>
                    </a:ext>
                  </a:extLst>
                </a:gridCol>
                <a:gridCol w="1435589">
                  <a:extLst>
                    <a:ext uri="{9D8B030D-6E8A-4147-A177-3AD203B41FA5}">
                      <a16:colId xmlns:a16="http://schemas.microsoft.com/office/drawing/2014/main" val="364542521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3800056396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1061390139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630508371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7310986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9265556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338335053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840968205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371704415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3832311189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2148438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26900514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534184419"/>
                    </a:ext>
                  </a:extLst>
                </a:gridCol>
              </a:tblGrid>
              <a:tr h="1274747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lvl="1" algn="ctr"/>
                      <a:endParaRPr lang="en-US" dirty="0">
                        <a:latin typeface="+mn-lt"/>
                      </a:endParaRPr>
                    </a:p>
                    <a:p>
                      <a:pPr lvl="1" algn="ctr"/>
                      <a:r>
                        <a:rPr lang="en-US" dirty="0"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850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15-21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ก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22-28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ก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29 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ก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 –</a:t>
                      </a:r>
                    </a:p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5 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ต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6-12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ต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13-19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ต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20-26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ต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27 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ต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 – 2 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พ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3-9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พ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10-16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พ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17-23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พ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24-30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พ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ย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1-7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ธ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8-14</a:t>
                      </a:r>
                    </a:p>
                    <a:p>
                      <a:pPr algn="ctr"/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ธ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  <a:r>
                        <a:rPr lang="th-TH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ค</a:t>
                      </a:r>
                      <a:r>
                        <a:rPr lang="en-US" sz="3200" dirty="0">
                          <a:latin typeface="Cloud" panose="02000000000000000000" pitchFamily="50" charset="-34"/>
                          <a:cs typeface="Cloud" panose="02000000000000000000" pitchFamily="50" charset="-34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01641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 sz="3000" b="1" dirty="0">
                        <a:latin typeface="Cloud Light" panose="02000000000000000000" pitchFamily="50" charset="-34"/>
                        <a:cs typeface="Cloud Light" panose="02000000000000000000" pitchFamily="50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37791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83191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29994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28095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32587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53997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57239"/>
                  </a:ext>
                </a:extLst>
              </a:tr>
              <a:tr h="10381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66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3EFE9D-C2E2-4FB2-8621-C4165B1B23EA}"/>
              </a:ext>
            </a:extLst>
          </p:cNvPr>
          <p:cNvSpPr txBox="1"/>
          <p:nvPr/>
        </p:nvSpPr>
        <p:spPr>
          <a:xfrm>
            <a:off x="814243" y="4889357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Requirement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95FBE-C471-49BB-9468-1A6CDD0BE461}"/>
              </a:ext>
            </a:extLst>
          </p:cNvPr>
          <p:cNvSpPr txBox="1"/>
          <p:nvPr/>
        </p:nvSpPr>
        <p:spPr>
          <a:xfrm>
            <a:off x="814243" y="5920524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Analysis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8FA1-5C71-46F8-9273-AAEF54751928}"/>
              </a:ext>
            </a:extLst>
          </p:cNvPr>
          <p:cNvSpPr txBox="1"/>
          <p:nvPr/>
        </p:nvSpPr>
        <p:spPr>
          <a:xfrm>
            <a:off x="814242" y="6953269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Compile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EF250-69D5-4814-8B60-AB59CDC88E27}"/>
              </a:ext>
            </a:extLst>
          </p:cNvPr>
          <p:cNvSpPr txBox="1"/>
          <p:nvPr/>
        </p:nvSpPr>
        <p:spPr>
          <a:xfrm>
            <a:off x="814243" y="8008720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Design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83009-B037-453C-A172-366BD06DA2B9}"/>
              </a:ext>
            </a:extLst>
          </p:cNvPr>
          <p:cNvSpPr txBox="1"/>
          <p:nvPr/>
        </p:nvSpPr>
        <p:spPr>
          <a:xfrm>
            <a:off x="814241" y="9064171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Display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7AC05-CE39-4992-8AAB-BC66D5210B34}"/>
              </a:ext>
            </a:extLst>
          </p:cNvPr>
          <p:cNvSpPr txBox="1"/>
          <p:nvPr/>
        </p:nvSpPr>
        <p:spPr>
          <a:xfrm>
            <a:off x="814243" y="10095338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Testing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67C3B-06B3-4802-88BC-8C3DBA4446F1}"/>
              </a:ext>
            </a:extLst>
          </p:cNvPr>
          <p:cNvSpPr txBox="1"/>
          <p:nvPr/>
        </p:nvSpPr>
        <p:spPr>
          <a:xfrm>
            <a:off x="814243" y="11044956"/>
            <a:ext cx="24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Delivers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9D664-BBC5-4D51-98DB-5F12D7497D2D}"/>
              </a:ext>
            </a:extLst>
          </p:cNvPr>
          <p:cNvSpPr txBox="1"/>
          <p:nvPr/>
        </p:nvSpPr>
        <p:spPr>
          <a:xfrm>
            <a:off x="814243" y="11994574"/>
            <a:ext cx="24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Product released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CF8400-E187-40F4-A864-273CCF3B83C9}"/>
              </a:ext>
            </a:extLst>
          </p:cNvPr>
          <p:cNvSpPr/>
          <p:nvPr/>
        </p:nvSpPr>
        <p:spPr>
          <a:xfrm>
            <a:off x="3280352" y="4689188"/>
            <a:ext cx="1393227" cy="954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B7D59B-197F-42A7-A07A-2123F78C6CB8}"/>
              </a:ext>
            </a:extLst>
          </p:cNvPr>
          <p:cNvSpPr/>
          <p:nvPr/>
        </p:nvSpPr>
        <p:spPr>
          <a:xfrm>
            <a:off x="4766019" y="5765716"/>
            <a:ext cx="1393227" cy="9541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97C29F-2813-4616-8992-EE49E52D4BBB}"/>
              </a:ext>
            </a:extLst>
          </p:cNvPr>
          <p:cNvSpPr/>
          <p:nvPr/>
        </p:nvSpPr>
        <p:spPr>
          <a:xfrm>
            <a:off x="6308923" y="6776697"/>
            <a:ext cx="1794943" cy="954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D8CF5B-A66F-4EEB-B7BB-374983F6CDE5}"/>
              </a:ext>
            </a:extLst>
          </p:cNvPr>
          <p:cNvSpPr/>
          <p:nvPr/>
        </p:nvSpPr>
        <p:spPr>
          <a:xfrm>
            <a:off x="8208027" y="7823363"/>
            <a:ext cx="6512799" cy="9541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084AC7-57C1-4BD1-9D4B-89593E63CAE5}"/>
              </a:ext>
            </a:extLst>
          </p:cNvPr>
          <p:cNvSpPr/>
          <p:nvPr/>
        </p:nvSpPr>
        <p:spPr>
          <a:xfrm>
            <a:off x="12987359" y="8860450"/>
            <a:ext cx="2955479" cy="954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5D5B6B-9686-4F8E-A678-D4A95DAA96EF}"/>
              </a:ext>
            </a:extLst>
          </p:cNvPr>
          <p:cNvSpPr/>
          <p:nvPr/>
        </p:nvSpPr>
        <p:spPr>
          <a:xfrm>
            <a:off x="16001456" y="9899317"/>
            <a:ext cx="2681960" cy="9541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EAAFD6-FD95-4693-AD2D-701CEC0C6967}"/>
              </a:ext>
            </a:extLst>
          </p:cNvPr>
          <p:cNvSpPr/>
          <p:nvPr/>
        </p:nvSpPr>
        <p:spPr>
          <a:xfrm>
            <a:off x="18683417" y="10941439"/>
            <a:ext cx="321276" cy="954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0E0186-B9AD-4FF1-8F72-BF2A537DFEF5}"/>
              </a:ext>
            </a:extLst>
          </p:cNvPr>
          <p:cNvSpPr/>
          <p:nvPr/>
        </p:nvSpPr>
        <p:spPr>
          <a:xfrm>
            <a:off x="19004693" y="11971128"/>
            <a:ext cx="4590686" cy="9541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FA1F4-5D50-49D4-B2F6-43AAD8DBE946}"/>
              </a:ext>
            </a:extLst>
          </p:cNvPr>
          <p:cNvGrpSpPr/>
          <p:nvPr/>
        </p:nvGrpSpPr>
        <p:grpSpPr>
          <a:xfrm>
            <a:off x="758826" y="488597"/>
            <a:ext cx="3914754" cy="1754326"/>
            <a:chOff x="1792802" y="789145"/>
            <a:chExt cx="3914754" cy="175432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B35803-311E-401C-9990-F2796685DA5A}"/>
                </a:ext>
              </a:extLst>
            </p:cNvPr>
            <p:cNvSpPr/>
            <p:nvPr/>
          </p:nvSpPr>
          <p:spPr>
            <a:xfrm rot="16200000">
              <a:off x="4935717" y="1607098"/>
              <a:ext cx="1425256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8A574D-7B1A-48DF-87A1-2A345ECD9768}"/>
                </a:ext>
              </a:extLst>
            </p:cNvPr>
            <p:cNvSpPr txBox="1"/>
            <p:nvPr/>
          </p:nvSpPr>
          <p:spPr>
            <a:xfrm>
              <a:off x="1792802" y="789145"/>
              <a:ext cx="3914754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PROJECT</a:t>
              </a:r>
            </a:p>
            <a:p>
              <a:r>
                <a:rPr lang="en-US" sz="5400" b="1" dirty="0"/>
                <a:t>SCHEDULE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284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">
            <a:extLst>
              <a:ext uri="{FF2B5EF4-FFF2-40B4-BE49-F238E27FC236}">
                <a16:creationId xmlns:a16="http://schemas.microsoft.com/office/drawing/2014/main" id="{EA347051-1BA0-4C28-A9F4-54DDCBF6DF2E}"/>
              </a:ext>
            </a:extLst>
          </p:cNvPr>
          <p:cNvSpPr/>
          <p:nvPr/>
        </p:nvSpPr>
        <p:spPr>
          <a:xfrm>
            <a:off x="4408415" y="7435298"/>
            <a:ext cx="1635178" cy="1635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5C165A84-69E8-44E2-AA6D-8F15BDF7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580" y="7990066"/>
            <a:ext cx="1574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57" name="Oval 17">
            <a:extLst>
              <a:ext uri="{FF2B5EF4-FFF2-40B4-BE49-F238E27FC236}">
                <a16:creationId xmlns:a16="http://schemas.microsoft.com/office/drawing/2014/main" id="{0675F4E4-AC32-4FC1-BD0F-C49CEDE019CD}"/>
              </a:ext>
            </a:extLst>
          </p:cNvPr>
          <p:cNvSpPr/>
          <p:nvPr/>
        </p:nvSpPr>
        <p:spPr>
          <a:xfrm>
            <a:off x="11819180" y="11019188"/>
            <a:ext cx="1656610" cy="1568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19">
            <a:extLst>
              <a:ext uri="{FF2B5EF4-FFF2-40B4-BE49-F238E27FC236}">
                <a16:creationId xmlns:a16="http://schemas.microsoft.com/office/drawing/2014/main" id="{9FF7CD38-5F07-4DAA-9F55-3B2A5B0FE01E}"/>
              </a:ext>
            </a:extLst>
          </p:cNvPr>
          <p:cNvGrpSpPr/>
          <p:nvPr/>
        </p:nvGrpSpPr>
        <p:grpSpPr>
          <a:xfrm rot="16200000">
            <a:off x="2317925" y="7004391"/>
            <a:ext cx="4221722" cy="4133055"/>
            <a:chOff x="551082" y="2523148"/>
            <a:chExt cx="1956904" cy="1915804"/>
          </a:xfrm>
          <a:solidFill>
            <a:schemeClr val="accent2"/>
          </a:solidFill>
        </p:grpSpPr>
        <p:sp>
          <p:nvSpPr>
            <p:cNvPr id="59" name="Block Arc 20">
              <a:extLst>
                <a:ext uri="{FF2B5EF4-FFF2-40B4-BE49-F238E27FC236}">
                  <a16:creationId xmlns:a16="http://schemas.microsoft.com/office/drawing/2014/main" id="{2709E0A5-CAAC-43B7-A1AB-F0DAB2467F38}"/>
                </a:ext>
              </a:extLst>
            </p:cNvPr>
            <p:cNvSpPr/>
            <p:nvPr/>
          </p:nvSpPr>
          <p:spPr>
            <a:xfrm rot="16200000">
              <a:off x="1351682" y="3282648"/>
              <a:ext cx="1156304" cy="1156304"/>
            </a:xfrm>
            <a:prstGeom prst="blockArc">
              <a:avLst>
                <a:gd name="adj1" fmla="val 16124435"/>
                <a:gd name="adj2" fmla="val 89857"/>
                <a:gd name="adj3" fmla="val 105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5F9897F1-118D-41FA-9C42-3845989A0A00}"/>
                </a:ext>
              </a:extLst>
            </p:cNvPr>
            <p:cNvSpPr/>
            <p:nvPr/>
          </p:nvSpPr>
          <p:spPr>
            <a:xfrm rot="10800000">
              <a:off x="1829576" y="2523148"/>
              <a:ext cx="108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9C58B07A-D593-410E-9B94-685003220DC4}"/>
                </a:ext>
              </a:extLst>
            </p:cNvPr>
            <p:cNvSpPr/>
            <p:nvPr/>
          </p:nvSpPr>
          <p:spPr>
            <a:xfrm rot="5400000">
              <a:off x="929082" y="3386905"/>
              <a:ext cx="108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01E0BC15-2F81-4D1D-8F6E-43D9D2CAC21A}"/>
              </a:ext>
            </a:extLst>
          </p:cNvPr>
          <p:cNvSpPr/>
          <p:nvPr/>
        </p:nvSpPr>
        <p:spPr>
          <a:xfrm rot="2700000">
            <a:off x="5040481" y="11431140"/>
            <a:ext cx="415112" cy="7442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CDB081B4-4350-4F14-BBBF-E656DC8FA0CE}"/>
              </a:ext>
            </a:extLst>
          </p:cNvPr>
          <p:cNvSpPr txBox="1"/>
          <p:nvPr/>
        </p:nvSpPr>
        <p:spPr>
          <a:xfrm>
            <a:off x="1533663" y="9400940"/>
            <a:ext cx="350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Requirements</a:t>
            </a:r>
          </a:p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Analysis</a:t>
            </a:r>
            <a:endParaRPr lang="th-TH" sz="2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66" name="Oval 7">
            <a:extLst>
              <a:ext uri="{FF2B5EF4-FFF2-40B4-BE49-F238E27FC236}">
                <a16:creationId xmlns:a16="http://schemas.microsoft.com/office/drawing/2014/main" id="{6F51E031-6337-4274-B9B2-86DB061778A4}"/>
              </a:ext>
            </a:extLst>
          </p:cNvPr>
          <p:cNvSpPr/>
          <p:nvPr/>
        </p:nvSpPr>
        <p:spPr>
          <a:xfrm>
            <a:off x="8066764" y="7434376"/>
            <a:ext cx="1635178" cy="16351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8">
            <a:extLst>
              <a:ext uri="{FF2B5EF4-FFF2-40B4-BE49-F238E27FC236}">
                <a16:creationId xmlns:a16="http://schemas.microsoft.com/office/drawing/2014/main" id="{5CC0E509-0887-4D33-8715-6574B1D396AB}"/>
              </a:ext>
            </a:extLst>
          </p:cNvPr>
          <p:cNvGrpSpPr/>
          <p:nvPr/>
        </p:nvGrpSpPr>
        <p:grpSpPr>
          <a:xfrm>
            <a:off x="6262457" y="5201384"/>
            <a:ext cx="3903811" cy="4303040"/>
            <a:chOff x="704607" y="2451148"/>
            <a:chExt cx="1803379" cy="1987804"/>
          </a:xfrm>
          <a:solidFill>
            <a:schemeClr val="accent1"/>
          </a:solidFill>
        </p:grpSpPr>
        <p:sp>
          <p:nvSpPr>
            <p:cNvPr id="68" name="Block Arc 9">
              <a:extLst>
                <a:ext uri="{FF2B5EF4-FFF2-40B4-BE49-F238E27FC236}">
                  <a16:creationId xmlns:a16="http://schemas.microsoft.com/office/drawing/2014/main" id="{EA440BCD-305C-42EF-8F71-05E474714C5F}"/>
                </a:ext>
              </a:extLst>
            </p:cNvPr>
            <p:cNvSpPr/>
            <p:nvPr/>
          </p:nvSpPr>
          <p:spPr>
            <a:xfrm rot="16200000">
              <a:off x="1351682" y="3282648"/>
              <a:ext cx="1156304" cy="1156304"/>
            </a:xfrm>
            <a:prstGeom prst="blockArc">
              <a:avLst>
                <a:gd name="adj1" fmla="val 16124435"/>
                <a:gd name="adj2" fmla="val 89857"/>
                <a:gd name="adj3" fmla="val 105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Rectangle 10">
              <a:extLst>
                <a:ext uri="{FF2B5EF4-FFF2-40B4-BE49-F238E27FC236}">
                  <a16:creationId xmlns:a16="http://schemas.microsoft.com/office/drawing/2014/main" id="{28388B8A-F89E-4FED-B13D-5BB642F1BD20}"/>
                </a:ext>
              </a:extLst>
            </p:cNvPr>
            <p:cNvSpPr/>
            <p:nvPr/>
          </p:nvSpPr>
          <p:spPr>
            <a:xfrm rot="10800000">
              <a:off x="1839101" y="2451148"/>
              <a:ext cx="108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Rectangle 11">
              <a:extLst>
                <a:ext uri="{FF2B5EF4-FFF2-40B4-BE49-F238E27FC236}">
                  <a16:creationId xmlns:a16="http://schemas.microsoft.com/office/drawing/2014/main" id="{6381E92F-7289-47FE-B8AF-EEDACFAF6C86}"/>
                </a:ext>
              </a:extLst>
            </p:cNvPr>
            <p:cNvSpPr/>
            <p:nvPr/>
          </p:nvSpPr>
          <p:spPr>
            <a:xfrm rot="5400000">
              <a:off x="1010607" y="3458905"/>
              <a:ext cx="108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2" name="Oval 19">
            <a:extLst>
              <a:ext uri="{FF2B5EF4-FFF2-40B4-BE49-F238E27FC236}">
                <a16:creationId xmlns:a16="http://schemas.microsoft.com/office/drawing/2014/main" id="{D975AE05-E7B4-410A-8C8D-8A8806128482}"/>
              </a:ext>
            </a:extLst>
          </p:cNvPr>
          <p:cNvSpPr/>
          <p:nvPr/>
        </p:nvSpPr>
        <p:spPr>
          <a:xfrm>
            <a:off x="8143343" y="3781219"/>
            <a:ext cx="1558599" cy="1558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Isosceles Triangle 51">
            <a:extLst>
              <a:ext uri="{FF2B5EF4-FFF2-40B4-BE49-F238E27FC236}">
                <a16:creationId xmlns:a16="http://schemas.microsoft.com/office/drawing/2014/main" id="{F186ABA7-D34A-40B8-8889-E3D59213C936}"/>
              </a:ext>
            </a:extLst>
          </p:cNvPr>
          <p:cNvSpPr/>
          <p:nvPr/>
        </p:nvSpPr>
        <p:spPr>
          <a:xfrm>
            <a:off x="8627389" y="4362475"/>
            <a:ext cx="649440" cy="47623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113">
            <a:extLst>
              <a:ext uri="{FF2B5EF4-FFF2-40B4-BE49-F238E27FC236}">
                <a16:creationId xmlns:a16="http://schemas.microsoft.com/office/drawing/2014/main" id="{4E892EF8-D265-4676-976F-61CB575C7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951" y="7982246"/>
            <a:ext cx="1574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77" name="กล่องข้อความ 76">
            <a:extLst>
              <a:ext uri="{FF2B5EF4-FFF2-40B4-BE49-F238E27FC236}">
                <a16:creationId xmlns:a16="http://schemas.microsoft.com/office/drawing/2014/main" id="{C9D5CEB7-70AD-4668-AED2-510FDAC3C3FE}"/>
              </a:ext>
            </a:extLst>
          </p:cNvPr>
          <p:cNvSpPr txBox="1"/>
          <p:nvPr/>
        </p:nvSpPr>
        <p:spPr>
          <a:xfrm>
            <a:off x="5119892" y="6043902"/>
            <a:ext cx="350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Design</a:t>
            </a:r>
          </a:p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Phase</a:t>
            </a:r>
            <a:endParaRPr lang="th-TH" sz="2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78" name="직사각형 113">
            <a:extLst>
              <a:ext uri="{FF2B5EF4-FFF2-40B4-BE49-F238E27FC236}">
                <a16:creationId xmlns:a16="http://schemas.microsoft.com/office/drawing/2014/main" id="{F93867D4-5DDB-48B0-958D-62838B84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318" y="7112890"/>
            <a:ext cx="1754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Oval 18">
            <a:extLst>
              <a:ext uri="{FF2B5EF4-FFF2-40B4-BE49-F238E27FC236}">
                <a16:creationId xmlns:a16="http://schemas.microsoft.com/office/drawing/2014/main" id="{43127C11-76AB-4F62-9E33-C8D671252DCA}"/>
              </a:ext>
            </a:extLst>
          </p:cNvPr>
          <p:cNvSpPr/>
          <p:nvPr/>
        </p:nvSpPr>
        <p:spPr>
          <a:xfrm>
            <a:off x="4352677" y="10930701"/>
            <a:ext cx="1656610" cy="1656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oup 20">
            <a:extLst>
              <a:ext uri="{FF2B5EF4-FFF2-40B4-BE49-F238E27FC236}">
                <a16:creationId xmlns:a16="http://schemas.microsoft.com/office/drawing/2014/main" id="{3DE58E9B-FE43-4EBF-B4A8-E0BB5DB621EE}"/>
              </a:ext>
            </a:extLst>
          </p:cNvPr>
          <p:cNvGrpSpPr/>
          <p:nvPr/>
        </p:nvGrpSpPr>
        <p:grpSpPr>
          <a:xfrm rot="16200000">
            <a:off x="9745527" y="6902067"/>
            <a:ext cx="4502536" cy="4154648"/>
            <a:chOff x="551082" y="2633248"/>
            <a:chExt cx="1956904" cy="1805704"/>
          </a:xfrm>
          <a:solidFill>
            <a:schemeClr val="accent2"/>
          </a:solidFill>
        </p:grpSpPr>
        <p:sp>
          <p:nvSpPr>
            <p:cNvPr id="81" name="Block Arc 21">
              <a:extLst>
                <a:ext uri="{FF2B5EF4-FFF2-40B4-BE49-F238E27FC236}">
                  <a16:creationId xmlns:a16="http://schemas.microsoft.com/office/drawing/2014/main" id="{EA3C8C98-3C6D-4CDF-A64C-DBBE50B29742}"/>
                </a:ext>
              </a:extLst>
            </p:cNvPr>
            <p:cNvSpPr/>
            <p:nvPr/>
          </p:nvSpPr>
          <p:spPr>
            <a:xfrm rot="16200000">
              <a:off x="1351682" y="3282648"/>
              <a:ext cx="1156304" cy="1156304"/>
            </a:xfrm>
            <a:prstGeom prst="blockArc">
              <a:avLst>
                <a:gd name="adj1" fmla="val 16124435"/>
                <a:gd name="adj2" fmla="val 89857"/>
                <a:gd name="adj3" fmla="val 105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205361BC-8C8D-40A5-A2BE-4B54D93208E1}"/>
                </a:ext>
              </a:extLst>
            </p:cNvPr>
            <p:cNvSpPr/>
            <p:nvPr/>
          </p:nvSpPr>
          <p:spPr>
            <a:xfrm rot="10800000">
              <a:off x="1829576" y="2633248"/>
              <a:ext cx="108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5C040680-3DCE-479F-BA95-D2574B82D77E}"/>
                </a:ext>
              </a:extLst>
            </p:cNvPr>
            <p:cNvSpPr/>
            <p:nvPr/>
          </p:nvSpPr>
          <p:spPr>
            <a:xfrm rot="5400000">
              <a:off x="929082" y="3386905"/>
              <a:ext cx="108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id="{33A00EEA-11A7-4D90-ACBD-EBC09C9EE1E3}"/>
              </a:ext>
            </a:extLst>
          </p:cNvPr>
          <p:cNvSpPr>
            <a:spLocks noChangeAspect="1"/>
          </p:cNvSpPr>
          <p:nvPr/>
        </p:nvSpPr>
        <p:spPr>
          <a:xfrm rot="9900000">
            <a:off x="10980867" y="8810139"/>
            <a:ext cx="820767" cy="697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Oval 5">
            <a:extLst>
              <a:ext uri="{FF2B5EF4-FFF2-40B4-BE49-F238E27FC236}">
                <a16:creationId xmlns:a16="http://schemas.microsoft.com/office/drawing/2014/main" id="{E1D912CF-E549-4B72-A529-FFE5CBDC80A6}"/>
              </a:ext>
            </a:extLst>
          </p:cNvPr>
          <p:cNvSpPr/>
          <p:nvPr/>
        </p:nvSpPr>
        <p:spPr>
          <a:xfrm>
            <a:off x="11819180" y="7298175"/>
            <a:ext cx="1635178" cy="1635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직사각형 113">
            <a:extLst>
              <a:ext uri="{FF2B5EF4-FFF2-40B4-BE49-F238E27FC236}">
                <a16:creationId xmlns:a16="http://schemas.microsoft.com/office/drawing/2014/main" id="{08AB8A47-BE59-4177-BD97-32D59E3C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345" y="7852943"/>
            <a:ext cx="1574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87" name="Round Same Side Corner Rectangle 11">
            <a:extLst>
              <a:ext uri="{FF2B5EF4-FFF2-40B4-BE49-F238E27FC236}">
                <a16:creationId xmlns:a16="http://schemas.microsoft.com/office/drawing/2014/main" id="{FFB1724B-26CD-4E44-9F21-933A2582BDF0}"/>
              </a:ext>
            </a:extLst>
          </p:cNvPr>
          <p:cNvSpPr>
            <a:spLocks noChangeAspect="1"/>
          </p:cNvSpPr>
          <p:nvPr/>
        </p:nvSpPr>
        <p:spPr>
          <a:xfrm rot="9900000">
            <a:off x="12405686" y="11560929"/>
            <a:ext cx="676387" cy="57446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C35A7BB4-77FC-43CA-8DC9-1252714F1EFA}"/>
              </a:ext>
            </a:extLst>
          </p:cNvPr>
          <p:cNvSpPr/>
          <p:nvPr/>
        </p:nvSpPr>
        <p:spPr>
          <a:xfrm rot="2700000">
            <a:off x="4907793" y="11363352"/>
            <a:ext cx="496950" cy="89093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กล่องข้อความ 88">
            <a:extLst>
              <a:ext uri="{FF2B5EF4-FFF2-40B4-BE49-F238E27FC236}">
                <a16:creationId xmlns:a16="http://schemas.microsoft.com/office/drawing/2014/main" id="{2FFFF37B-F82A-4779-8C91-BC5C7D39CABE}"/>
              </a:ext>
            </a:extLst>
          </p:cNvPr>
          <p:cNvSpPr txBox="1"/>
          <p:nvPr/>
        </p:nvSpPr>
        <p:spPr>
          <a:xfrm>
            <a:off x="8922642" y="9454609"/>
            <a:ext cx="350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Implementation and</a:t>
            </a:r>
          </a:p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Unit Testing</a:t>
            </a:r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9D8367D0-8AEA-48DA-8D25-1B8C80002A3D}"/>
              </a:ext>
            </a:extLst>
          </p:cNvPr>
          <p:cNvSpPr/>
          <p:nvPr/>
        </p:nvSpPr>
        <p:spPr>
          <a:xfrm>
            <a:off x="15524082" y="7405576"/>
            <a:ext cx="1635178" cy="16351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1" name="Group 8">
            <a:extLst>
              <a:ext uri="{FF2B5EF4-FFF2-40B4-BE49-F238E27FC236}">
                <a16:creationId xmlns:a16="http://schemas.microsoft.com/office/drawing/2014/main" id="{109E1424-7685-4CD5-97C4-8740F5808BCC}"/>
              </a:ext>
            </a:extLst>
          </p:cNvPr>
          <p:cNvGrpSpPr/>
          <p:nvPr/>
        </p:nvGrpSpPr>
        <p:grpSpPr>
          <a:xfrm>
            <a:off x="13719775" y="5172584"/>
            <a:ext cx="3903811" cy="4303040"/>
            <a:chOff x="704607" y="2451148"/>
            <a:chExt cx="1803379" cy="1987804"/>
          </a:xfrm>
          <a:solidFill>
            <a:schemeClr val="accent1"/>
          </a:solidFill>
        </p:grpSpPr>
        <p:sp>
          <p:nvSpPr>
            <p:cNvPr id="92" name="Block Arc 9">
              <a:extLst>
                <a:ext uri="{FF2B5EF4-FFF2-40B4-BE49-F238E27FC236}">
                  <a16:creationId xmlns:a16="http://schemas.microsoft.com/office/drawing/2014/main" id="{8446C05E-8F30-43EC-A7EB-5323E6C14EC5}"/>
                </a:ext>
              </a:extLst>
            </p:cNvPr>
            <p:cNvSpPr/>
            <p:nvPr/>
          </p:nvSpPr>
          <p:spPr>
            <a:xfrm rot="16200000">
              <a:off x="1351682" y="3282648"/>
              <a:ext cx="1156304" cy="1156304"/>
            </a:xfrm>
            <a:prstGeom prst="blockArc">
              <a:avLst>
                <a:gd name="adj1" fmla="val 16124435"/>
                <a:gd name="adj2" fmla="val 89857"/>
                <a:gd name="adj3" fmla="val 105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id="{029C8E4A-CCB5-43D6-871B-61B3C3F51BED}"/>
                </a:ext>
              </a:extLst>
            </p:cNvPr>
            <p:cNvSpPr/>
            <p:nvPr/>
          </p:nvSpPr>
          <p:spPr>
            <a:xfrm rot="10800000">
              <a:off x="1839101" y="2451148"/>
              <a:ext cx="108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Rectangle 11">
              <a:extLst>
                <a:ext uri="{FF2B5EF4-FFF2-40B4-BE49-F238E27FC236}">
                  <a16:creationId xmlns:a16="http://schemas.microsoft.com/office/drawing/2014/main" id="{4BB50BEB-181C-4F5E-AFF8-35E5996BD55B}"/>
                </a:ext>
              </a:extLst>
            </p:cNvPr>
            <p:cNvSpPr/>
            <p:nvPr/>
          </p:nvSpPr>
          <p:spPr>
            <a:xfrm rot="5400000">
              <a:off x="1010607" y="3458905"/>
              <a:ext cx="108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Oval 19">
            <a:extLst>
              <a:ext uri="{FF2B5EF4-FFF2-40B4-BE49-F238E27FC236}">
                <a16:creationId xmlns:a16="http://schemas.microsoft.com/office/drawing/2014/main" id="{0DA2D826-E8DA-4BDD-BA86-C5D3365B745B}"/>
              </a:ext>
            </a:extLst>
          </p:cNvPr>
          <p:cNvSpPr/>
          <p:nvPr/>
        </p:nvSpPr>
        <p:spPr>
          <a:xfrm>
            <a:off x="15600661" y="3752419"/>
            <a:ext cx="1558599" cy="1558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113">
            <a:extLst>
              <a:ext uri="{FF2B5EF4-FFF2-40B4-BE49-F238E27FC236}">
                <a16:creationId xmlns:a16="http://schemas.microsoft.com/office/drawing/2014/main" id="{E6E2A49B-E7AE-4C40-9022-36151AC6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269" y="7953446"/>
            <a:ext cx="1574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98" name="Rectangle 36">
            <a:extLst>
              <a:ext uri="{FF2B5EF4-FFF2-40B4-BE49-F238E27FC236}">
                <a16:creationId xmlns:a16="http://schemas.microsoft.com/office/drawing/2014/main" id="{4ACDCE49-EC90-4496-B2DC-5C896B8C4819}"/>
              </a:ext>
            </a:extLst>
          </p:cNvPr>
          <p:cNvSpPr/>
          <p:nvPr/>
        </p:nvSpPr>
        <p:spPr>
          <a:xfrm>
            <a:off x="16067918" y="4314090"/>
            <a:ext cx="627599" cy="5246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กล่องข้อความ 98">
            <a:extLst>
              <a:ext uri="{FF2B5EF4-FFF2-40B4-BE49-F238E27FC236}">
                <a16:creationId xmlns:a16="http://schemas.microsoft.com/office/drawing/2014/main" id="{BA37668B-CBC4-4B2B-9C04-BB76AB17FCBD}"/>
              </a:ext>
            </a:extLst>
          </p:cNvPr>
          <p:cNvSpPr txBox="1"/>
          <p:nvPr/>
        </p:nvSpPr>
        <p:spPr>
          <a:xfrm>
            <a:off x="12636769" y="6072842"/>
            <a:ext cx="350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Integration and</a:t>
            </a:r>
          </a:p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System Testing</a:t>
            </a:r>
          </a:p>
        </p:txBody>
      </p:sp>
      <p:sp>
        <p:nvSpPr>
          <p:cNvPr id="100" name="Oval 5">
            <a:extLst>
              <a:ext uri="{FF2B5EF4-FFF2-40B4-BE49-F238E27FC236}">
                <a16:creationId xmlns:a16="http://schemas.microsoft.com/office/drawing/2014/main" id="{5154788A-AD48-44A3-8FCD-E82FC9760F39}"/>
              </a:ext>
            </a:extLst>
          </p:cNvPr>
          <p:cNvSpPr/>
          <p:nvPr/>
        </p:nvSpPr>
        <p:spPr>
          <a:xfrm>
            <a:off x="19484255" y="7198911"/>
            <a:ext cx="1635178" cy="1635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1" name="직사각형 113">
            <a:extLst>
              <a:ext uri="{FF2B5EF4-FFF2-40B4-BE49-F238E27FC236}">
                <a16:creationId xmlns:a16="http://schemas.microsoft.com/office/drawing/2014/main" id="{B65E7547-10F9-49D2-BECF-426BEF39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420" y="7753679"/>
            <a:ext cx="1574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Cloud" panose="02000000000000000000" pitchFamily="50" charset="-34"/>
                <a:cs typeface="Cloud" panose="02000000000000000000" pitchFamily="50" charset="-34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grpSp>
        <p:nvGrpSpPr>
          <p:cNvPr id="102" name="Group 19">
            <a:extLst>
              <a:ext uri="{FF2B5EF4-FFF2-40B4-BE49-F238E27FC236}">
                <a16:creationId xmlns:a16="http://schemas.microsoft.com/office/drawing/2014/main" id="{7D48207F-8A05-4732-832D-3FE59E9E8972}"/>
              </a:ext>
            </a:extLst>
          </p:cNvPr>
          <p:cNvGrpSpPr/>
          <p:nvPr/>
        </p:nvGrpSpPr>
        <p:grpSpPr>
          <a:xfrm rot="16200000">
            <a:off x="17393765" y="6768004"/>
            <a:ext cx="4221722" cy="4133055"/>
            <a:chOff x="551082" y="2523148"/>
            <a:chExt cx="1956904" cy="1915804"/>
          </a:xfrm>
          <a:solidFill>
            <a:schemeClr val="accent2"/>
          </a:solidFill>
        </p:grpSpPr>
        <p:sp>
          <p:nvSpPr>
            <p:cNvPr id="103" name="Block Arc 20">
              <a:extLst>
                <a:ext uri="{FF2B5EF4-FFF2-40B4-BE49-F238E27FC236}">
                  <a16:creationId xmlns:a16="http://schemas.microsoft.com/office/drawing/2014/main" id="{50F97C7C-B46A-4B87-B9D8-89D43D084790}"/>
                </a:ext>
              </a:extLst>
            </p:cNvPr>
            <p:cNvSpPr/>
            <p:nvPr/>
          </p:nvSpPr>
          <p:spPr>
            <a:xfrm rot="16200000">
              <a:off x="1351682" y="3282648"/>
              <a:ext cx="1156304" cy="1156304"/>
            </a:xfrm>
            <a:prstGeom prst="blockArc">
              <a:avLst>
                <a:gd name="adj1" fmla="val 16124435"/>
                <a:gd name="adj2" fmla="val 89857"/>
                <a:gd name="adj3" fmla="val 105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Rectangle 21">
              <a:extLst>
                <a:ext uri="{FF2B5EF4-FFF2-40B4-BE49-F238E27FC236}">
                  <a16:creationId xmlns:a16="http://schemas.microsoft.com/office/drawing/2014/main" id="{347FEE6F-A1FD-4918-80CB-F14FDA5EE26A}"/>
                </a:ext>
              </a:extLst>
            </p:cNvPr>
            <p:cNvSpPr/>
            <p:nvPr/>
          </p:nvSpPr>
          <p:spPr>
            <a:xfrm rot="10800000">
              <a:off x="1829576" y="2523148"/>
              <a:ext cx="108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22">
              <a:extLst>
                <a:ext uri="{FF2B5EF4-FFF2-40B4-BE49-F238E27FC236}">
                  <a16:creationId xmlns:a16="http://schemas.microsoft.com/office/drawing/2014/main" id="{F31D12F5-AD73-4609-9310-7F3B8F63BC84}"/>
                </a:ext>
              </a:extLst>
            </p:cNvPr>
            <p:cNvSpPr/>
            <p:nvPr/>
          </p:nvSpPr>
          <p:spPr>
            <a:xfrm rot="5400000">
              <a:off x="929082" y="3386905"/>
              <a:ext cx="10800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กล่องข้อความ 105">
            <a:extLst>
              <a:ext uri="{FF2B5EF4-FFF2-40B4-BE49-F238E27FC236}">
                <a16:creationId xmlns:a16="http://schemas.microsoft.com/office/drawing/2014/main" id="{519449AE-CEF5-43F4-857A-8F5FAE169DE9}"/>
              </a:ext>
            </a:extLst>
          </p:cNvPr>
          <p:cNvSpPr txBox="1"/>
          <p:nvPr/>
        </p:nvSpPr>
        <p:spPr>
          <a:xfrm>
            <a:off x="16609503" y="9164553"/>
            <a:ext cx="3507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Operation and</a:t>
            </a:r>
          </a:p>
          <a:p>
            <a:pPr algn="r"/>
            <a:r>
              <a:rPr lang="en-US" sz="2800" dirty="0">
                <a:latin typeface="Cloud" panose="02000000000000000000" pitchFamily="50" charset="-34"/>
                <a:cs typeface="Cloud" panose="02000000000000000000" pitchFamily="50" charset="-34"/>
              </a:rPr>
              <a:t>Maintenance phase </a:t>
            </a:r>
            <a:endParaRPr lang="th-TH" sz="2800" dirty="0">
              <a:latin typeface="Cloud" panose="02000000000000000000" pitchFamily="50" charset="-34"/>
              <a:cs typeface="Cloud" panose="02000000000000000000" pitchFamily="50" charset="-34"/>
            </a:endParaRPr>
          </a:p>
        </p:txBody>
      </p:sp>
      <p:sp>
        <p:nvSpPr>
          <p:cNvPr id="107" name="Oval 18">
            <a:extLst>
              <a:ext uri="{FF2B5EF4-FFF2-40B4-BE49-F238E27FC236}">
                <a16:creationId xmlns:a16="http://schemas.microsoft.com/office/drawing/2014/main" id="{65D9B375-15F0-47F0-9B4C-C79435A24DED}"/>
              </a:ext>
            </a:extLst>
          </p:cNvPr>
          <p:cNvSpPr/>
          <p:nvPr/>
        </p:nvSpPr>
        <p:spPr>
          <a:xfrm>
            <a:off x="19428517" y="10694314"/>
            <a:ext cx="1656610" cy="1656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ectangle 16">
            <a:extLst>
              <a:ext uri="{FF2B5EF4-FFF2-40B4-BE49-F238E27FC236}">
                <a16:creationId xmlns:a16="http://schemas.microsoft.com/office/drawing/2014/main" id="{33179B60-7207-4DE8-A50D-24C9AAE9BF92}"/>
              </a:ext>
            </a:extLst>
          </p:cNvPr>
          <p:cNvSpPr/>
          <p:nvPr/>
        </p:nvSpPr>
        <p:spPr>
          <a:xfrm>
            <a:off x="19880701" y="11333184"/>
            <a:ext cx="752242" cy="49438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993F4E7F-0F8A-42CE-A858-69510CF5D6ED}"/>
              </a:ext>
            </a:extLst>
          </p:cNvPr>
          <p:cNvSpPr/>
          <p:nvPr/>
        </p:nvSpPr>
        <p:spPr>
          <a:xfrm>
            <a:off x="596355" y="444962"/>
            <a:ext cx="101012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SOFTWARE </a:t>
            </a:r>
          </a:p>
          <a:p>
            <a:r>
              <a:rPr lang="en-US" sz="5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</a:t>
            </a:r>
          </a:p>
          <a:p>
            <a:r>
              <a:rPr lang="en-US" sz="5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</a:p>
        </p:txBody>
      </p:sp>
      <p:sp>
        <p:nvSpPr>
          <p:cNvPr id="110" name="Rectangle 64">
            <a:extLst>
              <a:ext uri="{FF2B5EF4-FFF2-40B4-BE49-F238E27FC236}">
                <a16:creationId xmlns:a16="http://schemas.microsoft.com/office/drawing/2014/main" id="{6B6685FF-5BCF-432E-9856-4A1D10B936E4}"/>
              </a:ext>
            </a:extLst>
          </p:cNvPr>
          <p:cNvSpPr/>
          <p:nvPr/>
        </p:nvSpPr>
        <p:spPr>
          <a:xfrm rot="16200000" flipV="1">
            <a:off x="4753119" y="1583353"/>
            <a:ext cx="2242820" cy="187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1" name="กล่องข้อความ 110">
            <a:extLst>
              <a:ext uri="{FF2B5EF4-FFF2-40B4-BE49-F238E27FC236}">
                <a16:creationId xmlns:a16="http://schemas.microsoft.com/office/drawing/2014/main" id="{67CE4182-829A-40A4-9F23-99A48BAF158D}"/>
              </a:ext>
            </a:extLst>
          </p:cNvPr>
          <p:cNvSpPr txBox="1"/>
          <p:nvPr/>
        </p:nvSpPr>
        <p:spPr>
          <a:xfrm>
            <a:off x="6083781" y="555798"/>
            <a:ext cx="5502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latin typeface="Cloud Light" panose="02000000000000000000" pitchFamily="50" charset="-34"/>
                <a:cs typeface="Cloud Light" panose="02000000000000000000" pitchFamily="50" charset="-34"/>
              </a:rPr>
              <a:t>WATERFALL</a:t>
            </a:r>
          </a:p>
          <a:p>
            <a:r>
              <a:rPr lang="en-US" sz="5400" i="1" dirty="0">
                <a:latin typeface="Cloud Light" panose="02000000000000000000" pitchFamily="50" charset="-34"/>
                <a:cs typeface="Cloud Light" panose="02000000000000000000" pitchFamily="50" charset="-34"/>
              </a:rPr>
              <a:t>MODEL</a:t>
            </a:r>
            <a:endParaRPr lang="th-TH" sz="5400" i="1" dirty="0">
              <a:latin typeface="Cloud Light" panose="02000000000000000000" pitchFamily="50" charset="-34"/>
              <a:cs typeface="Cloud Light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6393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2" grpId="0" animBg="1"/>
      <p:bldP spid="64" grpId="0"/>
      <p:bldP spid="66" grpId="0" animBg="1"/>
      <p:bldP spid="72" grpId="0" animBg="1"/>
      <p:bldP spid="73" grpId="0" animBg="1"/>
      <p:bldP spid="74" grpId="0"/>
      <p:bldP spid="77" grpId="0"/>
      <p:bldP spid="78" grpId="0"/>
      <p:bldP spid="79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/>
      <p:bldP spid="90" grpId="0" animBg="1"/>
      <p:bldP spid="95" grpId="0" animBg="1"/>
      <p:bldP spid="97" grpId="0"/>
      <p:bldP spid="98" grpId="0" animBg="1"/>
      <p:bldP spid="99" grpId="0"/>
      <p:bldP spid="100" grpId="0" animBg="1"/>
      <p:bldP spid="101" grpId="0"/>
      <p:bldP spid="106" grpId="0"/>
      <p:bldP spid="107" grpId="0" animBg="1"/>
      <p:bldP spid="108" grpId="0" animBg="1"/>
      <p:bldP spid="109" grpId="0"/>
      <p:bldP spid="110" grpId="0" animBg="1"/>
      <p:bldP spid="111" grpId="0"/>
    </p:bldLst>
  </p:timing>
</p:sld>
</file>

<file path=ppt/theme/theme1.xml><?xml version="1.0" encoding="utf-8"?>
<a:theme xmlns:a="http://schemas.openxmlformats.org/drawingml/2006/main" name="Default Theme">
  <a:themeElements>
    <a:clrScheme name="Custom 201">
      <a:dk1>
        <a:srgbClr val="737571"/>
      </a:dk1>
      <a:lt1>
        <a:srgbClr val="FFFFFF"/>
      </a:lt1>
      <a:dk2>
        <a:srgbClr val="44546A"/>
      </a:dk2>
      <a:lt2>
        <a:srgbClr val="E7E6E6"/>
      </a:lt2>
      <a:accent1>
        <a:srgbClr val="263445"/>
      </a:accent1>
      <a:accent2>
        <a:srgbClr val="EEB05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1196</Words>
  <Application>Microsoft Office PowerPoint</Application>
  <PresentationFormat>Custom</PresentationFormat>
  <Paragraphs>290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Cloud</vt:lpstr>
      <vt:lpstr>Cloud Light</vt:lpstr>
      <vt:lpstr>Gill Sans</vt:lpstr>
      <vt:lpstr>Lato</vt:lpstr>
      <vt:lpstr>Lato Black</vt:lpstr>
      <vt:lpstr>Lato Light</vt:lpstr>
      <vt:lpstr>Montserrat</vt:lpstr>
      <vt:lpstr>Montserrat Hairline</vt:lpstr>
      <vt:lpstr>Montserrat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KEN</dc:creator>
  <cp:lastModifiedBy>Jakkrit Boonnet</cp:lastModifiedBy>
  <cp:revision>84</cp:revision>
  <dcterms:created xsi:type="dcterms:W3CDTF">2019-11-21T10:28:48Z</dcterms:created>
  <dcterms:modified xsi:type="dcterms:W3CDTF">2019-11-23T06:35:26Z</dcterms:modified>
</cp:coreProperties>
</file>