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6" r:id="rId4"/>
  </p:sldMasterIdLst>
  <p:notesMasterIdLst>
    <p:notesMasterId r:id="rId37"/>
  </p:notesMasterIdLst>
  <p:sldIdLst>
    <p:sldId id="256" r:id="rId5"/>
    <p:sldId id="257" r:id="rId6"/>
    <p:sldId id="260" r:id="rId7"/>
    <p:sldId id="261" r:id="rId8"/>
    <p:sldId id="262" r:id="rId9"/>
    <p:sldId id="263" r:id="rId10"/>
    <p:sldId id="264" r:id="rId11"/>
    <p:sldId id="274" r:id="rId12"/>
    <p:sldId id="290" r:id="rId13"/>
    <p:sldId id="266" r:id="rId14"/>
    <p:sldId id="267" r:id="rId15"/>
    <p:sldId id="268" r:id="rId16"/>
    <p:sldId id="269" r:id="rId17"/>
    <p:sldId id="291" r:id="rId18"/>
    <p:sldId id="292" r:id="rId19"/>
    <p:sldId id="293" r:id="rId20"/>
    <p:sldId id="272" r:id="rId21"/>
    <p:sldId id="276" r:id="rId22"/>
    <p:sldId id="277" r:id="rId23"/>
    <p:sldId id="284" r:id="rId24"/>
    <p:sldId id="278" r:id="rId25"/>
    <p:sldId id="279" r:id="rId26"/>
    <p:sldId id="280" r:id="rId27"/>
    <p:sldId id="281" r:id="rId28"/>
    <p:sldId id="286" r:id="rId29"/>
    <p:sldId id="282" r:id="rId30"/>
    <p:sldId id="287" r:id="rId31"/>
    <p:sldId id="283" r:id="rId32"/>
    <p:sldId id="288" r:id="rId33"/>
    <p:sldId id="289" r:id="rId34"/>
    <p:sldId id="273" r:id="rId35"/>
    <p:sldId id="259" r:id="rId36"/>
  </p:sldIdLst>
  <p:sldSz cx="9144000" cy="5143500" type="screen16x9"/>
  <p:notesSz cx="6858000" cy="9144000"/>
  <p:embeddedFontLst>
    <p:embeddedFont>
      <p:font typeface="Constantia" panose="0203060205030603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5033" autoAdjust="0"/>
  </p:normalViewPr>
  <p:slideViewPr>
    <p:cSldViewPr snapToGrid="0">
      <p:cViewPr varScale="1">
        <p:scale>
          <a:sx n="104" d="100"/>
          <a:sy n="104" d="100"/>
        </p:scale>
        <p:origin x="979" y="43"/>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Nakhuda" userId="e828e8a1aaec9ecb" providerId="LiveId" clId="{E2291C51-B278-477E-86C8-901024B21BE2}"/>
    <pc:docChg chg="custSel modSld">
      <pc:chgData name="Armaan Nakhuda" userId="e828e8a1aaec9ecb" providerId="LiveId" clId="{E2291C51-B278-477E-86C8-901024B21BE2}" dt="2024-02-19T10:32:05.187" v="4" actId="14100"/>
      <pc:docMkLst>
        <pc:docMk/>
      </pc:docMkLst>
      <pc:sldChg chg="addSp delSp modSp mod">
        <pc:chgData name="Armaan Nakhuda" userId="e828e8a1aaec9ecb" providerId="LiveId" clId="{E2291C51-B278-477E-86C8-901024B21BE2}" dt="2024-02-19T10:32:05.187" v="4" actId="14100"/>
        <pc:sldMkLst>
          <pc:docMk/>
          <pc:sldMk cId="1023183714" sldId="266"/>
        </pc:sldMkLst>
        <pc:picChg chg="del">
          <ac:chgData name="Armaan Nakhuda" userId="e828e8a1aaec9ecb" providerId="LiveId" clId="{E2291C51-B278-477E-86C8-901024B21BE2}" dt="2024-02-19T10:31:45.167" v="0" actId="478"/>
          <ac:picMkLst>
            <pc:docMk/>
            <pc:sldMk cId="1023183714" sldId="266"/>
            <ac:picMk id="2" creationId="{9531ED88-55F8-F15F-C262-1239BCEDD866}"/>
          </ac:picMkLst>
        </pc:picChg>
        <pc:picChg chg="add mod">
          <ac:chgData name="Armaan Nakhuda" userId="e828e8a1aaec9ecb" providerId="LiveId" clId="{E2291C51-B278-477E-86C8-901024B21BE2}" dt="2024-02-19T10:32:05.187" v="4" actId="14100"/>
          <ac:picMkLst>
            <pc:docMk/>
            <pc:sldMk cId="1023183714" sldId="266"/>
            <ac:picMk id="4" creationId="{B3DA7326-C170-79C8-0070-B77CC0DB3F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2006 </a:t>
            </a:r>
            <a:r>
              <a:rPr lang="en-IN" dirty="0" err="1"/>
              <a:t>Behuselid</a:t>
            </a:r>
            <a:r>
              <a:rPr lang="en-IN" dirty="0"/>
              <a:t> Strategic HR management, where do we go from here, from journal of management</a:t>
            </a:r>
            <a:br>
              <a:rPr lang="en-IN" dirty="0"/>
            </a:br>
            <a:r>
              <a:rPr lang="en-IN" dirty="0"/>
              <a:t>2005 </a:t>
            </a:r>
            <a:r>
              <a:rPr lang="en-IN" dirty="0" err="1"/>
              <a:t>Hufelid</a:t>
            </a:r>
            <a:r>
              <a:rPr lang="en-IN" dirty="0"/>
              <a:t>, </a:t>
            </a:r>
            <a:r>
              <a:rPr lang="en-IN" dirty="0" err="1"/>
              <a:t>m.a</a:t>
            </a:r>
            <a:r>
              <a:rPr lang="en-IN" dirty="0"/>
              <a:t>, Becker Work force of core card management Human capital to execute strategy </a:t>
            </a:r>
          </a:p>
          <a:p>
            <a:pPr marL="0" lvl="0" indent="0" algn="l" rtl="0">
              <a:lnSpc>
                <a:spcPct val="100000"/>
              </a:lnSpc>
              <a:spcBef>
                <a:spcPts val="0"/>
              </a:spcBef>
              <a:spcAft>
                <a:spcPts val="0"/>
              </a:spcAft>
              <a:buSzPts val="1400"/>
              <a:buNone/>
            </a:pPr>
            <a:r>
              <a:rPr lang="en-IN" dirty="0"/>
              <a:t>1999 Robert b. Calculating return on investment on HR. </a:t>
            </a:r>
          </a:p>
          <a:p>
            <a:pPr marL="0" lvl="0" indent="0" algn="l" rtl="0">
              <a:lnSpc>
                <a:spcPct val="100000"/>
              </a:lnSpc>
              <a:spcBef>
                <a:spcPts val="0"/>
              </a:spcBef>
              <a:spcAft>
                <a:spcPts val="0"/>
              </a:spcAft>
              <a:buSzPts val="1400"/>
              <a:buNone/>
            </a:pPr>
            <a:r>
              <a:rPr lang="en-IN" dirty="0"/>
              <a:t>1982 Walker A.J. HRIS development: A project team guide to building an effective personnel information system. </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A59C1487-C644-7E43-C346-12A7E163328C}"/>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647EC5DE-6C4A-C681-5A87-58E9FB9BB1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298C7C7A-B2B3-99CE-DCB6-F98085AA0F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55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07" name="Google Shape;107;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19" name="Google Shape;119;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5" name="Google Shape;125;p22"/>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6" name="Google Shape;126;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2" name="Google Shape;132;p23"/>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3" name="Google Shape;133;p23"/>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4" name="Google Shape;134;p23"/>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5" name="Google Shape;135;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0" name="Google Shape;150;p2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1" name="Google Shape;151;p2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7"/>
          <p:cNvSpPr>
            <a:spLocks noGrp="1"/>
          </p:cNvSpPr>
          <p:nvPr>
            <p:ph type="pic" idx="2"/>
          </p:nvPr>
        </p:nvSpPr>
        <p:spPr>
          <a:xfrm>
            <a:off x="1792288" y="460375"/>
            <a:ext cx="5486400" cy="3086100"/>
          </a:xfrm>
          <a:prstGeom prst="rect">
            <a:avLst/>
          </a:prstGeom>
          <a:noFill/>
          <a:ln>
            <a:noFill/>
          </a:ln>
        </p:spPr>
      </p:sp>
      <p:sp>
        <p:nvSpPr>
          <p:cNvPr id="157" name="Google Shape;157;p2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8" name="Google Shape;158;p2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8"/>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2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Google Shape;180;p31"/>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2" name="Google Shape;182;p3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2"/>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p3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3"/>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94" name="Google Shape;194;p3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4"/>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0" name="Google Shape;200;p34"/>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1" name="Google Shape;201;p3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5"/>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7" name="Google Shape;207;p35"/>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08" name="Google Shape;208;p35"/>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9" name="Google Shape;209;p35"/>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10" name="Google Shape;210;p3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38"/>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25" name="Google Shape;225;p38"/>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26" name="Google Shape;226;p3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3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39"/>
          <p:cNvSpPr>
            <a:spLocks noGrp="1"/>
          </p:cNvSpPr>
          <p:nvPr>
            <p:ph type="pic" idx="2"/>
          </p:nvPr>
        </p:nvSpPr>
        <p:spPr>
          <a:xfrm>
            <a:off x="1792288" y="460375"/>
            <a:ext cx="5486400" cy="3086100"/>
          </a:xfrm>
          <a:prstGeom prst="rect">
            <a:avLst/>
          </a:prstGeom>
          <a:noFill/>
          <a:ln>
            <a:noFill/>
          </a:ln>
        </p:spPr>
      </p:sp>
      <p:sp>
        <p:nvSpPr>
          <p:cNvPr id="232" name="Google Shape;232;p39"/>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33" name="Google Shape;233;p3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9" name="Google Shape;239;p4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4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1"/>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5" name="Google Shape;245;p4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5" name="Google Shape;175;p3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3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a:t>
            </a:r>
            <a:r>
              <a:rPr lang="en-US" sz="1600" dirty="0" err="1">
                <a:latin typeface="Times New Roman"/>
                <a:ea typeface="Times New Roman"/>
                <a:cs typeface="Times New Roman"/>
                <a:sym typeface="Times New Roman"/>
              </a:rPr>
              <a:t>Kopari</a:t>
            </a:r>
            <a:r>
              <a:rPr lang="en-US" sz="1600" dirty="0">
                <a:latin typeface="Times New Roman"/>
                <a:ea typeface="Times New Roman"/>
                <a:cs typeface="Times New Roman"/>
                <a:sym typeface="Times New Roman"/>
              </a:rPr>
              <a:t>,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Flow-chart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B3DA7326-C170-79C8-0070-B77CC0DB3F82}"/>
              </a:ext>
            </a:extLst>
          </p:cNvPr>
          <p:cNvPicPr>
            <a:picLocks noChangeAspect="1"/>
          </p:cNvPicPr>
          <p:nvPr/>
        </p:nvPicPr>
        <p:blipFill>
          <a:blip r:embed="rId3"/>
          <a:stretch>
            <a:fillRect/>
          </a:stretch>
        </p:blipFill>
        <p:spPr>
          <a:xfrm>
            <a:off x="1500188" y="588848"/>
            <a:ext cx="5894448" cy="3904571"/>
          </a:xfrm>
          <a:prstGeom prst="rect">
            <a:avLst/>
          </a:prstGeom>
        </p:spPr>
      </p:pic>
    </p:spTree>
    <p:extLst>
      <p:ext uri="{BB962C8B-B14F-4D97-AF65-F5344CB8AC3E}">
        <p14:creationId xmlns:p14="http://schemas.microsoft.com/office/powerpoint/2010/main" val="102318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31167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9604AB5-BC7E-ABE5-BFDE-549D359433F4}"/>
              </a:ext>
            </a:extLst>
          </p:cNvPr>
          <p:cNvSpPr txBox="1"/>
          <p:nvPr/>
        </p:nvSpPr>
        <p:spPr>
          <a:xfrm>
            <a:off x="4220164" y="1119489"/>
            <a:ext cx="3874779" cy="1688283"/>
          </a:xfrm>
          <a:prstGeom prst="rect">
            <a:avLst/>
          </a:prstGeom>
          <a:noFill/>
        </p:spPr>
        <p:txBody>
          <a:bodyPr wrap="none" rtlCol="0">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1600" dirty="0">
                <a:latin typeface="Times New Roman" panose="02020603050405020304" pitchFamily="18" charset="0"/>
                <a:cs typeface="Times New Roman" panose="02020603050405020304" pitchFamily="18" charset="0"/>
              </a:rPr>
              <a:t>Need as follows: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1. All Modules of Python should be installed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Path of python should be specified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OS 10 is required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Internet access required</a:t>
            </a:r>
          </a:p>
        </p:txBody>
      </p:sp>
    </p:spTree>
    <p:extLst>
      <p:ext uri="{BB962C8B-B14F-4D97-AF65-F5344CB8AC3E}">
        <p14:creationId xmlns:p14="http://schemas.microsoft.com/office/powerpoint/2010/main" val="57257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964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1392310"/>
            <a:ext cx="9144000" cy="2492990"/>
          </a:xfrm>
          <a:prstGeom prst="rect">
            <a:avLst/>
          </a:prstGeom>
          <a:noFill/>
        </p:spPr>
        <p:txBody>
          <a:bodyPr wrap="square">
            <a:spAutoFit/>
          </a:bodyPr>
          <a:lstStyle/>
          <a:p>
            <a:pPr marL="228600" indent="-228600" algn="just">
              <a:buFont typeface="+mj-lt"/>
              <a:buAutoNum type="arabicPeriod"/>
            </a:pPr>
            <a:r>
              <a:rPr lang="en-US" sz="1200" b="1" i="0" dirty="0">
                <a:effectLst/>
                <a:latin typeface="Times New Roman" panose="02020603050405020304" pitchFamily="18" charset="0"/>
                <a:cs typeface="Times New Roman" panose="02020603050405020304" pitchFamily="18" charset="0"/>
              </a:rPr>
              <a:t>Technical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Python latest module required.</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Internet access required.</a:t>
            </a:r>
          </a:p>
          <a:p>
            <a:pPr algn="just"/>
            <a:r>
              <a:rPr lang="en-US" sz="1200" b="1" i="0" dirty="0">
                <a:effectLst/>
                <a:latin typeface="Times New Roman" panose="02020603050405020304" pitchFamily="18" charset="0"/>
                <a:cs typeface="Times New Roman" panose="02020603050405020304" pitchFamily="18" charset="0"/>
              </a:rPr>
              <a:t>2.   Economic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Development costs are manageable within the allocated budget.</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Firebase is cost efficient database to use.</a:t>
            </a:r>
          </a:p>
          <a:p>
            <a:pPr algn="just"/>
            <a:r>
              <a:rPr lang="en-US" sz="1200" b="1" i="0" dirty="0">
                <a:effectLst/>
                <a:latin typeface="Times New Roman" panose="02020603050405020304" pitchFamily="18" charset="0"/>
                <a:cs typeface="Times New Roman" panose="02020603050405020304" pitchFamily="18" charset="0"/>
              </a:rPr>
              <a:t>3.   Operational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The project aligns with the organization's capabilities and resources.</a:t>
            </a: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Integration into existing operations is feasible.</a:t>
            </a:r>
          </a:p>
          <a:p>
            <a:pPr algn="just"/>
            <a:r>
              <a:rPr lang="en-US" sz="1200" b="1" i="0" dirty="0">
                <a:effectLst/>
                <a:latin typeface="Times New Roman" panose="02020603050405020304" pitchFamily="18" charset="0"/>
                <a:cs typeface="Times New Roman" panose="02020603050405020304" pitchFamily="18" charset="0"/>
              </a:rPr>
              <a:t>4.   Legal and Regulatory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No significant legal barriers are foreseen, and compliance.</a:t>
            </a:r>
          </a:p>
          <a:p>
            <a:pPr algn="just"/>
            <a:r>
              <a:rPr lang="en-US" sz="1200" b="1" i="0" dirty="0">
                <a:effectLst/>
                <a:latin typeface="Times New Roman" panose="02020603050405020304" pitchFamily="18" charset="0"/>
                <a:cs typeface="Times New Roman" panose="02020603050405020304" pitchFamily="18" charset="0"/>
              </a:rPr>
              <a:t>5.   Scheduling and Time Feasibility:</a:t>
            </a:r>
            <a:endParaRPr lang="en-US" sz="1200" b="0" i="0" dirty="0">
              <a:effectLst/>
              <a:latin typeface="Times New Roman" panose="02020603050405020304" pitchFamily="18" charset="0"/>
              <a:cs typeface="Times New Roman" panose="02020603050405020304" pitchFamily="18" charset="0"/>
            </a:endParaRPr>
          </a:p>
          <a:p>
            <a:pPr marL="228600" indent="-228600" algn="just">
              <a:buFont typeface="+mj-lt"/>
              <a:buAutoNum type="alphaLcParenR"/>
            </a:pPr>
            <a:r>
              <a:rPr lang="en-US" sz="1200" b="0" i="0" dirty="0">
                <a:effectLst/>
                <a:latin typeface="Times New Roman" panose="02020603050405020304" pitchFamily="18" charset="0"/>
                <a:cs typeface="Times New Roman" panose="02020603050405020304" pitchFamily="18" charset="0"/>
              </a:rPr>
              <a:t>Project timelines allow for timely development and deployment.</a:t>
            </a:r>
          </a:p>
        </p:txBody>
      </p:sp>
    </p:spTree>
    <p:extLst>
      <p:ext uri="{BB962C8B-B14F-4D97-AF65-F5344CB8AC3E}">
        <p14:creationId xmlns:p14="http://schemas.microsoft.com/office/powerpoint/2010/main" val="79396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94603"/>
            <a:ext cx="9144000" cy="3754294"/>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20015" indent="0" algn="just">
              <a:buClrTx/>
              <a:buNone/>
            </a:pPr>
            <a:r>
              <a:rPr lang="en-US" sz="1200" b="1" i="0" dirty="0">
                <a:solidFill>
                  <a:srgbClr val="000000"/>
                </a:solidFill>
                <a:effectLst/>
                <a:latin typeface="Times New Roman" panose="02020603050405020304" pitchFamily="18" charset="0"/>
                <a:cs typeface="Times New Roman" panose="02020603050405020304" pitchFamily="18" charset="0"/>
              </a:rPr>
              <a:t>1. User Interface: -</a:t>
            </a:r>
          </a:p>
          <a:p>
            <a:pPr marL="120015" indent="0" algn="just">
              <a:buClrTx/>
              <a:buNone/>
            </a:pPr>
            <a:r>
              <a:rPr lang="en-US" sz="1200" b="1" i="0" dirty="0">
                <a:solidFill>
                  <a:srgbClr val="000000"/>
                </a:solidFill>
                <a:effectLst/>
                <a:latin typeface="Times New Roman" panose="02020603050405020304" pitchFamily="18" charset="0"/>
                <a:cs typeface="Times New Roman" panose="02020603050405020304" pitchFamily="18" charset="0"/>
              </a:rPr>
              <a:t>	</a:t>
            </a:r>
            <a:r>
              <a:rPr lang="en-US" sz="1200" i="0" dirty="0">
                <a:solidFill>
                  <a:srgbClr val="000000"/>
                </a:solidFill>
                <a:effectLst/>
                <a:latin typeface="Times New Roman" panose="02020603050405020304" pitchFamily="18" charset="0"/>
                <a:cs typeface="Times New Roman" panose="02020603050405020304" pitchFamily="18" charset="0"/>
              </a:rPr>
              <a:t>a. Intuitive design for employee self-service and admin dashboards.</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b. Responsive and user-friendly interface.</a:t>
            </a:r>
          </a:p>
          <a:p>
            <a:pPr marL="120015" indent="0" algn="just">
              <a:buClrTx/>
              <a:buNone/>
            </a:pPr>
            <a:r>
              <a:rPr lang="en-US" sz="12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200" b="1" i="0" dirty="0">
                <a:solidFill>
                  <a:srgbClr val="000000"/>
                </a:solidFill>
                <a:effectLst/>
                <a:latin typeface="Times New Roman" panose="02020603050405020304" pitchFamily="18" charset="0"/>
                <a:cs typeface="Times New Roman" panose="02020603050405020304" pitchFamily="18" charset="0"/>
              </a:rPr>
              <a:t>	</a:t>
            </a:r>
            <a:r>
              <a:rPr lang="en-US" sz="1200" i="0" dirty="0">
                <a:solidFill>
                  <a:srgbClr val="000000"/>
                </a:solidFill>
                <a:effectLst/>
                <a:latin typeface="Times New Roman" panose="02020603050405020304" pitchFamily="18" charset="0"/>
                <a:cs typeface="Times New Roman" panose="02020603050405020304" pitchFamily="18" charset="0"/>
              </a:rPr>
              <a:t>a. Centralized database for secure storage of employee data.</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b. Database management system for efficient data retrieval.</a:t>
            </a:r>
          </a:p>
          <a:p>
            <a:pPr marL="120015" indent="0" algn="just">
              <a:buClrTx/>
              <a:buNone/>
            </a:pPr>
            <a:r>
              <a:rPr lang="en-US" sz="1200" b="1" i="0" dirty="0">
                <a:solidFill>
                  <a:srgbClr val="000000"/>
                </a:solidFill>
                <a:effectLst/>
                <a:latin typeface="Times New Roman" panose="02020603050405020304" pitchFamily="18" charset="0"/>
                <a:cs typeface="Times New Roman" panose="02020603050405020304" pitchFamily="18" charset="0"/>
              </a:rPr>
              <a:t>3. Application Logic: -</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a. Employee Onboarding: Digital forms and document submission.</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b. Attendance Tracking &amp; Performance Records</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c. Performance Management: Goal setting, feedback mechanisms.</a:t>
            </a:r>
          </a:p>
          <a:p>
            <a:pPr marL="120015" indent="0" algn="just">
              <a:buClrTx/>
              <a:buNone/>
            </a:pPr>
            <a:r>
              <a:rPr lang="en-US" sz="1200" i="0" dirty="0">
                <a:solidFill>
                  <a:srgbClr val="000000"/>
                </a:solidFill>
                <a:effectLst/>
                <a:latin typeface="Times New Roman" panose="02020603050405020304" pitchFamily="18" charset="0"/>
                <a:cs typeface="Times New Roman" panose="02020603050405020304" pitchFamily="18" charset="0"/>
              </a:rPr>
              <a:t>	d. Employee Self-Service: Leave requests and personal information.</a:t>
            </a:r>
          </a:p>
          <a:p>
            <a:pPr marL="274320" lvl="0" indent="-177800" algn="just" rtl="0">
              <a:lnSpc>
                <a:spcPct val="100000"/>
              </a:lnSpc>
              <a:spcBef>
                <a:spcPts val="320"/>
              </a:spcBef>
              <a:spcAft>
                <a:spcPts val="0"/>
              </a:spcAft>
              <a:buSzPts val="1520"/>
              <a:buNone/>
            </a:pPr>
            <a:r>
              <a:rPr lang="en-US" sz="12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lvl="0" indent="-177800" algn="just" rtl="0">
              <a:lnSpc>
                <a:spcPct val="100000"/>
              </a:lnSpc>
              <a:spcBef>
                <a:spcPts val="320"/>
              </a:spcBef>
              <a:spcAft>
                <a:spcPts val="0"/>
              </a:spcAft>
              <a:buSzPts val="1520"/>
              <a:buNone/>
            </a:pPr>
            <a:r>
              <a:rPr lang="en-US" sz="12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2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Python</a:t>
            </a:r>
          </a:p>
          <a:p>
            <a:pPr marL="274320" lvl="0" indent="-177800" algn="just" rtl="0">
              <a:lnSpc>
                <a:spcPct val="100000"/>
              </a:lnSpc>
              <a:spcBef>
                <a:spcPts val="320"/>
              </a:spcBef>
              <a:spcAft>
                <a:spcPts val="0"/>
              </a:spcAft>
              <a:buSzPts val="1520"/>
              <a:buNone/>
            </a:pPr>
            <a:r>
              <a:rPr lang="en-US" sz="1200" dirty="0">
                <a:solidFill>
                  <a:srgbClr val="000000"/>
                </a:solidFill>
                <a:latin typeface="Times New Roman" panose="02020603050405020304" pitchFamily="18" charset="0"/>
                <a:ea typeface="Times New Roman"/>
                <a:cs typeface="Times New Roman" panose="02020603050405020304" pitchFamily="18" charset="0"/>
                <a:sym typeface="Times New Roman"/>
              </a:rPr>
              <a:t>		b. Backend: Python</a:t>
            </a:r>
          </a:p>
          <a:p>
            <a:pPr marL="274320" lvl="0" indent="-177800" algn="just" rtl="0">
              <a:lnSpc>
                <a:spcPct val="100000"/>
              </a:lnSpc>
              <a:spcBef>
                <a:spcPts val="320"/>
              </a:spcBef>
              <a:spcAft>
                <a:spcPts val="0"/>
              </a:spcAft>
              <a:buSzPts val="1520"/>
              <a:buNone/>
            </a:pPr>
            <a:r>
              <a:rPr lang="en-US" sz="1200" dirty="0">
                <a:solidFill>
                  <a:srgbClr val="000000"/>
                </a:solidFill>
                <a:latin typeface="Times New Roman" panose="02020603050405020304" pitchFamily="18" charset="0"/>
                <a:ea typeface="Times New Roman"/>
                <a:cs typeface="Times New Roman" panose="02020603050405020304" pitchFamily="18" charset="0"/>
                <a:sym typeface="Times New Roman"/>
              </a:rPr>
              <a:t>		c. Database: Firebase</a:t>
            </a: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ADE0C68F-F47F-4997-26B1-37CCD38129C0}"/>
              </a:ext>
            </a:extLst>
          </p:cNvPr>
          <p:cNvPicPr>
            <a:picLocks noChangeAspect="1"/>
          </p:cNvPicPr>
          <p:nvPr/>
        </p:nvPicPr>
        <p:blipFill>
          <a:blip r:embed="rId3"/>
          <a:stretch>
            <a:fillRect/>
          </a:stretch>
        </p:blipFill>
        <p:spPr>
          <a:xfrm>
            <a:off x="2705253" y="792305"/>
            <a:ext cx="5724525" cy="3248025"/>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descr="A diagram of a computer&#10;&#10;Description automatically generated">
            <a:extLst>
              <a:ext uri="{FF2B5EF4-FFF2-40B4-BE49-F238E27FC236}">
                <a16:creationId xmlns:a16="http://schemas.microsoft.com/office/drawing/2014/main" id="{7E9F1C86-A48B-F5AE-E915-0A2D1DBD2085}"/>
              </a:ext>
            </a:extLst>
          </p:cNvPr>
          <p:cNvPicPr>
            <a:picLocks noChangeAspect="1"/>
          </p:cNvPicPr>
          <p:nvPr/>
        </p:nvPicPr>
        <p:blipFill>
          <a:blip r:embed="rId3"/>
          <a:stretch>
            <a:fillRect/>
          </a:stretch>
        </p:blipFill>
        <p:spPr>
          <a:xfrm>
            <a:off x="2687894" y="1268555"/>
            <a:ext cx="5715000" cy="2295525"/>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E3315BD1-0D81-37BD-2BAF-7A68504E81D9}"/>
              </a:ext>
            </a:extLst>
          </p:cNvPr>
          <p:cNvPicPr>
            <a:picLocks noChangeAspect="1"/>
          </p:cNvPicPr>
          <p:nvPr/>
        </p:nvPicPr>
        <p:blipFill>
          <a:blip r:embed="rId3"/>
          <a:stretch>
            <a:fillRect/>
          </a:stretch>
        </p:blipFill>
        <p:spPr>
          <a:xfrm>
            <a:off x="2561056" y="563551"/>
            <a:ext cx="2291163" cy="3961536"/>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dirty="0">
                <a:solidFill>
                  <a:srgbClr val="000000"/>
                </a:solidFill>
                <a:latin typeface="Times New Roman"/>
                <a:ea typeface="Times New Roman"/>
                <a:cs typeface="Times New Roman"/>
                <a:sym typeface="Times New Roman"/>
              </a:rPr>
              <a:t>Main Login:</a:t>
            </a: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E0EF166D-BB8C-9D40-3FEE-996972012E3A}"/>
              </a:ext>
            </a:extLst>
          </p:cNvPr>
          <p:cNvSpPr txBox="1"/>
          <p:nvPr/>
        </p:nvSpPr>
        <p:spPr>
          <a:xfrm>
            <a:off x="4114800" y="1875406"/>
            <a:ext cx="4776354" cy="1084912"/>
          </a:xfrm>
          <a:prstGeom prst="rect">
            <a:avLst/>
          </a:prstGeom>
          <a:noFill/>
        </p:spPr>
        <p:txBody>
          <a:bodyPr wrap="square">
            <a:spAutoFit/>
          </a:bodyPr>
          <a:lstStyle/>
          <a:p>
            <a:pPr marL="382270" lvl="0" indent="-285750" algn="just" rtl="0">
              <a:lnSpc>
                <a:spcPct val="100000"/>
              </a:lnSpc>
              <a:spcBef>
                <a:spcPts val="320"/>
              </a:spcBef>
              <a:spcAft>
                <a:spcPts val="0"/>
              </a:spcAft>
              <a:buSzPts val="1520"/>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rPr>
              <a:t>Shows the you can login as HR, boss, employee and admin in the project  by giving the correct id and password and perform the given task.</a:t>
            </a:r>
            <a:endParaRPr lang="en-US" sz="1600" dirty="0">
              <a:latin typeface="Times New Roman"/>
              <a:ea typeface="Times New Roman"/>
              <a:cs typeface="Times New Roman"/>
              <a:sym typeface="Times New Roman"/>
            </a:endParaRPr>
          </a:p>
          <a:p>
            <a:pPr marL="382270" lvl="0" indent="-285750" algn="just" rtl="0">
              <a:lnSpc>
                <a:spcPct val="100000"/>
              </a:lnSpc>
              <a:spcBef>
                <a:spcPts val="320"/>
              </a:spcBef>
              <a:spcAft>
                <a:spcPts val="0"/>
              </a:spcAft>
              <a:buSzPts val="1520"/>
              <a:buFont typeface="Arial" panose="020B0604020202020204" pitchFamily="34" charset="0"/>
              <a:buChar char="•"/>
            </a:pPr>
            <a:endParaRPr lang="en-US" sz="1400" b="1"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8E679F7A-F4A4-6AA8-6CB8-06E9305F7044}"/>
              </a:ext>
            </a:extLst>
          </p:cNvPr>
          <p:cNvSpPr txBox="1"/>
          <p:nvPr/>
        </p:nvSpPr>
        <p:spPr>
          <a:xfrm>
            <a:off x="2159579" y="4088982"/>
            <a:ext cx="4596244"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a:t>
            </a:r>
            <a:endParaRPr lang="en-IN" dirty="0"/>
          </a:p>
        </p:txBody>
      </p:sp>
      <p:pic>
        <p:nvPicPr>
          <p:cNvPr id="2" name="Picture 1">
            <a:extLst>
              <a:ext uri="{FF2B5EF4-FFF2-40B4-BE49-F238E27FC236}">
                <a16:creationId xmlns:a16="http://schemas.microsoft.com/office/drawing/2014/main" id="{EE290930-3185-D57C-EC83-8ECF2A62A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7884" y="1954261"/>
            <a:ext cx="2896916" cy="2047997"/>
          </a:xfrm>
          <a:prstGeom prst="rect">
            <a:avLst/>
          </a:prstGeom>
          <a:noFill/>
          <a:ln>
            <a:noFill/>
          </a:ln>
        </p:spPr>
      </p:pic>
    </p:spTree>
    <p:extLst>
      <p:ext uri="{BB962C8B-B14F-4D97-AF65-F5344CB8AC3E}">
        <p14:creationId xmlns:p14="http://schemas.microsoft.com/office/powerpoint/2010/main" val="354185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8D81BFE0-E2B0-6454-599C-AF0137C74850}"/>
              </a:ext>
            </a:extLst>
          </p:cNvPr>
          <p:cNvSpPr>
            <a:spLocks noChangeArrowheads="1"/>
          </p:cNvSpPr>
          <p:nvPr/>
        </p:nvSpPr>
        <p:spPr bwMode="auto">
          <a:xfrm>
            <a:off x="471054" y="-7204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Game Options Screen: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DF7B4F90-5A18-C0E7-B20D-2452A39DA8BE}"/>
              </a:ext>
            </a:extLst>
          </p:cNvPr>
          <p:cNvSpPr>
            <a:spLocks noChangeArrowheads="1"/>
          </p:cNvSpPr>
          <p:nvPr/>
        </p:nvSpPr>
        <p:spPr bwMode="auto">
          <a:xfrm>
            <a:off x="471054" y="35086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7C1D8060-D23D-80DB-6BA8-2DF0B4DDF1A8}"/>
              </a:ext>
            </a:extLst>
          </p:cNvPr>
          <p:cNvSpPr>
            <a:spLocks noChangeArrowheads="1"/>
          </p:cNvSpPr>
          <p:nvPr/>
        </p:nvSpPr>
        <p:spPr bwMode="auto">
          <a:xfrm>
            <a:off x="471054" y="72583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D4DA37F4-8986-E9AD-AB78-972195C59987}"/>
              </a:ext>
            </a:extLst>
          </p:cNvPr>
          <p:cNvSpPr txBox="1"/>
          <p:nvPr/>
        </p:nvSpPr>
        <p:spPr>
          <a:xfrm>
            <a:off x="4143154" y="538726"/>
            <a:ext cx="4812452" cy="3973075"/>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role of an administrator (admin) in a Human Resources Management System (HRMS) is crucial for ensuring the effective and efficient operation of the system. Administrators typically have elevated permissions and responsibilities within the HRMS platform. Here's an overview of the role of an admin in an HRMS:</a:t>
            </a: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 System Configuration and Setup: This includes defining user roles and permissions, configuring workflows, customizing forms and templates, and setting up integrations with other systems if necessary.</a:t>
            </a: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 Training and Support: Admins provide training and support to users of the HRMS platform, including HR professionals, managers, and employees.</a:t>
            </a:r>
          </a:p>
        </p:txBody>
      </p:sp>
      <p:sp>
        <p:nvSpPr>
          <p:cNvPr id="15" name="TextBox 14">
            <a:extLst>
              <a:ext uri="{FF2B5EF4-FFF2-40B4-BE49-F238E27FC236}">
                <a16:creationId xmlns:a16="http://schemas.microsoft.com/office/drawing/2014/main" id="{B1505A2F-58FB-8953-A8A6-86535A4D9330}"/>
              </a:ext>
            </a:extLst>
          </p:cNvPr>
          <p:cNvSpPr txBox="1"/>
          <p:nvPr/>
        </p:nvSpPr>
        <p:spPr>
          <a:xfrm>
            <a:off x="230602" y="715923"/>
            <a:ext cx="4812452"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Login Admin: -</a:t>
            </a:r>
            <a:endParaRPr lang="en-IN" sz="1600" dirty="0"/>
          </a:p>
        </p:txBody>
      </p:sp>
      <p:sp>
        <p:nvSpPr>
          <p:cNvPr id="17" name="TextBox 16">
            <a:extLst>
              <a:ext uri="{FF2B5EF4-FFF2-40B4-BE49-F238E27FC236}">
                <a16:creationId xmlns:a16="http://schemas.microsoft.com/office/drawing/2014/main" id="{B28E9B47-2828-432B-4F62-0F9B4E22C535}"/>
              </a:ext>
            </a:extLst>
          </p:cNvPr>
          <p:cNvSpPr txBox="1"/>
          <p:nvPr/>
        </p:nvSpPr>
        <p:spPr>
          <a:xfrm>
            <a:off x="471054" y="4109773"/>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2</a:t>
            </a:r>
            <a:endParaRPr lang="en-IN" dirty="0"/>
          </a:p>
        </p:txBody>
      </p:sp>
      <p:sp>
        <p:nvSpPr>
          <p:cNvPr id="19" name="TextBox 18">
            <a:extLst>
              <a:ext uri="{FF2B5EF4-FFF2-40B4-BE49-F238E27FC236}">
                <a16:creationId xmlns:a16="http://schemas.microsoft.com/office/drawing/2014/main" id="{3F325771-68C0-E755-EE46-5156E985FB77}"/>
              </a:ext>
            </a:extLst>
          </p:cNvPr>
          <p:cNvSpPr txBox="1"/>
          <p:nvPr/>
        </p:nvSpPr>
        <p:spPr>
          <a:xfrm>
            <a:off x="2709060" y="4114673"/>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3</a:t>
            </a:r>
            <a:endParaRPr lang="en-IN" dirty="0"/>
          </a:p>
        </p:txBody>
      </p:sp>
      <p:pic>
        <p:nvPicPr>
          <p:cNvPr id="3" name="Picture 2">
            <a:extLst>
              <a:ext uri="{FF2B5EF4-FFF2-40B4-BE49-F238E27FC236}">
                <a16:creationId xmlns:a16="http://schemas.microsoft.com/office/drawing/2014/main" id="{297E3527-B250-7D24-C5B7-32619F30DDC2}"/>
              </a:ext>
            </a:extLst>
          </p:cNvPr>
          <p:cNvPicPr>
            <a:picLocks noChangeAspect="1"/>
          </p:cNvPicPr>
          <p:nvPr/>
        </p:nvPicPr>
        <p:blipFill rotWithShape="1">
          <a:blip r:embed="rId2">
            <a:extLst>
              <a:ext uri="{28A0092B-C50C-407E-A947-70E740481C1C}">
                <a14:useLocalDpi xmlns:a14="http://schemas.microsoft.com/office/drawing/2010/main" val="0"/>
              </a:ext>
            </a:extLst>
          </a:blip>
          <a:srcRect l="28717" r="24219"/>
          <a:stretch/>
        </p:blipFill>
        <p:spPr bwMode="auto">
          <a:xfrm>
            <a:off x="59734" y="1686363"/>
            <a:ext cx="1801734" cy="2179817"/>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E56F79EF-245D-E0E1-CC0A-4DB8DFFFE0C5}"/>
              </a:ext>
            </a:extLst>
          </p:cNvPr>
          <p:cNvPicPr>
            <a:picLocks noChangeAspect="1"/>
          </p:cNvPicPr>
          <p:nvPr/>
        </p:nvPicPr>
        <p:blipFill rotWithShape="1">
          <a:blip r:embed="rId3">
            <a:extLst>
              <a:ext uri="{28A0092B-C50C-407E-A947-70E740481C1C}">
                <a14:useLocalDpi xmlns:a14="http://schemas.microsoft.com/office/drawing/2010/main" val="0"/>
              </a:ext>
            </a:extLst>
          </a:blip>
          <a:srcRect l="31509" r="22889"/>
          <a:stretch/>
        </p:blipFill>
        <p:spPr bwMode="auto">
          <a:xfrm>
            <a:off x="2137703" y="1667656"/>
            <a:ext cx="1797883" cy="21798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200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95F351-F658-0645-111D-11E535D871AE}"/>
              </a:ext>
            </a:extLst>
          </p:cNvPr>
          <p:cNvSpPr txBox="1"/>
          <p:nvPr/>
        </p:nvSpPr>
        <p:spPr>
          <a:xfrm>
            <a:off x="3917364" y="1066967"/>
            <a:ext cx="4820496" cy="2553135"/>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3)The admin can create or remove the role of hr. he can manage the salary of all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staf</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.and the admin can login as employee ,boss  and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hr</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600" kern="100" dirty="0" err="1">
                <a:effectLst/>
                <a:latin typeface="Times New Roman" panose="02020603050405020304" pitchFamily="18" charset="0"/>
                <a:ea typeface="Calibri" panose="020F0502020204030204" pitchFamily="34" charset="0"/>
                <a:cs typeface="Arial" panose="020B0604020202020204" pitchFamily="34" charset="0"/>
              </a:rPr>
              <a:t>chek</a:t>
            </a:r>
            <a:r>
              <a:rPr lang="en-US" sz="1600" kern="100" dirty="0">
                <a:effectLst/>
                <a:latin typeface="Times New Roman" panose="02020603050405020304" pitchFamily="18" charset="0"/>
                <a:ea typeface="Calibri" panose="020F0502020204030204" pitchFamily="34" charset="0"/>
                <a:cs typeface="Arial" panose="020B0604020202020204" pitchFamily="34" charset="0"/>
              </a:rPr>
              <a:t> their progress</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       Overall, the role of an admin in an HRMS is multifaceted and requires a combination of technical expertise, administrative skills, and knowledge of HR processes and practices. Admins play a critical role in maximizing the value and effectiveness of the HRMS platform within the organization.</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D571D5A-6409-13D5-2A53-BDCBEEBAC90F}"/>
              </a:ext>
            </a:extLst>
          </p:cNvPr>
          <p:cNvSpPr txBox="1"/>
          <p:nvPr/>
        </p:nvSpPr>
        <p:spPr>
          <a:xfrm>
            <a:off x="1494259" y="3680547"/>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4</a:t>
            </a:r>
            <a:endParaRPr lang="en-IN" dirty="0"/>
          </a:p>
        </p:txBody>
      </p:sp>
      <p:pic>
        <p:nvPicPr>
          <p:cNvPr id="3" name="Picture 2">
            <a:extLst>
              <a:ext uri="{FF2B5EF4-FFF2-40B4-BE49-F238E27FC236}">
                <a16:creationId xmlns:a16="http://schemas.microsoft.com/office/drawing/2014/main" id="{3C0097C4-2D1D-ACB9-E296-BAEBAE12E1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75" y="1079423"/>
            <a:ext cx="3644076" cy="2540679"/>
          </a:xfrm>
          <a:prstGeom prst="rect">
            <a:avLst/>
          </a:prstGeom>
          <a:noFill/>
          <a:ln>
            <a:noFill/>
          </a:ln>
        </p:spPr>
      </p:pic>
      <p:sp>
        <p:nvSpPr>
          <p:cNvPr id="4" name="TextBox 3">
            <a:extLst>
              <a:ext uri="{FF2B5EF4-FFF2-40B4-BE49-F238E27FC236}">
                <a16:creationId xmlns:a16="http://schemas.microsoft.com/office/drawing/2014/main" id="{C43F8581-C8CA-9943-2E09-DAF1B1809B22}"/>
              </a:ext>
            </a:extLst>
          </p:cNvPr>
          <p:cNvSpPr txBox="1"/>
          <p:nvPr/>
        </p:nvSpPr>
        <p:spPr>
          <a:xfrm>
            <a:off x="274319" y="731520"/>
            <a:ext cx="1695157"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Login Admin: -</a:t>
            </a:r>
          </a:p>
        </p:txBody>
      </p:sp>
    </p:spTree>
    <p:extLst>
      <p:ext uri="{BB962C8B-B14F-4D97-AF65-F5344CB8AC3E}">
        <p14:creationId xmlns:p14="http://schemas.microsoft.com/office/powerpoint/2010/main" val="323862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cs typeface="Times New Roman" panose="02020603050405020304" pitchFamily="18" charset="0"/>
                <a:sym typeface="Times New Roman"/>
              </a:rPr>
              <a:t>Block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D237C-B57E-00AD-0A01-13F37D53C36D}"/>
            </a:ext>
          </a:extLst>
        </p:cNvPr>
        <p:cNvGrpSpPr/>
        <p:nvPr/>
      </p:nvGrpSpPr>
      <p:grpSpPr>
        <a:xfrm>
          <a:off x="0" y="0"/>
          <a:ext cx="0" cy="0"/>
          <a:chOff x="0" y="0"/>
          <a:chExt cx="0" cy="0"/>
        </a:xfrm>
      </p:grpSpPr>
      <p:sp>
        <p:nvSpPr>
          <p:cNvPr id="7" name="Rectangle 11">
            <a:extLst>
              <a:ext uri="{FF2B5EF4-FFF2-40B4-BE49-F238E27FC236}">
                <a16:creationId xmlns:a16="http://schemas.microsoft.com/office/drawing/2014/main" id="{EA02A4FB-5AD3-FC81-0FF3-1B8A49C3A3EE}"/>
              </a:ext>
            </a:extLst>
          </p:cNvPr>
          <p:cNvSpPr>
            <a:spLocks noChangeArrowheads="1"/>
          </p:cNvSpPr>
          <p:nvPr/>
        </p:nvSpPr>
        <p:spPr bwMode="auto">
          <a:xfrm>
            <a:off x="471054" y="-7204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Game Options Screen: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C25F59EF-5064-C4C2-7F78-B686E5EBF47F}"/>
              </a:ext>
            </a:extLst>
          </p:cNvPr>
          <p:cNvSpPr>
            <a:spLocks noChangeArrowheads="1"/>
          </p:cNvSpPr>
          <p:nvPr/>
        </p:nvSpPr>
        <p:spPr bwMode="auto">
          <a:xfrm>
            <a:off x="471054" y="35086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A916C640-69E9-EF2E-4B4E-90786F0A2E7E}"/>
              </a:ext>
            </a:extLst>
          </p:cNvPr>
          <p:cNvSpPr>
            <a:spLocks noChangeArrowheads="1"/>
          </p:cNvSpPr>
          <p:nvPr/>
        </p:nvSpPr>
        <p:spPr bwMode="auto">
          <a:xfrm>
            <a:off x="471054" y="72583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21B7D428-65A3-6DF5-B24E-517D8CC60EDF}"/>
              </a:ext>
            </a:extLst>
          </p:cNvPr>
          <p:cNvSpPr txBox="1"/>
          <p:nvPr/>
        </p:nvSpPr>
        <p:spPr>
          <a:xfrm>
            <a:off x="4100946" y="1085255"/>
            <a:ext cx="4812452" cy="3080074"/>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Arial" panose="020B0604020202020204" pitchFamily="34" charset="0"/>
              </a:rPr>
              <a:t>The role of HR (Human Resources) in a Human Resources Management System (HRMS) is central to the effective management of an organization's human capital and related processes. Here's an overview of the role of HR in an HRMS:</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arenR"/>
            </a:pPr>
            <a:r>
              <a:rPr lang="en-IN" sz="1600" kern="100" dirty="0">
                <a:effectLst/>
                <a:latin typeface="Times New Roman" panose="02020603050405020304" pitchFamily="18" charset="0"/>
                <a:ea typeface="Calibri" panose="020F0502020204030204" pitchFamily="34" charset="0"/>
                <a:cs typeface="Arial" panose="020B0604020202020204" pitchFamily="34" charset="0"/>
              </a:rPr>
              <a:t>This is the main login page of hr . the hr can do the employee management ,Approve of the bonus of the employee ,and approval of the resignation </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pPr>
            <a:r>
              <a:rPr lang="en-IN" sz="1600" kern="100" dirty="0">
                <a:effectLst/>
                <a:latin typeface="Times New Roman" panose="02020603050405020304" pitchFamily="18" charset="0"/>
                <a:ea typeface="Calibri" panose="020F0502020204030204" pitchFamily="34" charset="0"/>
                <a:cs typeface="Arial" panose="020B0604020202020204" pitchFamily="34" charset="0"/>
              </a:rPr>
              <a:t>The hr can also check the how many hours can employee attended in the office and it can give the survey feedback</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3F99062-FEDA-B933-6AAA-4394CF7E51B4}"/>
              </a:ext>
            </a:extLst>
          </p:cNvPr>
          <p:cNvSpPr txBox="1"/>
          <p:nvPr/>
        </p:nvSpPr>
        <p:spPr>
          <a:xfrm>
            <a:off x="230602" y="715923"/>
            <a:ext cx="4812452"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Login HR: -</a:t>
            </a:r>
            <a:endParaRPr lang="en-IN" sz="1600" dirty="0"/>
          </a:p>
        </p:txBody>
      </p:sp>
      <p:sp>
        <p:nvSpPr>
          <p:cNvPr id="17" name="TextBox 16">
            <a:extLst>
              <a:ext uri="{FF2B5EF4-FFF2-40B4-BE49-F238E27FC236}">
                <a16:creationId xmlns:a16="http://schemas.microsoft.com/office/drawing/2014/main" id="{6E1CE416-D6D3-6660-29AF-3EE61F065E4E}"/>
              </a:ext>
            </a:extLst>
          </p:cNvPr>
          <p:cNvSpPr txBox="1"/>
          <p:nvPr/>
        </p:nvSpPr>
        <p:spPr>
          <a:xfrm>
            <a:off x="1545002" y="3779860"/>
            <a:ext cx="4810990"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5</a:t>
            </a:r>
            <a:endParaRPr lang="en-IN" dirty="0"/>
          </a:p>
        </p:txBody>
      </p:sp>
      <p:pic>
        <p:nvPicPr>
          <p:cNvPr id="2" name="Picture 1">
            <a:extLst>
              <a:ext uri="{FF2B5EF4-FFF2-40B4-BE49-F238E27FC236}">
                <a16:creationId xmlns:a16="http://schemas.microsoft.com/office/drawing/2014/main" id="{358E659D-7DA1-BA3F-759D-B3B969516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602" y="1344084"/>
            <a:ext cx="3358425" cy="2362358"/>
          </a:xfrm>
          <a:prstGeom prst="rect">
            <a:avLst/>
          </a:prstGeom>
          <a:noFill/>
          <a:ln>
            <a:noFill/>
          </a:ln>
        </p:spPr>
      </p:pic>
    </p:spTree>
    <p:extLst>
      <p:ext uri="{BB962C8B-B14F-4D97-AF65-F5344CB8AC3E}">
        <p14:creationId xmlns:p14="http://schemas.microsoft.com/office/powerpoint/2010/main" val="365323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8CB4B-8A6C-7559-BCB5-1084516ADA71}"/>
              </a:ext>
            </a:extLst>
          </p:cNvPr>
          <p:cNvSpPr txBox="1"/>
          <p:nvPr/>
        </p:nvSpPr>
        <p:spPr>
          <a:xfrm>
            <a:off x="128694" y="765374"/>
            <a:ext cx="4578772" cy="34278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Login HR: -</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B10F71F3-1732-BE27-4A23-F5527BA7FCC5}"/>
              </a:ext>
            </a:extLst>
          </p:cNvPr>
          <p:cNvSpPr txBox="1"/>
          <p:nvPr/>
        </p:nvSpPr>
        <p:spPr>
          <a:xfrm>
            <a:off x="4436534" y="1036281"/>
            <a:ext cx="4578772" cy="3253391"/>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figure 6 :-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shows the profile picture of the hr it shows the all each and every details of hr management system.</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figure 7:-</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It shows the hr can manage the salary of the employee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Overall, the role of HR in an HRMS is to leverage technology to streamline HR processes, improve data accuracy and accessibility, enhance employee experiences, and support organizational goals and objectives related to talent management and development. By effectively utilizing the HRMS, HR can become more strategic and proactive in managing the organization's most valuable asset—its people.</a:t>
            </a:r>
          </a:p>
        </p:txBody>
      </p:sp>
      <p:sp>
        <p:nvSpPr>
          <p:cNvPr id="9" name="TextBox 8">
            <a:extLst>
              <a:ext uri="{FF2B5EF4-FFF2-40B4-BE49-F238E27FC236}">
                <a16:creationId xmlns:a16="http://schemas.microsoft.com/office/drawing/2014/main" id="{FCFB7B80-4013-A84E-9564-582B646D6D11}"/>
              </a:ext>
            </a:extLst>
          </p:cNvPr>
          <p:cNvSpPr txBox="1"/>
          <p:nvPr/>
        </p:nvSpPr>
        <p:spPr>
          <a:xfrm>
            <a:off x="647700" y="4070349"/>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6</a:t>
            </a:r>
            <a:endParaRPr lang="en-IN" dirty="0"/>
          </a:p>
        </p:txBody>
      </p:sp>
      <p:sp>
        <p:nvSpPr>
          <p:cNvPr id="11" name="TextBox 10">
            <a:extLst>
              <a:ext uri="{FF2B5EF4-FFF2-40B4-BE49-F238E27FC236}">
                <a16:creationId xmlns:a16="http://schemas.microsoft.com/office/drawing/2014/main" id="{34A9568C-358C-DA1A-F651-35F3714DD3F9}"/>
              </a:ext>
            </a:extLst>
          </p:cNvPr>
          <p:cNvSpPr txBox="1"/>
          <p:nvPr/>
        </p:nvSpPr>
        <p:spPr>
          <a:xfrm>
            <a:off x="2809010" y="4085350"/>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7</a:t>
            </a:r>
            <a:endParaRPr lang="en-IN" dirty="0"/>
          </a:p>
        </p:txBody>
      </p:sp>
      <p:pic>
        <p:nvPicPr>
          <p:cNvPr id="2" name="Picture 1">
            <a:extLst>
              <a:ext uri="{FF2B5EF4-FFF2-40B4-BE49-F238E27FC236}">
                <a16:creationId xmlns:a16="http://schemas.microsoft.com/office/drawing/2014/main" id="{F479D453-79A2-E548-07B3-1D618E016DB8}"/>
              </a:ext>
            </a:extLst>
          </p:cNvPr>
          <p:cNvPicPr>
            <a:picLocks noChangeAspect="1"/>
          </p:cNvPicPr>
          <p:nvPr/>
        </p:nvPicPr>
        <p:blipFill rotWithShape="1">
          <a:blip r:embed="rId2">
            <a:extLst>
              <a:ext uri="{28A0092B-C50C-407E-A947-70E740481C1C}">
                <a14:useLocalDpi xmlns:a14="http://schemas.microsoft.com/office/drawing/2010/main" val="0"/>
              </a:ext>
            </a:extLst>
          </a:blip>
          <a:srcRect t="34313" r="37115"/>
          <a:stretch/>
        </p:blipFill>
        <p:spPr bwMode="auto">
          <a:xfrm>
            <a:off x="65389" y="1618605"/>
            <a:ext cx="2037731" cy="2234814"/>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23BF4363-453D-3A6D-45C4-D6F6BF7F8523}"/>
              </a:ext>
            </a:extLst>
          </p:cNvPr>
          <p:cNvPicPr>
            <a:picLocks noChangeAspect="1"/>
          </p:cNvPicPr>
          <p:nvPr/>
        </p:nvPicPr>
        <p:blipFill rotWithShape="1">
          <a:blip r:embed="rId3">
            <a:extLst>
              <a:ext uri="{28A0092B-C50C-407E-A947-70E740481C1C}">
                <a14:useLocalDpi xmlns:a14="http://schemas.microsoft.com/office/drawing/2010/main" val="0"/>
              </a:ext>
            </a:extLst>
          </a:blip>
          <a:srcRect l="27388" r="26346"/>
          <a:stretch/>
        </p:blipFill>
        <p:spPr bwMode="auto">
          <a:xfrm>
            <a:off x="2322016" y="1036281"/>
            <a:ext cx="1895622" cy="28606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540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F6ECD5-46B7-0B5F-D4F0-D00E58E5A099}"/>
              </a:ext>
            </a:extLst>
          </p:cNvPr>
          <p:cNvSpPr txBox="1"/>
          <p:nvPr/>
        </p:nvSpPr>
        <p:spPr>
          <a:xfrm>
            <a:off x="4269806" y="1046331"/>
            <a:ext cx="4578772" cy="3154903"/>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Arial" panose="020B0604020202020204" pitchFamily="34" charset="0"/>
              </a:rPr>
              <a:t>In figure 8 it shows the details of the employee ,salary ,role ,attended and bonus .if they want to remove login they can remove also and they can edit salary also </a:t>
            </a:r>
            <a:br>
              <a:rPr lang="en-IN" kern="100" dirty="0">
                <a:effectLst/>
                <a:latin typeface="Times New Roman" panose="02020603050405020304" pitchFamily="18" charset="0"/>
                <a:ea typeface="Calibri" panose="020F0502020204030204" pitchFamily="34" charset="0"/>
                <a:cs typeface="Arial" panose="020B0604020202020204" pitchFamily="34" charset="0"/>
              </a:rPr>
            </a:br>
            <a:r>
              <a:rPr lang="en-US" kern="100" dirty="0">
                <a:effectLst/>
                <a:latin typeface="Times New Roman" panose="02020603050405020304" pitchFamily="18" charset="0"/>
                <a:ea typeface="Calibri" panose="020F0502020204030204" pitchFamily="34" charset="0"/>
                <a:cs typeface="Arial" panose="020B0604020202020204" pitchFamily="34" charset="0"/>
              </a:rPr>
              <a:t>Figure 9:-</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Arial" panose="020B0604020202020204" pitchFamily="34" charset="0"/>
              </a:rPr>
              <a:t> it show the if the </a:t>
            </a:r>
            <a:r>
              <a:rPr lang="en-US" kern="100" dirty="0" err="1">
                <a:effectLst/>
                <a:latin typeface="Times New Roman" panose="02020603050405020304" pitchFamily="18" charset="0"/>
                <a:ea typeface="Calibri" panose="020F0502020204030204" pitchFamily="34" charset="0"/>
                <a:cs typeface="Arial" panose="020B0604020202020204" pitchFamily="34" charset="0"/>
              </a:rPr>
              <a:t>hr</a:t>
            </a:r>
            <a:r>
              <a:rPr lang="en-US" kern="100" dirty="0">
                <a:effectLst/>
                <a:latin typeface="Times New Roman" panose="02020603050405020304" pitchFamily="18" charset="0"/>
                <a:ea typeface="Calibri" panose="020F0502020204030204" pitchFamily="34" charset="0"/>
                <a:cs typeface="Arial" panose="020B0604020202020204" pitchFamily="34" charset="0"/>
              </a:rPr>
              <a:t> wants to edit the salary of the if he wants to reduce or increase the salary of the employee   </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Arial" panose="020B0604020202020204" pitchFamily="34" charset="0"/>
              </a:rPr>
              <a:t>Figure 10:-</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Arial" panose="020B0604020202020204" pitchFamily="34" charset="0"/>
              </a:rPr>
              <a:t>The figure 10 shows the grant bonus for manager. Granting bonuses for managers means giving them extra money based on how well they lead their teams, achieve goals, and contribute to the company's success. It's like a reward for doing a great job as a manager.</a:t>
            </a:r>
            <a:endParaRPr lang="en-IN"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4C48FF80-F2E7-50D4-D733-E271841F93CA}"/>
              </a:ext>
            </a:extLst>
          </p:cNvPr>
          <p:cNvSpPr txBox="1"/>
          <p:nvPr/>
        </p:nvSpPr>
        <p:spPr>
          <a:xfrm>
            <a:off x="1776101" y="2246842"/>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8</a:t>
            </a:r>
            <a:endParaRPr lang="en-IN" dirty="0"/>
          </a:p>
        </p:txBody>
      </p:sp>
      <p:pic>
        <p:nvPicPr>
          <p:cNvPr id="4" name="Picture 3">
            <a:extLst>
              <a:ext uri="{FF2B5EF4-FFF2-40B4-BE49-F238E27FC236}">
                <a16:creationId xmlns:a16="http://schemas.microsoft.com/office/drawing/2014/main" id="{406B129A-CF52-6944-0DFD-E3A2A2A8DAAD}"/>
              </a:ext>
            </a:extLst>
          </p:cNvPr>
          <p:cNvPicPr>
            <a:picLocks noChangeAspect="1"/>
          </p:cNvPicPr>
          <p:nvPr/>
        </p:nvPicPr>
        <p:blipFill rotWithShape="1">
          <a:blip r:embed="rId2">
            <a:extLst>
              <a:ext uri="{28A0092B-C50C-407E-A947-70E740481C1C}">
                <a14:useLocalDpi xmlns:a14="http://schemas.microsoft.com/office/drawing/2010/main" val="0"/>
              </a:ext>
            </a:extLst>
          </a:blip>
          <a:srcRect t="28918" r="420"/>
          <a:stretch/>
        </p:blipFill>
        <p:spPr bwMode="auto">
          <a:xfrm>
            <a:off x="938874" y="1040022"/>
            <a:ext cx="2483238" cy="1246868"/>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4859DF9-D59A-B3B0-2CD7-DB56AFD84BFF}"/>
              </a:ext>
            </a:extLst>
          </p:cNvPr>
          <p:cNvSpPr txBox="1"/>
          <p:nvPr/>
        </p:nvSpPr>
        <p:spPr>
          <a:xfrm>
            <a:off x="295422" y="738554"/>
            <a:ext cx="2032781"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Login HR: -</a:t>
            </a:r>
          </a:p>
        </p:txBody>
      </p:sp>
      <p:sp>
        <p:nvSpPr>
          <p:cNvPr id="8" name="TextBox 7">
            <a:extLst>
              <a:ext uri="{FF2B5EF4-FFF2-40B4-BE49-F238E27FC236}">
                <a16:creationId xmlns:a16="http://schemas.microsoft.com/office/drawing/2014/main" id="{C7B50FDF-12D7-6E42-E79E-5CBC5C36A8DD}"/>
              </a:ext>
            </a:extLst>
          </p:cNvPr>
          <p:cNvSpPr txBox="1"/>
          <p:nvPr/>
        </p:nvSpPr>
        <p:spPr>
          <a:xfrm>
            <a:off x="647114" y="4165014"/>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9</a:t>
            </a:r>
            <a:endParaRPr lang="en-IN" dirty="0"/>
          </a:p>
        </p:txBody>
      </p:sp>
      <p:sp>
        <p:nvSpPr>
          <p:cNvPr id="10" name="TextBox 9">
            <a:extLst>
              <a:ext uri="{FF2B5EF4-FFF2-40B4-BE49-F238E27FC236}">
                <a16:creationId xmlns:a16="http://schemas.microsoft.com/office/drawing/2014/main" id="{B1CC63E9-65DF-C43A-09C3-9DBF95F48E0E}"/>
              </a:ext>
            </a:extLst>
          </p:cNvPr>
          <p:cNvSpPr txBox="1"/>
          <p:nvPr/>
        </p:nvSpPr>
        <p:spPr>
          <a:xfrm>
            <a:off x="2328203" y="4161613"/>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10</a:t>
            </a:r>
            <a:endParaRPr lang="en-IN" dirty="0"/>
          </a:p>
        </p:txBody>
      </p:sp>
      <p:pic>
        <p:nvPicPr>
          <p:cNvPr id="11" name="Picture 10">
            <a:extLst>
              <a:ext uri="{FF2B5EF4-FFF2-40B4-BE49-F238E27FC236}">
                <a16:creationId xmlns:a16="http://schemas.microsoft.com/office/drawing/2014/main" id="{486D1259-EAF6-0475-8EFF-E662CFC5FBE5}"/>
              </a:ext>
            </a:extLst>
          </p:cNvPr>
          <p:cNvPicPr>
            <a:picLocks noChangeAspect="1"/>
          </p:cNvPicPr>
          <p:nvPr/>
        </p:nvPicPr>
        <p:blipFill rotWithShape="1">
          <a:blip r:embed="rId3">
            <a:extLst>
              <a:ext uri="{28A0092B-C50C-407E-A947-70E740481C1C}">
                <a14:useLocalDpi xmlns:a14="http://schemas.microsoft.com/office/drawing/2010/main" val="0"/>
              </a:ext>
            </a:extLst>
          </a:blip>
          <a:srcRect l="27520" t="17482" r="26213" b="-191"/>
          <a:stretch/>
        </p:blipFill>
        <p:spPr bwMode="auto">
          <a:xfrm>
            <a:off x="448091" y="2558020"/>
            <a:ext cx="1308555" cy="1643214"/>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A81515D-8A9D-B5B8-9C8D-03F8ADD627C6}"/>
              </a:ext>
            </a:extLst>
          </p:cNvPr>
          <p:cNvPicPr>
            <a:picLocks noChangeAspect="1"/>
          </p:cNvPicPr>
          <p:nvPr/>
        </p:nvPicPr>
        <p:blipFill rotWithShape="1">
          <a:blip r:embed="rId4">
            <a:extLst>
              <a:ext uri="{28A0092B-C50C-407E-A947-70E740481C1C}">
                <a14:useLocalDpi xmlns:a14="http://schemas.microsoft.com/office/drawing/2010/main" val="0"/>
              </a:ext>
            </a:extLst>
          </a:blip>
          <a:srcRect l="29382" t="10470" r="23554" b="6357"/>
          <a:stretch/>
        </p:blipFill>
        <p:spPr bwMode="auto">
          <a:xfrm>
            <a:off x="2113557" y="2554619"/>
            <a:ext cx="1308555" cy="16443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066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1805E-3590-0934-2EC5-17B88EC0C724}"/>
              </a:ext>
            </a:extLst>
          </p:cNvPr>
          <p:cNvSpPr txBox="1"/>
          <p:nvPr/>
        </p:nvSpPr>
        <p:spPr>
          <a:xfrm>
            <a:off x="195650" y="837298"/>
            <a:ext cx="4578772"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rPr>
              <a:t>Login HR: -</a:t>
            </a:r>
            <a:endParaRPr lang="en-IN" sz="1600" dirty="0"/>
          </a:p>
        </p:txBody>
      </p:sp>
      <p:sp>
        <p:nvSpPr>
          <p:cNvPr id="5" name="TextBox 4">
            <a:extLst>
              <a:ext uri="{FF2B5EF4-FFF2-40B4-BE49-F238E27FC236}">
                <a16:creationId xmlns:a16="http://schemas.microsoft.com/office/drawing/2014/main" id="{488A5F4F-0484-3550-C7A2-7A6B5F60392D}"/>
              </a:ext>
            </a:extLst>
          </p:cNvPr>
          <p:cNvSpPr txBox="1"/>
          <p:nvPr/>
        </p:nvSpPr>
        <p:spPr>
          <a:xfrm>
            <a:off x="4579817" y="1459062"/>
            <a:ext cx="4578772" cy="2551211"/>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11 shows the if the employee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aply</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for the bonus then the approval goes to head if they approve then he gets the pop up when he opens the window</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12 shows the</a:t>
            </a:r>
            <a:r>
              <a:rPr lang="en-IN" sz="1800" kern="100" dirty="0">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approve resignation. "Approve resignation" means giving permission for someone to leave their job voluntarily.</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002C8BD4-10F3-D91F-24FB-8E3B91F3FF06}"/>
              </a:ext>
            </a:extLst>
          </p:cNvPr>
          <p:cNvSpPr txBox="1"/>
          <p:nvPr/>
        </p:nvSpPr>
        <p:spPr>
          <a:xfrm>
            <a:off x="932678" y="3684438"/>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11</a:t>
            </a:r>
            <a:endParaRPr lang="en-IN" dirty="0"/>
          </a:p>
        </p:txBody>
      </p:sp>
      <p:pic>
        <p:nvPicPr>
          <p:cNvPr id="2" name="Picture 1">
            <a:extLst>
              <a:ext uri="{FF2B5EF4-FFF2-40B4-BE49-F238E27FC236}">
                <a16:creationId xmlns:a16="http://schemas.microsoft.com/office/drawing/2014/main" id="{57289F2C-79BD-70EA-73E5-C27BDE4D00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48" y="2171375"/>
            <a:ext cx="2616871" cy="1513063"/>
          </a:xfrm>
          <a:prstGeom prst="rect">
            <a:avLst/>
          </a:prstGeom>
          <a:noFill/>
          <a:ln>
            <a:noFill/>
          </a:ln>
        </p:spPr>
      </p:pic>
      <p:pic>
        <p:nvPicPr>
          <p:cNvPr id="7" name="Picture 6">
            <a:extLst>
              <a:ext uri="{FF2B5EF4-FFF2-40B4-BE49-F238E27FC236}">
                <a16:creationId xmlns:a16="http://schemas.microsoft.com/office/drawing/2014/main" id="{259E9694-3BA2-E9F9-7AEC-105F76E1979F}"/>
              </a:ext>
            </a:extLst>
          </p:cNvPr>
          <p:cNvPicPr>
            <a:picLocks noChangeAspect="1"/>
          </p:cNvPicPr>
          <p:nvPr/>
        </p:nvPicPr>
        <p:blipFill rotWithShape="1">
          <a:blip r:embed="rId3">
            <a:extLst>
              <a:ext uri="{28A0092B-C50C-407E-A947-70E740481C1C}">
                <a14:useLocalDpi xmlns:a14="http://schemas.microsoft.com/office/drawing/2010/main" val="0"/>
              </a:ext>
            </a:extLst>
          </a:blip>
          <a:srcRect l="26324" t="18127" r="12387" b="4977"/>
          <a:stretch/>
        </p:blipFill>
        <p:spPr bwMode="auto">
          <a:xfrm>
            <a:off x="2717477" y="1921897"/>
            <a:ext cx="1846708" cy="1762541"/>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6851AD94-DB23-D9EF-F755-AA490559070E}"/>
              </a:ext>
            </a:extLst>
          </p:cNvPr>
          <p:cNvSpPr txBox="1"/>
          <p:nvPr/>
        </p:nvSpPr>
        <p:spPr>
          <a:xfrm>
            <a:off x="3222141" y="3684438"/>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11</a:t>
            </a:r>
            <a:endParaRPr lang="en-IN" dirty="0"/>
          </a:p>
        </p:txBody>
      </p:sp>
    </p:spTree>
    <p:extLst>
      <p:ext uri="{BB962C8B-B14F-4D97-AF65-F5344CB8AC3E}">
        <p14:creationId xmlns:p14="http://schemas.microsoft.com/office/powerpoint/2010/main" val="360144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31E91-21DA-F98E-FB8D-A24CE5C897F0}"/>
              </a:ext>
            </a:extLst>
          </p:cNvPr>
          <p:cNvSpPr txBox="1"/>
          <p:nvPr/>
        </p:nvSpPr>
        <p:spPr>
          <a:xfrm>
            <a:off x="115147" y="739692"/>
            <a:ext cx="4578772" cy="34278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Login HR: -</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77D5F14-95FB-0372-B89A-8BC47E7A7294}"/>
              </a:ext>
            </a:extLst>
          </p:cNvPr>
          <p:cNvSpPr txBox="1"/>
          <p:nvPr/>
        </p:nvSpPr>
        <p:spPr>
          <a:xfrm>
            <a:off x="4450081" y="941455"/>
            <a:ext cx="4578772" cy="1559529"/>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13 shows the creating the Create survey for the employee .means making a set of questions for people to answer, usually to gather opinions or information on a specific topic.</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70F623-0023-662D-58B1-2920B1009420}"/>
              </a:ext>
            </a:extLst>
          </p:cNvPr>
          <p:cNvSpPr txBox="1"/>
          <p:nvPr/>
        </p:nvSpPr>
        <p:spPr>
          <a:xfrm>
            <a:off x="1810280" y="3717342"/>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13</a:t>
            </a:r>
            <a:endParaRPr lang="en-IN" dirty="0"/>
          </a:p>
        </p:txBody>
      </p:sp>
      <p:pic>
        <p:nvPicPr>
          <p:cNvPr id="2" name="Picture 1">
            <a:extLst>
              <a:ext uri="{FF2B5EF4-FFF2-40B4-BE49-F238E27FC236}">
                <a16:creationId xmlns:a16="http://schemas.microsoft.com/office/drawing/2014/main" id="{63C24C98-A946-3BC7-D9E1-5DBD0D7B38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846" y="1118381"/>
            <a:ext cx="3644897" cy="2563058"/>
          </a:xfrm>
          <a:prstGeom prst="rect">
            <a:avLst/>
          </a:prstGeom>
          <a:noFill/>
          <a:ln>
            <a:noFill/>
          </a:ln>
        </p:spPr>
      </p:pic>
    </p:spTree>
    <p:extLst>
      <p:ext uri="{BB962C8B-B14F-4D97-AF65-F5344CB8AC3E}">
        <p14:creationId xmlns:p14="http://schemas.microsoft.com/office/powerpoint/2010/main" val="123715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B45C9-3F40-EB55-61E2-58ED746C31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3ECDE1-6287-BC0E-FFFC-CF8CC64376EA}"/>
              </a:ext>
            </a:extLst>
          </p:cNvPr>
          <p:cNvSpPr txBox="1"/>
          <p:nvPr/>
        </p:nvSpPr>
        <p:spPr>
          <a:xfrm>
            <a:off x="115147" y="739692"/>
            <a:ext cx="4578772" cy="342786"/>
          </a:xfrm>
          <a:prstGeom prst="rect">
            <a:avLst/>
          </a:prstGeom>
          <a:noFill/>
        </p:spPr>
        <p:txBody>
          <a:bodyPr wrap="square">
            <a:spAutoFit/>
          </a:bodyPr>
          <a:lstStyle/>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Login Manager: -</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B1929278-EB3C-9ABF-E79D-EDAF27A96928}"/>
              </a:ext>
            </a:extLst>
          </p:cNvPr>
          <p:cNvSpPr txBox="1"/>
          <p:nvPr/>
        </p:nvSpPr>
        <p:spPr>
          <a:xfrm>
            <a:off x="4450081" y="1082478"/>
            <a:ext cx="4578772"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14 shows the login page of the manager .A manager's main job is to lead and organize a team to get work done efficiently and effectively.</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CDE8178E-225F-1D87-AA8C-AA1FB3815157}"/>
              </a:ext>
            </a:extLst>
          </p:cNvPr>
          <p:cNvSpPr txBox="1"/>
          <p:nvPr/>
        </p:nvSpPr>
        <p:spPr>
          <a:xfrm>
            <a:off x="1810280" y="3717342"/>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14</a:t>
            </a:r>
            <a:endParaRPr lang="en-IN" dirty="0"/>
          </a:p>
        </p:txBody>
      </p:sp>
      <p:pic>
        <p:nvPicPr>
          <p:cNvPr id="4" name="Picture 3">
            <a:extLst>
              <a:ext uri="{FF2B5EF4-FFF2-40B4-BE49-F238E27FC236}">
                <a16:creationId xmlns:a16="http://schemas.microsoft.com/office/drawing/2014/main" id="{51E458AA-48FC-E4A8-4AAE-437002FE79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812" y="1063181"/>
            <a:ext cx="3781604" cy="2654161"/>
          </a:xfrm>
          <a:prstGeom prst="rect">
            <a:avLst/>
          </a:prstGeom>
          <a:noFill/>
          <a:ln>
            <a:noFill/>
          </a:ln>
        </p:spPr>
      </p:pic>
    </p:spTree>
    <p:extLst>
      <p:ext uri="{BB962C8B-B14F-4D97-AF65-F5344CB8AC3E}">
        <p14:creationId xmlns:p14="http://schemas.microsoft.com/office/powerpoint/2010/main" val="41232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7ABFB-BCE7-F09B-9E3D-6465A41786D2}"/>
              </a:ext>
            </a:extLst>
          </p:cNvPr>
          <p:cNvSpPr txBox="1"/>
          <p:nvPr/>
        </p:nvSpPr>
        <p:spPr>
          <a:xfrm>
            <a:off x="4123137" y="894281"/>
            <a:ext cx="4578772"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15 shows the request for bonus for specific employee . means asking the company to give extra money to a particular employee as a reward for their hard work or achievements.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DA1E6964-B7D2-3144-3DB2-0C05E3B8660E}"/>
              </a:ext>
            </a:extLst>
          </p:cNvPr>
          <p:cNvSpPr txBox="1"/>
          <p:nvPr/>
        </p:nvSpPr>
        <p:spPr>
          <a:xfrm>
            <a:off x="1651075" y="4170656"/>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15</a:t>
            </a:r>
            <a:endParaRPr lang="en-IN" dirty="0"/>
          </a:p>
        </p:txBody>
      </p:sp>
      <p:pic>
        <p:nvPicPr>
          <p:cNvPr id="2" name="Picture 1">
            <a:extLst>
              <a:ext uri="{FF2B5EF4-FFF2-40B4-BE49-F238E27FC236}">
                <a16:creationId xmlns:a16="http://schemas.microsoft.com/office/drawing/2014/main" id="{0DBAB20D-9140-84FE-0386-7D3C7CC0CB6D}"/>
              </a:ext>
            </a:extLst>
          </p:cNvPr>
          <p:cNvPicPr>
            <a:picLocks noChangeAspect="1"/>
          </p:cNvPicPr>
          <p:nvPr/>
        </p:nvPicPr>
        <p:blipFill rotWithShape="1">
          <a:blip r:embed="rId2">
            <a:extLst>
              <a:ext uri="{28A0092B-C50C-407E-A947-70E740481C1C}">
                <a14:useLocalDpi xmlns:a14="http://schemas.microsoft.com/office/drawing/2010/main" val="0"/>
              </a:ext>
            </a:extLst>
          </a:blip>
          <a:srcRect l="19942" r="17571"/>
          <a:stretch/>
        </p:blipFill>
        <p:spPr bwMode="auto">
          <a:xfrm>
            <a:off x="776653" y="1136254"/>
            <a:ext cx="2756205" cy="3099753"/>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DCCBE02-0AB1-0125-9A97-8031BA5EC3BA}"/>
              </a:ext>
            </a:extLst>
          </p:cNvPr>
          <p:cNvSpPr txBox="1"/>
          <p:nvPr/>
        </p:nvSpPr>
        <p:spPr>
          <a:xfrm>
            <a:off x="372794" y="753604"/>
            <a:ext cx="2018714"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Login Manager: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514C1-F6A4-CD8C-50F4-404B9F65A5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6D385C-B5E1-CE0D-324C-B03C3950C75F}"/>
              </a:ext>
            </a:extLst>
          </p:cNvPr>
          <p:cNvSpPr txBox="1"/>
          <p:nvPr/>
        </p:nvSpPr>
        <p:spPr>
          <a:xfrm>
            <a:off x="4683700" y="1412763"/>
            <a:ext cx="4578772" cy="2655279"/>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16 shows the employee main.</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An employee's main job is to work for a company, doing tasks and following instructions to help the business succeed.</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17 shows the seek vacation approval. the means asking for time off from work to take a break, relax, or go on a holiday.</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0F22676-0B32-6C2C-59F1-0C9EDA4CEA82}"/>
              </a:ext>
            </a:extLst>
          </p:cNvPr>
          <p:cNvSpPr txBox="1"/>
          <p:nvPr/>
        </p:nvSpPr>
        <p:spPr>
          <a:xfrm>
            <a:off x="849217" y="3399859"/>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16</a:t>
            </a:r>
            <a:endParaRPr lang="en-IN" dirty="0"/>
          </a:p>
        </p:txBody>
      </p:sp>
      <p:sp>
        <p:nvSpPr>
          <p:cNvPr id="6" name="TextBox 5">
            <a:extLst>
              <a:ext uri="{FF2B5EF4-FFF2-40B4-BE49-F238E27FC236}">
                <a16:creationId xmlns:a16="http://schemas.microsoft.com/office/drawing/2014/main" id="{ACF62CB7-C3FD-891C-9D57-4120659E773C}"/>
              </a:ext>
            </a:extLst>
          </p:cNvPr>
          <p:cNvSpPr txBox="1"/>
          <p:nvPr/>
        </p:nvSpPr>
        <p:spPr>
          <a:xfrm>
            <a:off x="372794" y="753604"/>
            <a:ext cx="2018714" cy="374077"/>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Employee login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9AAC9E-5166-354D-2AF4-FD26D568B1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59" y="1543988"/>
            <a:ext cx="2617280" cy="1841027"/>
          </a:xfrm>
          <a:prstGeom prst="rect">
            <a:avLst/>
          </a:prstGeom>
          <a:noFill/>
          <a:ln>
            <a:noFill/>
          </a:ln>
        </p:spPr>
      </p:pic>
      <p:sp>
        <p:nvSpPr>
          <p:cNvPr id="5" name="TextBox 4">
            <a:extLst>
              <a:ext uri="{FF2B5EF4-FFF2-40B4-BE49-F238E27FC236}">
                <a16:creationId xmlns:a16="http://schemas.microsoft.com/office/drawing/2014/main" id="{D5ACB38B-EDC6-35A0-6DD6-E0CFB61D1679}"/>
              </a:ext>
            </a:extLst>
          </p:cNvPr>
          <p:cNvSpPr txBox="1"/>
          <p:nvPr/>
        </p:nvSpPr>
        <p:spPr>
          <a:xfrm>
            <a:off x="3189142" y="3373747"/>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17</a:t>
            </a:r>
            <a:endParaRPr lang="en-IN" dirty="0"/>
          </a:p>
        </p:txBody>
      </p:sp>
      <p:pic>
        <p:nvPicPr>
          <p:cNvPr id="8" name="Picture 7">
            <a:extLst>
              <a:ext uri="{FF2B5EF4-FFF2-40B4-BE49-F238E27FC236}">
                <a16:creationId xmlns:a16="http://schemas.microsoft.com/office/drawing/2014/main" id="{755541C6-4E06-A120-E700-716B6F57AA60}"/>
              </a:ext>
            </a:extLst>
          </p:cNvPr>
          <p:cNvPicPr>
            <a:picLocks noChangeAspect="1"/>
          </p:cNvPicPr>
          <p:nvPr/>
        </p:nvPicPr>
        <p:blipFill rotWithShape="1">
          <a:blip r:embed="rId3">
            <a:extLst>
              <a:ext uri="{28A0092B-C50C-407E-A947-70E740481C1C}">
                <a14:useLocalDpi xmlns:a14="http://schemas.microsoft.com/office/drawing/2010/main" val="0"/>
              </a:ext>
            </a:extLst>
          </a:blip>
          <a:srcRect l="31775" r="30467" b="59348"/>
          <a:stretch/>
        </p:blipFill>
        <p:spPr bwMode="auto">
          <a:xfrm>
            <a:off x="2766671" y="1758485"/>
            <a:ext cx="1866490" cy="16265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019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12047-9DFB-9737-1A51-938CF8B855B8}"/>
              </a:ext>
            </a:extLst>
          </p:cNvPr>
          <p:cNvSpPr txBox="1"/>
          <p:nvPr/>
        </p:nvSpPr>
        <p:spPr>
          <a:xfrm>
            <a:off x="155788" y="681290"/>
            <a:ext cx="4578772" cy="338554"/>
          </a:xfrm>
          <a:prstGeom prst="rect">
            <a:avLst/>
          </a:prstGeom>
          <a:noFill/>
        </p:spPr>
        <p:txBody>
          <a:bodyPr wrap="square">
            <a:spAutoFit/>
          </a:bodyPr>
          <a:lstStyle/>
          <a:p>
            <a:r>
              <a:rPr lang="en-IN" sz="1600" dirty="0">
                <a:latin typeface="Times New Roman" panose="02020603050405020304" pitchFamily="18" charset="0"/>
                <a:ea typeface="Calibri" panose="020F0502020204030204" pitchFamily="34" charset="0"/>
              </a:rPr>
              <a:t>Employee Login</a:t>
            </a:r>
            <a:r>
              <a:rPr lang="en-IN" sz="1600" dirty="0">
                <a:effectLst/>
                <a:latin typeface="Times New Roman" panose="02020603050405020304" pitchFamily="18" charset="0"/>
                <a:ea typeface="Calibri" panose="020F0502020204030204" pitchFamily="34" charset="0"/>
              </a:rPr>
              <a:t>:-</a:t>
            </a:r>
            <a:endParaRPr lang="en-IN" sz="1600" dirty="0"/>
          </a:p>
        </p:txBody>
      </p:sp>
      <p:sp>
        <p:nvSpPr>
          <p:cNvPr id="5" name="TextBox 4">
            <a:extLst>
              <a:ext uri="{FF2B5EF4-FFF2-40B4-BE49-F238E27FC236}">
                <a16:creationId xmlns:a16="http://schemas.microsoft.com/office/drawing/2014/main" id="{701A4159-A865-5FB6-201E-B48514EB44D1}"/>
              </a:ext>
            </a:extLst>
          </p:cNvPr>
          <p:cNvSpPr txBox="1"/>
          <p:nvPr/>
        </p:nvSpPr>
        <p:spPr>
          <a:xfrm>
            <a:off x="4104340" y="1044691"/>
            <a:ext cx="4578772" cy="3143938"/>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18 shows the apply for resignation. </a:t>
            </a:r>
            <a:r>
              <a:rPr lang="en-IN" sz="1800" kern="100" dirty="0">
                <a:latin typeface="Times New Roman" panose="02020603050405020304" pitchFamily="18" charset="0"/>
                <a:ea typeface="Calibri" panose="020F0502020204030204" pitchFamily="34" charset="0"/>
                <a:cs typeface="Arial" panose="020B0604020202020204" pitchFamily="34" charset="0"/>
              </a:rPr>
              <a:t>M</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eans formally informing your employer that you want to quit your job and leave the company.</a:t>
            </a:r>
            <a:br>
              <a:rPr lang="en-IN" sz="1800" kern="100" dirty="0">
                <a:effectLst/>
                <a:latin typeface="Times New Roman" panose="02020603050405020304" pitchFamily="18" charset="0"/>
                <a:ea typeface="Calibri" panose="020F0502020204030204" pitchFamily="34" charset="0"/>
                <a:cs typeface="Arial" panose="020B0604020202020204" pitchFamily="34" charset="0"/>
              </a:rPr>
            </a:b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19 shows the check progress on task.</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means to review how far along a specific job or assignment has come, ensuring it's on track and making any necessary adjustments if it's not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1300C547-9E8A-48EC-2205-393B7728740F}"/>
              </a:ext>
            </a:extLst>
          </p:cNvPr>
          <p:cNvSpPr txBox="1"/>
          <p:nvPr/>
        </p:nvSpPr>
        <p:spPr>
          <a:xfrm>
            <a:off x="1814800" y="2468478"/>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18</a:t>
            </a:r>
            <a:endParaRPr lang="en-IN" dirty="0"/>
          </a:p>
        </p:txBody>
      </p:sp>
      <p:sp>
        <p:nvSpPr>
          <p:cNvPr id="11" name="TextBox 10">
            <a:extLst>
              <a:ext uri="{FF2B5EF4-FFF2-40B4-BE49-F238E27FC236}">
                <a16:creationId xmlns:a16="http://schemas.microsoft.com/office/drawing/2014/main" id="{9BDFC749-05C9-C8BF-04FA-222BB8A9FBEE}"/>
              </a:ext>
            </a:extLst>
          </p:cNvPr>
          <p:cNvSpPr txBox="1"/>
          <p:nvPr/>
        </p:nvSpPr>
        <p:spPr>
          <a:xfrm>
            <a:off x="1814800" y="4123656"/>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19</a:t>
            </a:r>
            <a:endParaRPr lang="en-IN" dirty="0"/>
          </a:p>
        </p:txBody>
      </p:sp>
      <p:pic>
        <p:nvPicPr>
          <p:cNvPr id="2" name="Picture 1">
            <a:extLst>
              <a:ext uri="{FF2B5EF4-FFF2-40B4-BE49-F238E27FC236}">
                <a16:creationId xmlns:a16="http://schemas.microsoft.com/office/drawing/2014/main" id="{344BA918-4FAB-18AE-8CDA-1FBE896D9180}"/>
              </a:ext>
            </a:extLst>
          </p:cNvPr>
          <p:cNvPicPr>
            <a:picLocks noChangeAspect="1"/>
          </p:cNvPicPr>
          <p:nvPr/>
        </p:nvPicPr>
        <p:blipFill rotWithShape="1">
          <a:blip r:embed="rId2">
            <a:extLst>
              <a:ext uri="{28A0092B-C50C-407E-A947-70E740481C1C}">
                <a14:useLocalDpi xmlns:a14="http://schemas.microsoft.com/office/drawing/2010/main" val="0"/>
              </a:ext>
            </a:extLst>
          </a:blip>
          <a:srcRect l="15023" r="13849" b="48352"/>
          <a:stretch/>
        </p:blipFill>
        <p:spPr bwMode="auto">
          <a:xfrm>
            <a:off x="907531" y="1019844"/>
            <a:ext cx="2750166" cy="1403355"/>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D1F213DD-1EAD-0969-C29A-9CB32448EA93}"/>
              </a:ext>
            </a:extLst>
          </p:cNvPr>
          <p:cNvPicPr>
            <a:picLocks noChangeAspect="1"/>
          </p:cNvPicPr>
          <p:nvPr/>
        </p:nvPicPr>
        <p:blipFill rotWithShape="1">
          <a:blip r:embed="rId3">
            <a:extLst>
              <a:ext uri="{28A0092B-C50C-407E-A947-70E740481C1C}">
                <a14:useLocalDpi xmlns:a14="http://schemas.microsoft.com/office/drawing/2010/main" val="0"/>
              </a:ext>
            </a:extLst>
          </a:blip>
          <a:srcRect l="-1" r="155" b="22043"/>
          <a:stretch/>
        </p:blipFill>
        <p:spPr bwMode="auto">
          <a:xfrm>
            <a:off x="1099639" y="2720301"/>
            <a:ext cx="2558058" cy="14033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FC5DB-A94C-B493-795A-6D8397188A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4758490-DA0A-448D-EC53-824E36B18713}"/>
              </a:ext>
            </a:extLst>
          </p:cNvPr>
          <p:cNvSpPr txBox="1"/>
          <p:nvPr/>
        </p:nvSpPr>
        <p:spPr>
          <a:xfrm>
            <a:off x="155788" y="681290"/>
            <a:ext cx="4578772" cy="338554"/>
          </a:xfrm>
          <a:prstGeom prst="rect">
            <a:avLst/>
          </a:prstGeom>
          <a:noFill/>
        </p:spPr>
        <p:txBody>
          <a:bodyPr wrap="square">
            <a:spAutoFit/>
          </a:bodyPr>
          <a:lstStyle/>
          <a:p>
            <a:r>
              <a:rPr lang="en-IN" sz="1600" dirty="0">
                <a:latin typeface="Times New Roman" panose="02020603050405020304" pitchFamily="18" charset="0"/>
                <a:ea typeface="Calibri" panose="020F0502020204030204" pitchFamily="34" charset="0"/>
              </a:rPr>
              <a:t>Employee Login</a:t>
            </a:r>
            <a:r>
              <a:rPr lang="en-IN" sz="1600" dirty="0">
                <a:effectLst/>
                <a:latin typeface="Times New Roman" panose="02020603050405020304" pitchFamily="18" charset="0"/>
                <a:ea typeface="Calibri" panose="020F0502020204030204" pitchFamily="34" charset="0"/>
              </a:rPr>
              <a:t>:-</a:t>
            </a:r>
            <a:endParaRPr lang="en-IN" sz="1600" dirty="0"/>
          </a:p>
        </p:txBody>
      </p:sp>
      <p:sp>
        <p:nvSpPr>
          <p:cNvPr id="5" name="TextBox 4">
            <a:extLst>
              <a:ext uri="{FF2B5EF4-FFF2-40B4-BE49-F238E27FC236}">
                <a16:creationId xmlns:a16="http://schemas.microsoft.com/office/drawing/2014/main" id="{3ED68B6D-6109-BE19-8214-1FF7A2FE167F}"/>
              </a:ext>
            </a:extLst>
          </p:cNvPr>
          <p:cNvSpPr txBox="1"/>
          <p:nvPr/>
        </p:nvSpPr>
        <p:spPr>
          <a:xfrm>
            <a:off x="4104340" y="956352"/>
            <a:ext cx="4578772" cy="3542893"/>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20 shows the submit survey.</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means sending in the completed set of questions or responses that you were asked to fill out, typically for gathering feedback or information on a particular topic or issue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21 shows the submit complain.</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means to formally bring forward a concern or grievance to the appropriate authority or organization, seeking resolution or action regarding an issue or problem.</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4AFA9177-C025-CBD3-77F8-5A5523AC7647}"/>
              </a:ext>
            </a:extLst>
          </p:cNvPr>
          <p:cNvSpPr txBox="1"/>
          <p:nvPr/>
        </p:nvSpPr>
        <p:spPr>
          <a:xfrm>
            <a:off x="1814800" y="2556627"/>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20</a:t>
            </a:r>
            <a:endParaRPr lang="en-IN" dirty="0"/>
          </a:p>
        </p:txBody>
      </p:sp>
      <p:sp>
        <p:nvSpPr>
          <p:cNvPr id="11" name="TextBox 10">
            <a:extLst>
              <a:ext uri="{FF2B5EF4-FFF2-40B4-BE49-F238E27FC236}">
                <a16:creationId xmlns:a16="http://schemas.microsoft.com/office/drawing/2014/main" id="{371BA346-E434-A668-79FA-24E9BC83BEB8}"/>
              </a:ext>
            </a:extLst>
          </p:cNvPr>
          <p:cNvSpPr txBox="1"/>
          <p:nvPr/>
        </p:nvSpPr>
        <p:spPr>
          <a:xfrm>
            <a:off x="1864037" y="4046153"/>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21</a:t>
            </a:r>
            <a:endParaRPr lang="en-IN" dirty="0"/>
          </a:p>
        </p:txBody>
      </p:sp>
      <p:pic>
        <p:nvPicPr>
          <p:cNvPr id="6" name="Picture 5">
            <a:extLst>
              <a:ext uri="{FF2B5EF4-FFF2-40B4-BE49-F238E27FC236}">
                <a16:creationId xmlns:a16="http://schemas.microsoft.com/office/drawing/2014/main" id="{13FD4EFE-263E-2EF2-FC7F-9EB0968209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8707" y="1019844"/>
            <a:ext cx="2253810" cy="1575619"/>
          </a:xfrm>
          <a:prstGeom prst="rect">
            <a:avLst/>
          </a:prstGeom>
          <a:noFill/>
          <a:ln>
            <a:noFill/>
          </a:ln>
        </p:spPr>
      </p:pic>
      <p:pic>
        <p:nvPicPr>
          <p:cNvPr id="7" name="Picture 6">
            <a:extLst>
              <a:ext uri="{FF2B5EF4-FFF2-40B4-BE49-F238E27FC236}">
                <a16:creationId xmlns:a16="http://schemas.microsoft.com/office/drawing/2014/main" id="{23D44B2C-826E-20D2-724F-9CCC0F611F2E}"/>
              </a:ext>
            </a:extLst>
          </p:cNvPr>
          <p:cNvPicPr>
            <a:picLocks noChangeAspect="1"/>
          </p:cNvPicPr>
          <p:nvPr/>
        </p:nvPicPr>
        <p:blipFill rotWithShape="1">
          <a:blip r:embed="rId3">
            <a:extLst>
              <a:ext uri="{28A0092B-C50C-407E-A947-70E740481C1C}">
                <a14:useLocalDpi xmlns:a14="http://schemas.microsoft.com/office/drawing/2010/main" val="0"/>
              </a:ext>
            </a:extLst>
          </a:blip>
          <a:srcRect l="12497" r="12520" b="65059"/>
          <a:stretch/>
        </p:blipFill>
        <p:spPr bwMode="auto">
          <a:xfrm>
            <a:off x="821822" y="3001935"/>
            <a:ext cx="2967580" cy="9786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967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274320" lvl="0" indent="-274320" algn="just" rtl="0">
              <a:lnSpc>
                <a:spcPct val="100000"/>
              </a:lnSpc>
              <a:spcBef>
                <a:spcPts val="0"/>
              </a:spcBef>
              <a:spcAft>
                <a:spcPts val="0"/>
              </a:spcAft>
              <a:buSzPts val="1140"/>
              <a:buChar char="⚫"/>
            </a:pPr>
            <a:endParaRPr lang="en-US" sz="1200" b="1" dirty="0">
              <a:latin typeface="Times New Roman" panose="02020603050405020304" pitchFamily="18" charset="0"/>
              <a:cs typeface="Times New Roman" panose="02020603050405020304" pitchFamily="18" charset="0"/>
              <a:sym typeface="Times New Roman"/>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landscape of modern organizations, the effective management of human resources is paramount to achieving strategic goals and maintaining a competitive edge. The HR Management System (HRMS) emerges as a comprehensive solution, seamlessly integrating technology and human resource management practices to streamline processes, enhance efficiency, and foster a more strategic approach to workforce management.</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The HRMS serves as the central hub for all HR-related activities within an organization, providing a robust platform for managing employee information, recruitment, performance appraisal, training, and more. This system not only automates routine HR tasks but also empowers HR professionals with valuable insights through analytics, aiding in informed decision-making.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this digital age, HR MANAGEMENT SYSTEM With the advent of technology The HRMS consolidates and centralizes employee data, providing a secure and accessible repository for personal details, qualifications, and performance records.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Facilitating employee development, the HRMS aids in planning, implementing, and tracking training programs to enhance skills and knowledge.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organizations continue to recognize the strategic importance of their human capital, the HRMS emerges as a critical tool in fostering a positive employee experience, ensuring compliance with regulations, and driving organizational success. This introduction sets the stage for exploring the various dimensions and functionalities of the HR Management System, ultimately contributing to the evolution of modern HR practices within the organization..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E9616-3FF2-1952-5D83-2657425D1E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2D4BEF-4F9F-6BDD-7D56-3FC8A2A967C0}"/>
              </a:ext>
            </a:extLst>
          </p:cNvPr>
          <p:cNvSpPr txBox="1"/>
          <p:nvPr/>
        </p:nvSpPr>
        <p:spPr>
          <a:xfrm>
            <a:off x="155788" y="681290"/>
            <a:ext cx="4578772" cy="338554"/>
          </a:xfrm>
          <a:prstGeom prst="rect">
            <a:avLst/>
          </a:prstGeom>
          <a:noFill/>
        </p:spPr>
        <p:txBody>
          <a:bodyPr wrap="square">
            <a:spAutoFit/>
          </a:bodyPr>
          <a:lstStyle/>
          <a:p>
            <a:r>
              <a:rPr lang="en-IN" sz="1600" dirty="0">
                <a:latin typeface="Times New Roman" panose="02020603050405020304" pitchFamily="18" charset="0"/>
                <a:ea typeface="Calibri" panose="020F0502020204030204" pitchFamily="34" charset="0"/>
              </a:rPr>
              <a:t>Employee Login</a:t>
            </a:r>
            <a:r>
              <a:rPr lang="en-IN" sz="1600" dirty="0">
                <a:effectLst/>
                <a:latin typeface="Times New Roman" panose="02020603050405020304" pitchFamily="18" charset="0"/>
                <a:ea typeface="Calibri" panose="020F0502020204030204" pitchFamily="34" charset="0"/>
              </a:rPr>
              <a:t>:-</a:t>
            </a:r>
            <a:endParaRPr lang="en-IN" sz="1600" dirty="0"/>
          </a:p>
        </p:txBody>
      </p:sp>
      <p:sp>
        <p:nvSpPr>
          <p:cNvPr id="5" name="TextBox 4">
            <a:extLst>
              <a:ext uri="{FF2B5EF4-FFF2-40B4-BE49-F238E27FC236}">
                <a16:creationId xmlns:a16="http://schemas.microsoft.com/office/drawing/2014/main" id="{BEB00B99-DF5C-D18D-B87C-BBD99037CC93}"/>
              </a:ext>
            </a:extLst>
          </p:cNvPr>
          <p:cNvSpPr txBox="1"/>
          <p:nvPr/>
        </p:nvSpPr>
        <p:spPr>
          <a:xfrm>
            <a:off x="4118408" y="1090913"/>
            <a:ext cx="4578772" cy="1559529"/>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figure 22 shows the submit performance review.</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refers to providing feedback or evaluation of an individual's job performance to the relevant authority within the organization, typically as part of a formal review process.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35DFE5B-35FE-B3BE-2B4B-4639DCFBC96D}"/>
              </a:ext>
            </a:extLst>
          </p:cNvPr>
          <p:cNvSpPr txBox="1"/>
          <p:nvPr/>
        </p:nvSpPr>
        <p:spPr>
          <a:xfrm>
            <a:off x="1667090" y="3799205"/>
            <a:ext cx="4578926"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22</a:t>
            </a:r>
            <a:endParaRPr lang="en-IN" dirty="0"/>
          </a:p>
        </p:txBody>
      </p:sp>
      <p:pic>
        <p:nvPicPr>
          <p:cNvPr id="2" name="Picture 1">
            <a:extLst>
              <a:ext uri="{FF2B5EF4-FFF2-40B4-BE49-F238E27FC236}">
                <a16:creationId xmlns:a16="http://schemas.microsoft.com/office/drawing/2014/main" id="{3A49D634-884C-C1E1-F9EE-F129D121C6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88" y="1090913"/>
            <a:ext cx="3878828" cy="2714234"/>
          </a:xfrm>
          <a:prstGeom prst="rect">
            <a:avLst/>
          </a:prstGeom>
          <a:noFill/>
          <a:ln>
            <a:noFill/>
          </a:ln>
        </p:spPr>
      </p:pic>
    </p:spTree>
    <p:extLst>
      <p:ext uri="{BB962C8B-B14F-4D97-AF65-F5344CB8AC3E}">
        <p14:creationId xmlns:p14="http://schemas.microsoft.com/office/powerpoint/2010/main" val="3297376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92980" y="823447"/>
            <a:ext cx="9051020" cy="4185761"/>
          </a:xfrm>
          <a:prstGeom prst="rect">
            <a:avLst/>
          </a:prstGeom>
          <a:noFill/>
        </p:spPr>
        <p:txBody>
          <a:bodyPr wrap="square" rtlCol="0">
            <a:spAutoFit/>
          </a:bodyPr>
          <a:lstStyle/>
          <a:p>
            <a:pPr algn="just"/>
            <a:r>
              <a:rPr lang="en-IN" b="1" i="0" dirty="0">
                <a:effectLst/>
                <a:latin typeface="Times New Roman" panose="02020603050405020304" pitchFamily="18" charset="0"/>
                <a:cs typeface="Times New Roman" panose="02020603050405020304" pitchFamily="18" charset="0"/>
              </a:rPr>
              <a:t>References:</a:t>
            </a:r>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effectLst/>
                <a:latin typeface="Times New Roman" panose="02020603050405020304" pitchFamily="18" charset="0"/>
                <a:cs typeface="Times New Roman" panose="02020603050405020304" pitchFamily="18" charset="0"/>
              </a:rPr>
              <a:t>ChatGPT (OpenAI):</a:t>
            </a:r>
          </a:p>
          <a:p>
            <a:pPr lvl="1" algn="just"/>
            <a:r>
              <a:rPr lang="en-US" dirty="0">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i.Useful</a:t>
            </a:r>
            <a:r>
              <a:rPr lang="en-US" b="0" i="0" dirty="0">
                <a:effectLst/>
                <a:latin typeface="Times New Roman" panose="02020603050405020304" pitchFamily="18" charset="0"/>
                <a:cs typeface="Times New Roman" panose="02020603050405020304" pitchFamily="18" charset="0"/>
              </a:rPr>
              <a:t> for resolving technical issues and bug fixes during the project development process.</a:t>
            </a:r>
          </a:p>
          <a:p>
            <a:pPr algn="just"/>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ii.Website</a:t>
            </a:r>
            <a:r>
              <a:rPr lang="en-US" b="0" i="0" dirty="0">
                <a:effectLst/>
                <a:latin typeface="Times New Roman" panose="02020603050405020304" pitchFamily="18" charset="0"/>
                <a:cs typeface="Times New Roman" panose="02020603050405020304" pitchFamily="18" charset="0"/>
              </a:rPr>
              <a:t>: OpenAI</a:t>
            </a:r>
          </a:p>
          <a:p>
            <a:pPr algn="just"/>
            <a:r>
              <a:rPr lang="en-US" b="0" i="0" dirty="0">
                <a:effectLst/>
                <a:latin typeface="Times New Roman" panose="02020603050405020304" pitchFamily="18" charset="0"/>
                <a:cs typeface="Times New Roman" panose="02020603050405020304" pitchFamily="18" charset="0"/>
              </a:rPr>
              <a:t>2. </a:t>
            </a:r>
            <a:r>
              <a:rPr lang="en-US" b="0" i="0" dirty="0" err="1">
                <a:effectLst/>
                <a:latin typeface="Times New Roman" panose="02020603050405020304" pitchFamily="18" charset="0"/>
                <a:cs typeface="Times New Roman" panose="02020603050405020304" pitchFamily="18" charset="0"/>
              </a:rPr>
              <a:t>GeeksforGeeks</a:t>
            </a:r>
            <a:r>
              <a:rPr lang="en-US" b="0" i="0" dirty="0">
                <a:effectLst/>
                <a:latin typeface="Times New Roman" panose="02020603050405020304" pitchFamily="18" charset="0"/>
                <a:cs typeface="Times New Roman" panose="02020603050405020304" pitchFamily="18" charset="0"/>
              </a:rPr>
              <a:t>: A valuable resource for generating ideas, solutions to coding challenges, and technical insights.</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Website: </a:t>
            </a:r>
            <a:r>
              <a:rPr lang="en-US" b="0" i="0" dirty="0" err="1">
                <a:effectLst/>
                <a:latin typeface="Times New Roman" panose="02020603050405020304" pitchFamily="18" charset="0"/>
                <a:cs typeface="Times New Roman" panose="02020603050405020304" pitchFamily="18" charset="0"/>
              </a:rPr>
              <a:t>GeeksforGeeks</a:t>
            </a:r>
            <a:endParaRPr lang="en-US" b="0"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a:t>
            </a:r>
            <a:r>
              <a:rPr lang="en-US" b="0" i="0" dirty="0">
                <a:effectLst/>
                <a:latin typeface="Times New Roman" panose="02020603050405020304" pitchFamily="18" charset="0"/>
                <a:cs typeface="Times New Roman" panose="02020603050405020304" pitchFamily="18" charset="0"/>
              </a:rPr>
              <a:t>YouTube: A platform to explore a wide range of video tutorials, demonstrations, and insights related to mobile game development and user interface design.</a:t>
            </a:r>
          </a:p>
          <a:p>
            <a:pPr algn="just"/>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Website: YouTube</a:t>
            </a:r>
          </a:p>
          <a:p>
            <a:pPr algn="just"/>
            <a:r>
              <a:rPr lang="en-US" b="0" i="0" dirty="0">
                <a:effectLst/>
                <a:latin typeface="Times New Roman" panose="02020603050405020304" pitchFamily="18" charset="0"/>
                <a:cs typeface="Times New Roman" panose="02020603050405020304" pitchFamily="18" charset="0"/>
              </a:rPr>
              <a:t>4.Overstack: A community-based space to find and contribute answers to technical challenges, and one of the most popular websites in the world.</a:t>
            </a:r>
          </a:p>
          <a:p>
            <a:pPr algn="just"/>
            <a:r>
              <a:rPr lang="en-US" b="0" i="0" dirty="0">
                <a:effectLst/>
                <a:latin typeface="Times New Roman" panose="02020603050405020304" pitchFamily="18" charset="0"/>
                <a:cs typeface="Times New Roman" panose="02020603050405020304" pitchFamily="18" charset="0"/>
              </a:rPr>
              <a:t>5.GitHub: It is a developer platform that allows developers to create, store, manage and share their code.  It uses Git software, providing the distributed version control of Git plus access control, bug tracking, software feature requests, task management, continuous integration, and wikis for every project.</a:t>
            </a: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u="sng" dirty="0">
                <a:latin typeface="Times New Roman" panose="02020603050405020304" pitchFamily="18" charset="0"/>
                <a:cs typeface="Times New Roman" panose="02020603050405020304" pitchFamily="18" charset="0"/>
              </a:rPr>
              <a:t>https://github.com/Armaan4477/Backup-MP4</a:t>
            </a:r>
          </a:p>
        </p:txBody>
      </p:sp>
    </p:spTree>
    <p:extLst>
      <p:ext uri="{BB962C8B-B14F-4D97-AF65-F5344CB8AC3E}">
        <p14:creationId xmlns:p14="http://schemas.microsoft.com/office/powerpoint/2010/main" val="72182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559949"/>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need for a Human Resources (HR) Management System stems from the growing complexity of modern organizations and the crucial role HR plays in managing human capital effectively. Here are some key points highlighting the necessity of such a system:</a:t>
            </a: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Human Resources (HR) Management System serves as a centralized hub for employee information, automating administrative tasks and enabling data-driven decision-making. By ensuring compliance with evolving regulations and streamlining processes like payroll and leave management, it empowers HR professionals to focus on strategic initiatives. Through intuitive self-service portals and enhanced communication channels, it fosters employee engagement and collaboration while adapting to organizational growth and complexity. In essence, it's a vital tool for modern businesses to optimize HR operations, promote transparency, and drive sustainable success through effective talent management</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Data Management: A HR Management System provides a centralized platform to store and manage employee information such as personal details, job history, performance evaluations, training records, and benefits. This centralized database ensures data integrity, security, and accessibility.</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Streamlined Processes: Traditional paper-based HR processes can be time-consuming, error-prone, and inefficient. An HR Management System automates routine administrative tasks such as payroll processing, leave management, and employee onboarding, thereby freeing up HR personnel to focus on strategic initiatives.</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Inefficient and disjointed human resources (HR) management processes within our organization hinder productivity, compliance, and employee engagement. Manual handling of tasks such as employee data management, payroll processing, leave tracking, and performance evaluations results in errors, delays, and suboptimal decision-making. Lack of a centralized HR management system leads to data fragmentation, compliance risks, and difficulty in accessing real-time insights for strategic workforce planning. Moreover, the absence of streamlined communication channels and self-service options undermines employee satisfaction and engagement levels. To address these challenges and enhance organizational efficiency, there is a critical need for the implementation of a comprehensive HR management system that integrates seamlessly with existing workflows, ensures regulatory compliance, empowers employees, and enables data-driven decision-making processes.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59374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2">
            <a:extLst>
              <a:ext uri="{FF2B5EF4-FFF2-40B4-BE49-F238E27FC236}">
                <a16:creationId xmlns:a16="http://schemas.microsoft.com/office/drawing/2014/main" id="{9C8882B3-D71E-1572-0941-C529B7ECDDA7}"/>
              </a:ext>
            </a:extLst>
          </p:cNvPr>
          <p:cNvSpPr>
            <a:spLocks noChangeArrowheads="1"/>
          </p:cNvSpPr>
          <p:nvPr/>
        </p:nvSpPr>
        <p:spPr bwMode="auto">
          <a:xfrm>
            <a:off x="140393" y="1056949"/>
            <a:ext cx="7709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11" name="Rectangle 3">
            <a:extLst>
              <a:ext uri="{FF2B5EF4-FFF2-40B4-BE49-F238E27FC236}">
                <a16:creationId xmlns:a16="http://schemas.microsoft.com/office/drawing/2014/main" id="{E48D397C-D9E6-2B34-D82A-7E92401EBCE5}"/>
              </a:ext>
            </a:extLst>
          </p:cNvPr>
          <p:cNvSpPr>
            <a:spLocks noChangeArrowheads="1"/>
          </p:cNvSpPr>
          <p:nvPr/>
        </p:nvSpPr>
        <p:spPr bwMode="auto">
          <a:xfrm>
            <a:off x="4135581"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CA797F8-312C-67B9-6D51-E78647BEAC60}"/>
              </a:ext>
            </a:extLst>
          </p:cNvPr>
          <p:cNvGraphicFramePr>
            <a:graphicFrameLocks noGrp="1"/>
          </p:cNvGraphicFramePr>
          <p:nvPr>
            <p:extLst>
              <p:ext uri="{D42A27DB-BD31-4B8C-83A1-F6EECF244321}">
                <p14:modId xmlns:p14="http://schemas.microsoft.com/office/powerpoint/2010/main" val="2349931278"/>
              </p:ext>
            </p:extLst>
          </p:nvPr>
        </p:nvGraphicFramePr>
        <p:xfrm>
          <a:off x="0" y="1177349"/>
          <a:ext cx="9144000" cy="2255520"/>
        </p:xfrm>
        <a:graphic>
          <a:graphicData uri="http://schemas.openxmlformats.org/drawingml/2006/table">
            <a:tbl>
              <a:tblPr firstRow="1" bandRow="1">
                <a:tableStyleId>{5C22544A-7EE6-4342-B048-85BDC9FD1C3A}</a:tableStyleId>
              </a:tblPr>
              <a:tblGrid>
                <a:gridCol w="1472493">
                  <a:extLst>
                    <a:ext uri="{9D8B030D-6E8A-4147-A177-3AD203B41FA5}">
                      <a16:colId xmlns:a16="http://schemas.microsoft.com/office/drawing/2014/main" val="3798498374"/>
                    </a:ext>
                  </a:extLst>
                </a:gridCol>
                <a:gridCol w="2815027">
                  <a:extLst>
                    <a:ext uri="{9D8B030D-6E8A-4147-A177-3AD203B41FA5}">
                      <a16:colId xmlns:a16="http://schemas.microsoft.com/office/drawing/2014/main" val="3241602768"/>
                    </a:ext>
                  </a:extLst>
                </a:gridCol>
                <a:gridCol w="4856480">
                  <a:extLst>
                    <a:ext uri="{9D8B030D-6E8A-4147-A177-3AD203B41FA5}">
                      <a16:colId xmlns:a16="http://schemas.microsoft.com/office/drawing/2014/main" val="1132994098"/>
                    </a:ext>
                  </a:extLst>
                </a:gridCol>
              </a:tblGrid>
              <a:tr h="243532">
                <a:tc>
                  <a:txBody>
                    <a:bodyPr/>
                    <a:lstStyle/>
                    <a:p>
                      <a:pPr algn="ctr"/>
                      <a:r>
                        <a:rPr lang="en-IN" dirty="0"/>
                        <a:t>Year</a:t>
                      </a:r>
                    </a:p>
                  </a:txBody>
                  <a:tcPr/>
                </a:tc>
                <a:tc>
                  <a:txBody>
                    <a:bodyPr/>
                    <a:lstStyle/>
                    <a:p>
                      <a:pPr algn="ctr"/>
                      <a:r>
                        <a:rPr lang="en-IN" dirty="0"/>
                        <a:t>Associated Person/People</a:t>
                      </a:r>
                    </a:p>
                  </a:txBody>
                  <a:tcPr/>
                </a:tc>
                <a:tc>
                  <a:txBody>
                    <a:bodyPr/>
                    <a:lstStyle/>
                    <a:p>
                      <a:pPr algn="ctr"/>
                      <a:r>
                        <a:rPr lang="en-IN" dirty="0"/>
                        <a:t>State of the System</a:t>
                      </a:r>
                    </a:p>
                  </a:txBody>
                  <a:tcPr/>
                </a:tc>
                <a:extLst>
                  <a:ext uri="{0D108BD9-81ED-4DB2-BD59-A6C34878D82A}">
                    <a16:rowId xmlns:a16="http://schemas.microsoft.com/office/drawing/2014/main" val="1030773626"/>
                  </a:ext>
                </a:extLst>
              </a:tr>
              <a:tr h="226599">
                <a:tc>
                  <a:txBody>
                    <a:bodyPr/>
                    <a:lstStyle/>
                    <a:p>
                      <a:pPr algn="ctr"/>
                      <a:r>
                        <a:rPr lang="en-IN" dirty="0"/>
                        <a:t>1982</a:t>
                      </a:r>
                    </a:p>
                  </a:txBody>
                  <a:tcPr/>
                </a:tc>
                <a:tc>
                  <a:txBody>
                    <a:bodyPr/>
                    <a:lstStyle/>
                    <a:p>
                      <a:pPr algn="ctr"/>
                      <a:r>
                        <a:rPr lang="en-IN" dirty="0"/>
                        <a:t>Walker A.J.</a:t>
                      </a:r>
                    </a:p>
                  </a:txBody>
                  <a:tcPr/>
                </a:tc>
                <a:tc>
                  <a:txBody>
                    <a:bodyPr/>
                    <a:lstStyle/>
                    <a:p>
                      <a:pPr algn="ctr"/>
                      <a:r>
                        <a:rPr lang="en-IN" dirty="0"/>
                        <a:t>HRIS development: Project team guide to build effective personnel information system</a:t>
                      </a:r>
                    </a:p>
                  </a:txBody>
                  <a:tcPr/>
                </a:tc>
                <a:extLst>
                  <a:ext uri="{0D108BD9-81ED-4DB2-BD59-A6C34878D82A}">
                    <a16:rowId xmlns:a16="http://schemas.microsoft.com/office/drawing/2014/main" val="2284549313"/>
                  </a:ext>
                </a:extLst>
              </a:tr>
              <a:tr h="199505">
                <a:tc>
                  <a:txBody>
                    <a:bodyPr/>
                    <a:lstStyle/>
                    <a:p>
                      <a:pPr algn="ctr"/>
                      <a:r>
                        <a:rPr lang="en-IN" dirty="0"/>
                        <a:t>1984</a:t>
                      </a:r>
                    </a:p>
                  </a:txBody>
                  <a:tcPr/>
                </a:tc>
                <a:tc>
                  <a:txBody>
                    <a:bodyPr/>
                    <a:lstStyle/>
                    <a:p>
                      <a:pPr algn="ctr"/>
                      <a:r>
                        <a:rPr lang="en-IN" dirty="0"/>
                        <a:t>Beer et al</a:t>
                      </a:r>
                    </a:p>
                  </a:txBody>
                  <a:tcPr/>
                </a:tc>
                <a:tc>
                  <a:txBody>
                    <a:bodyPr/>
                    <a:lstStyle/>
                    <a:p>
                      <a:pPr algn="ctr"/>
                      <a:r>
                        <a:rPr lang="en-IN" dirty="0"/>
                        <a:t>Defined HRM as those involved in complex decision.</a:t>
                      </a:r>
                    </a:p>
                  </a:txBody>
                  <a:tcPr/>
                </a:tc>
                <a:extLst>
                  <a:ext uri="{0D108BD9-81ED-4DB2-BD59-A6C34878D82A}">
                    <a16:rowId xmlns:a16="http://schemas.microsoft.com/office/drawing/2014/main" val="2230137421"/>
                  </a:ext>
                </a:extLst>
              </a:tr>
              <a:tr h="246919">
                <a:tc>
                  <a:txBody>
                    <a:bodyPr/>
                    <a:lstStyle/>
                    <a:p>
                      <a:pPr algn="ctr"/>
                      <a:r>
                        <a:rPr lang="en-IN" dirty="0"/>
                        <a:t>1999</a:t>
                      </a:r>
                    </a:p>
                  </a:txBody>
                  <a:tcPr/>
                </a:tc>
                <a:tc>
                  <a:txBody>
                    <a:bodyPr/>
                    <a:lstStyle/>
                    <a:p>
                      <a:pPr algn="ctr"/>
                      <a:r>
                        <a:rPr lang="en-IN" dirty="0"/>
                        <a:t>Robert b.</a:t>
                      </a:r>
                    </a:p>
                  </a:txBody>
                  <a:tcPr/>
                </a:tc>
                <a:tc>
                  <a:txBody>
                    <a:bodyPr/>
                    <a:lstStyle/>
                    <a:p>
                      <a:pPr algn="ctr"/>
                      <a:r>
                        <a:rPr lang="en-IN" dirty="0"/>
                        <a:t>Calculating return on investment on HR</a:t>
                      </a:r>
                    </a:p>
                  </a:txBody>
                  <a:tcPr/>
                </a:tc>
                <a:extLst>
                  <a:ext uri="{0D108BD9-81ED-4DB2-BD59-A6C34878D82A}">
                    <a16:rowId xmlns:a16="http://schemas.microsoft.com/office/drawing/2014/main" val="1932421153"/>
                  </a:ext>
                </a:extLst>
              </a:tr>
              <a:tr h="0">
                <a:tc>
                  <a:txBody>
                    <a:bodyPr/>
                    <a:lstStyle/>
                    <a:p>
                      <a:pPr algn="ctr"/>
                      <a:r>
                        <a:rPr lang="en-IN" dirty="0"/>
                        <a:t>2005</a:t>
                      </a:r>
                    </a:p>
                  </a:txBody>
                  <a:tcPr/>
                </a:tc>
                <a:tc>
                  <a:txBody>
                    <a:bodyPr/>
                    <a:lstStyle/>
                    <a:p>
                      <a:pPr algn="ctr"/>
                      <a:r>
                        <a:rPr lang="en-IN" dirty="0" err="1"/>
                        <a:t>Hufelid</a:t>
                      </a:r>
                      <a:r>
                        <a:rPr lang="en-IN" dirty="0"/>
                        <a:t>, M.A</a:t>
                      </a:r>
                    </a:p>
                  </a:txBody>
                  <a:tcPr/>
                </a:tc>
                <a:tc>
                  <a:txBody>
                    <a:bodyPr/>
                    <a:lstStyle/>
                    <a:p>
                      <a:pPr algn="ctr"/>
                      <a:r>
                        <a:rPr lang="en-IN" dirty="0"/>
                        <a:t>Becker work force of cord card management Human capital to execute strategy</a:t>
                      </a:r>
                    </a:p>
                  </a:txBody>
                  <a:tcPr/>
                </a:tc>
                <a:extLst>
                  <a:ext uri="{0D108BD9-81ED-4DB2-BD59-A6C34878D82A}">
                    <a16:rowId xmlns:a16="http://schemas.microsoft.com/office/drawing/2014/main" val="605145014"/>
                  </a:ext>
                </a:extLst>
              </a:tr>
              <a:tr h="123311">
                <a:tc>
                  <a:txBody>
                    <a:bodyPr/>
                    <a:lstStyle/>
                    <a:p>
                      <a:pPr algn="ctr"/>
                      <a:r>
                        <a:rPr lang="en-IN" dirty="0"/>
                        <a:t>2006</a:t>
                      </a:r>
                    </a:p>
                  </a:txBody>
                  <a:tcPr/>
                </a:tc>
                <a:tc>
                  <a:txBody>
                    <a:bodyPr/>
                    <a:lstStyle/>
                    <a:p>
                      <a:pPr algn="ctr"/>
                      <a:r>
                        <a:rPr lang="en-IN" dirty="0" err="1"/>
                        <a:t>Behuselid</a:t>
                      </a:r>
                      <a:endParaRPr lang="en-IN" dirty="0"/>
                    </a:p>
                  </a:txBody>
                  <a:tcPr/>
                </a:tc>
                <a:tc>
                  <a:txBody>
                    <a:bodyPr/>
                    <a:lstStyle/>
                    <a:p>
                      <a:pPr algn="ctr"/>
                      <a:r>
                        <a:rPr lang="en-IN" dirty="0"/>
                        <a:t>Strategic HR management, from journal of management</a:t>
                      </a:r>
                    </a:p>
                  </a:txBody>
                  <a:tcPr/>
                </a:tc>
                <a:extLst>
                  <a:ext uri="{0D108BD9-81ED-4DB2-BD59-A6C34878D82A}">
                    <a16:rowId xmlns:a16="http://schemas.microsoft.com/office/drawing/2014/main" val="4157960921"/>
                  </a:ext>
                </a:extLst>
              </a:tr>
            </a:tbl>
          </a:graphicData>
        </a:graphic>
      </p:graphicFrame>
    </p:spTree>
    <p:extLst>
      <p:ext uri="{BB962C8B-B14F-4D97-AF65-F5344CB8AC3E}">
        <p14:creationId xmlns:p14="http://schemas.microsoft.com/office/powerpoint/2010/main" val="36461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65302"/>
            <a:ext cx="9144000" cy="3754874"/>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1.Project Initiation: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Define project Objectives: Create a HR Management System which helps to maintain records of employee 	and improve communication.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Provide performance reviews as well as track record of hours attended by employee</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Access resources and timeline feasibility</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Admin, HR, Manager and Employee</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to maintain all the records and information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Make a connection between all the different profiles</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Build different profiles and features regarding each profile</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in order for these profiles to interact.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for each profile to send, receive or update data accordingly</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app for functionality, user-friendliness and performance</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Address and fix any identified issues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291403" y="1016078"/>
            <a:ext cx="9144000" cy="3970318"/>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to gather user feedback.</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Make improvements based on user suggestions.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Development:</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Develop the program in order for it to receive, store or update data.</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7. 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Documentation app architecture, design decisions and key features.</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Create instructions for user to easily operate.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8. 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Verify project completion and compliance with standards.</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Archive project data and records.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9. 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Evaluate project performance against objectives.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a:t>
            </a:r>
          </a:p>
          <a:p>
            <a:pPr algn="just">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00484" y="764967"/>
            <a:ext cx="7194619" cy="4708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C53B257-9917-76EC-82EA-6ECDD8AEEA86}"/>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CF93E6D0-8D1C-9712-6214-3E642BFF0114}"/>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Block Diagram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6" name="Picture 5" descr="A screenshot of a computer screen&#10;&#10;Description automatically generated">
            <a:extLst>
              <a:ext uri="{FF2B5EF4-FFF2-40B4-BE49-F238E27FC236}">
                <a16:creationId xmlns:a16="http://schemas.microsoft.com/office/drawing/2014/main" id="{694C5DA3-6C70-5175-450D-45AEF5DD5F37}"/>
              </a:ext>
            </a:extLst>
          </p:cNvPr>
          <p:cNvPicPr>
            <a:picLocks noChangeAspect="1"/>
          </p:cNvPicPr>
          <p:nvPr/>
        </p:nvPicPr>
        <p:blipFill>
          <a:blip r:embed="rId3"/>
          <a:stretch>
            <a:fillRect/>
          </a:stretch>
        </p:blipFill>
        <p:spPr>
          <a:xfrm>
            <a:off x="1798678" y="497688"/>
            <a:ext cx="3920409" cy="3915697"/>
          </a:xfrm>
          <a:prstGeom prst="rect">
            <a:avLst/>
          </a:prstGeom>
        </p:spPr>
      </p:pic>
    </p:spTree>
    <p:extLst>
      <p:ext uri="{BB962C8B-B14F-4D97-AF65-F5344CB8AC3E}">
        <p14:creationId xmlns:p14="http://schemas.microsoft.com/office/powerpoint/2010/main" val="1416650631"/>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2828</Words>
  <Application>Microsoft Office PowerPoint</Application>
  <PresentationFormat>On-screen Show (16:9)</PresentationFormat>
  <Paragraphs>265</Paragraphs>
  <Slides>32</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Calibri</vt:lpstr>
      <vt:lpstr>Constantia</vt:lpstr>
      <vt:lpstr>Arial</vt:lpstr>
      <vt:lpstr>Noto Sans Symbols</vt:lpstr>
      <vt:lpstr>Times New Roman</vt:lpstr>
      <vt:lpstr>Prsnt1</vt:lpstr>
      <vt:lpstr>2_Custom Design</vt:lpstr>
      <vt:lpstr>Custom Design</vt:lpstr>
      <vt:lpstr>1_Custom Design</vt:lpstr>
      <vt:lpstr>EXCELSSIOR EDUCATION SOCIETY’S  K. C. COLLEGE OF ENGINEERING AND MANAGEMENT STUDIES AND RESEARCH (Affiliated to the University of Mumbai) Mith Bunder Road, Near Hume Pipe, Kopari,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Samay Pandey</cp:lastModifiedBy>
  <cp:revision>32</cp:revision>
  <dcterms:modified xsi:type="dcterms:W3CDTF">2024-02-19T13:46:43Z</dcterms:modified>
</cp:coreProperties>
</file>