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1"/>
          </a:solidFill>
        </p:spPr>
        <p:txBody>
          <a:bodyPr/>
          <a:lstStyle/>
          <a:p>
            <a:r>
              <a:rPr lang="en-US" sz="4000" b="1" spc="10" dirty="0" smtClean="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spc="1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ANY vs. ALL </a:t>
            </a:r>
            <a:r>
              <a:rPr lang="en-US" sz="4000" b="1" spc="1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Subqueries</a:t>
            </a:r>
            <a:r>
              <a:rPr lang="en-US" sz="4000" b="1" spc="10" dirty="0" smtClean="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4000" dirty="0"/>
          </a:p>
        </p:txBody>
      </p:sp>
      <p:sp>
        <p:nvSpPr>
          <p:cNvPr id="3" name="Subtitle 2"/>
          <p:cNvSpPr>
            <a:spLocks noGrp="1"/>
          </p:cNvSpPr>
          <p:nvPr>
            <p:ph type="subTitle" idx="1"/>
          </p:nvPr>
        </p:nvSpPr>
        <p:spPr>
          <a:xfrm>
            <a:off x="1507067" y="4050833"/>
            <a:ext cx="7766936" cy="1848926"/>
          </a:xfrm>
        </p:spPr>
        <p:txBody>
          <a:bodyPr>
            <a:normAutofit/>
          </a:bodyPr>
          <a:lstStyle/>
          <a:p>
            <a:endParaRPr lang="en-US" b="1" spc="10" dirty="0" smtClean="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b="1" spc="10" dirty="0" smtClean="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Understanding </a:t>
            </a:r>
            <a:r>
              <a:rPr lang="en-US" b="1" spc="10" dirty="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the differences between ANY and ALL subqueries in SQL</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98054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504" y="876822"/>
            <a:ext cx="8309498" cy="1053578"/>
          </a:xfrm>
          <a:solidFill>
            <a:schemeClr val="tx1"/>
          </a:solidFill>
        </p:spPr>
        <p:txBody>
          <a:bodyPr>
            <a:normAutofit fontScale="90000"/>
          </a:bodyPr>
          <a:lstStyle/>
          <a:p>
            <a:pPr fontAlgn="base"/>
            <a:r>
              <a:rPr lang="en-US" b="1" dirty="0" smtClean="0"/>
              <a:t>					</a:t>
            </a:r>
            <a:br>
              <a:rPr lang="en-US" b="1" dirty="0" smtClean="0"/>
            </a:br>
            <a:r>
              <a:rPr lang="en-US" b="1" dirty="0"/>
              <a:t>	</a:t>
            </a:r>
            <a:r>
              <a:rPr lang="en-US" b="1" dirty="0" smtClean="0"/>
              <a:t>						</a:t>
            </a:r>
            <a:r>
              <a:rPr lang="en-US" b="1" dirty="0" smtClean="0">
                <a:solidFill>
                  <a:schemeClr val="bg1"/>
                </a:solidFill>
              </a:rPr>
              <a:t>Query 1:</a:t>
            </a:r>
            <a:endParaRPr lang="en-US" dirty="0">
              <a:solidFill>
                <a:schemeClr val="bg1"/>
              </a:solidFill>
            </a:endParaRPr>
          </a:p>
        </p:txBody>
      </p:sp>
      <p:sp>
        <p:nvSpPr>
          <p:cNvPr id="3" name="Content Placeholder 2"/>
          <p:cNvSpPr>
            <a:spLocks noGrp="1"/>
          </p:cNvSpPr>
          <p:nvPr>
            <p:ph idx="1"/>
          </p:nvPr>
        </p:nvSpPr>
        <p:spPr>
          <a:xfrm>
            <a:off x="176293" y="2361006"/>
            <a:ext cx="8596668" cy="4496994"/>
          </a:xfrm>
        </p:spPr>
        <p:txBody>
          <a:bodyPr/>
          <a:lstStyle/>
          <a:p>
            <a:pPr marL="0" lvl="0" indent="0" fontAlgn="base">
              <a:buNone/>
            </a:pPr>
            <a:r>
              <a:rPr lang="en-US" dirty="0" smtClean="0"/>
              <a:t>	Find </a:t>
            </a:r>
            <a:r>
              <a:rPr lang="en-US" dirty="0"/>
              <a:t>the Distinct </a:t>
            </a:r>
            <a:r>
              <a:rPr lang="en-US" dirty="0" err="1"/>
              <a:t>CategoryID</a:t>
            </a:r>
            <a:r>
              <a:rPr lang="en-US" dirty="0"/>
              <a:t> of the products which have any record in </a:t>
            </a:r>
            <a:r>
              <a:rPr lang="en-US" dirty="0" smtClean="0"/>
              <a:t>	</a:t>
            </a:r>
            <a:r>
              <a:rPr lang="en-US" dirty="0" err="1" smtClean="0"/>
              <a:t>OrderDetails</a:t>
            </a:r>
            <a:r>
              <a:rPr lang="en-US" dirty="0" smtClean="0"/>
              <a:t> </a:t>
            </a:r>
            <a:r>
              <a:rPr lang="en-US" dirty="0"/>
              <a:t>Table</a:t>
            </a:r>
            <a:r>
              <a:rPr lang="en-US" dirty="0" smtClean="0"/>
              <a:t>.</a:t>
            </a:r>
          </a:p>
          <a:p>
            <a:pPr marL="0" lvl="0" indent="0" fontAlgn="base">
              <a:buNone/>
            </a:pPr>
            <a:endParaRPr lang="en-US" dirty="0"/>
          </a:p>
          <a:p>
            <a:pPr fontAlgn="base"/>
            <a:r>
              <a:rPr lang="en-US" dirty="0"/>
              <a:t>SELECT DISTINCT </a:t>
            </a:r>
            <a:r>
              <a:rPr lang="en-US" dirty="0" err="1"/>
              <a:t>CategoryID</a:t>
            </a:r>
            <a:endParaRPr lang="en-US" dirty="0"/>
          </a:p>
          <a:p>
            <a:pPr fontAlgn="base"/>
            <a:r>
              <a:rPr lang="en-US" dirty="0"/>
              <a:t>FROM Products </a:t>
            </a:r>
          </a:p>
          <a:p>
            <a:pPr fontAlgn="base"/>
            <a:r>
              <a:rPr lang="en-US" dirty="0"/>
              <a:t>WHERE </a:t>
            </a:r>
            <a:r>
              <a:rPr lang="en-US" dirty="0" err="1"/>
              <a:t>ProductID</a:t>
            </a:r>
            <a:r>
              <a:rPr lang="en-US" dirty="0"/>
              <a:t> = ANY (SELECT </a:t>
            </a:r>
            <a:r>
              <a:rPr lang="en-US" dirty="0" err="1"/>
              <a:t>ProductID</a:t>
            </a:r>
            <a:r>
              <a:rPr lang="en-US" dirty="0"/>
              <a:t> </a:t>
            </a:r>
          </a:p>
          <a:p>
            <a:pPr fontAlgn="base"/>
            <a:r>
              <a:rPr lang="en-US" dirty="0"/>
              <a:t>                       FROM </a:t>
            </a:r>
            <a:r>
              <a:rPr lang="en-US" dirty="0" err="1"/>
              <a:t>OrderDetails</a:t>
            </a:r>
            <a:r>
              <a:rPr lang="en-US" dirty="0"/>
              <a:t>);</a:t>
            </a:r>
          </a:p>
          <a:p>
            <a:endParaRPr lang="en-US" dirty="0"/>
          </a:p>
        </p:txBody>
      </p:sp>
      <p:pic>
        <p:nvPicPr>
          <p:cNvPr id="5121" name="Picture 2" descr="https://media.geeksforgeeks.org/wp-content/uploads/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440" y="5110620"/>
            <a:ext cx="2334011" cy="14373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87923" y="4680014"/>
            <a:ext cx="2752567" cy="369332"/>
          </a:xfrm>
          <a:prstGeom prst="rect">
            <a:avLst/>
          </a:prstGeom>
          <a:noFill/>
        </p:spPr>
        <p:txBody>
          <a:bodyPr wrap="square" rtlCol="0">
            <a:spAutoFit/>
          </a:bodyPr>
          <a:lstStyle/>
          <a:p>
            <a:r>
              <a:rPr lang="en-US" dirty="0" smtClean="0"/>
              <a:t>O</a:t>
            </a:r>
            <a:r>
              <a:rPr lang="en-US" dirty="0" smtClean="0">
                <a:latin typeface="Times New Roman" panose="02020603050405020304" pitchFamily="18" charset="0"/>
                <a:cs typeface="Times New Roman" panose="02020603050405020304" pitchFamily="18" charset="0"/>
              </a:rPr>
              <a:t>U</a:t>
            </a:r>
            <a:r>
              <a:rPr lang="en-US" dirty="0" smtClean="0"/>
              <a:t>TPUT:</a:t>
            </a:r>
            <a:endParaRPr lang="en-US" dirty="0"/>
          </a:p>
        </p:txBody>
      </p:sp>
    </p:spTree>
    <p:extLst>
      <p:ext uri="{BB962C8B-B14F-4D97-AF65-F5344CB8AC3E}">
        <p14:creationId xmlns:p14="http://schemas.microsoft.com/office/powerpoint/2010/main" val="309721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pPr marL="0" lvl="0" indent="0" fontAlgn="base"/>
            <a:r>
              <a:rPr lang="en-US" dirty="0" smtClean="0"/>
              <a:t/>
            </a:r>
            <a:br>
              <a:rPr lang="en-US" dirty="0" smtClean="0"/>
            </a:br>
            <a:r>
              <a:rPr lang="en-US" dirty="0"/>
              <a:t>	</a:t>
            </a:r>
            <a:r>
              <a:rPr lang="en-US" dirty="0" smtClean="0"/>
              <a:t>				</a:t>
            </a:r>
            <a:r>
              <a:rPr lang="en-US" dirty="0" smtClean="0">
                <a:solidFill>
                  <a:schemeClr val="bg1"/>
                </a:solidFill>
              </a:rPr>
              <a:t>	Query 2 :</a:t>
            </a:r>
            <a:endParaRPr lang="en-US" dirty="0">
              <a:solidFill>
                <a:schemeClr val="bg1"/>
              </a:solidFill>
            </a:endParaRPr>
          </a:p>
        </p:txBody>
      </p:sp>
      <p:sp>
        <p:nvSpPr>
          <p:cNvPr id="3" name="Content Placeholder 2"/>
          <p:cNvSpPr>
            <a:spLocks noGrp="1"/>
          </p:cNvSpPr>
          <p:nvPr>
            <p:ph idx="1"/>
          </p:nvPr>
        </p:nvSpPr>
        <p:spPr/>
        <p:txBody>
          <a:bodyPr/>
          <a:lstStyle/>
          <a:p>
            <a:pPr marL="0" lvl="0" indent="0" fontAlgn="base">
              <a:buNone/>
            </a:pPr>
            <a:r>
              <a:rPr lang="en-US" dirty="0">
                <a:latin typeface="Times New Roman" panose="02020603050405020304" pitchFamily="18" charset="0"/>
                <a:cs typeface="Times New Roman" panose="02020603050405020304" pitchFamily="18" charset="0"/>
              </a:rPr>
              <a:t>Finds any records in the </a:t>
            </a:r>
            <a:r>
              <a:rPr lang="en-US" dirty="0" err="1">
                <a:latin typeface="Times New Roman" panose="02020603050405020304" pitchFamily="18" charset="0"/>
                <a:cs typeface="Times New Roman" panose="02020603050405020304" pitchFamily="18" charset="0"/>
              </a:rPr>
              <a:t>OrderDetails</a:t>
            </a:r>
            <a:r>
              <a:rPr lang="en-US" dirty="0">
                <a:latin typeface="Times New Roman" panose="02020603050405020304" pitchFamily="18" charset="0"/>
                <a:cs typeface="Times New Roman" panose="02020603050405020304" pitchFamily="18" charset="0"/>
              </a:rPr>
              <a:t> table that Quantity = 9.</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ProductName</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FROM Products</a:t>
            </a:r>
          </a:p>
          <a:p>
            <a:pPr fontAlgn="base"/>
            <a:r>
              <a:rPr lang="en-US" dirty="0" smtClean="0">
                <a:latin typeface="Times New Roman" panose="02020603050405020304" pitchFamily="18" charset="0"/>
                <a:cs typeface="Times New Roman" panose="02020603050405020304" pitchFamily="18" charset="0"/>
              </a:rPr>
              <a:t>WHERE </a:t>
            </a:r>
            <a:r>
              <a:rPr lang="en-US" dirty="0" err="1" smtClean="0">
                <a:latin typeface="Times New Roman" panose="02020603050405020304" pitchFamily="18" charset="0"/>
                <a:cs typeface="Times New Roman" panose="02020603050405020304" pitchFamily="18" charset="0"/>
              </a:rPr>
              <a:t>ProductID</a:t>
            </a:r>
            <a:r>
              <a:rPr lang="en-US" dirty="0" smtClean="0">
                <a:latin typeface="Times New Roman" panose="02020603050405020304" pitchFamily="18" charset="0"/>
                <a:cs typeface="Times New Roman" panose="02020603050405020304" pitchFamily="18" charset="0"/>
              </a:rPr>
              <a:t> = ANY (SELECT </a:t>
            </a:r>
            <a:r>
              <a:rPr lang="en-US" dirty="0" err="1" smtClean="0">
                <a:latin typeface="Times New Roman" panose="02020603050405020304" pitchFamily="18" charset="0"/>
                <a:cs typeface="Times New Roman" panose="02020603050405020304" pitchFamily="18" charset="0"/>
              </a:rPr>
              <a:t>ProductID</a:t>
            </a:r>
            <a:endParaRPr lang="en-US" dirty="0" smtClean="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OrderDetails</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                       WHERE Quantity = 9);</a:t>
            </a:r>
          </a:p>
          <a:p>
            <a:pPr marL="0" indent="0" fontAlgn="base">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Rectangle 2"/>
          <p:cNvSpPr>
            <a:spLocks noChangeArrowheads="1"/>
          </p:cNvSpPr>
          <p:nvPr/>
        </p:nvSpPr>
        <p:spPr bwMode="auto">
          <a:xfrm>
            <a:off x="7540668" y="3967999"/>
            <a:ext cx="16591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lvl="1" defTabSz="914400"/>
            <a:r>
              <a:rPr kumimoji="0" lang="en-US" b="0" i="0" u="none" strike="noStrike" cap="none" normalizeH="0" baseline="0" dirty="0" smtClean="0">
                <a:ln>
                  <a:noFill/>
                </a:ln>
                <a:solidFill>
                  <a:srgbClr val="273239"/>
                </a:solidFill>
                <a:effectLst/>
                <a:latin typeface="Calibri" panose="020F0502020204030204" pitchFamily="34" charset="0"/>
                <a:ea typeface="Times New Roman" panose="02020603050405020304" pitchFamily="18" charset="0"/>
                <a:cs typeface="Times New Roman" panose="02020603050405020304" pitchFamily="18" charset="0"/>
              </a:rPr>
              <a:t>OUTPUT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145" name="Picture 1" descr="https://media.geeksforgeeks.org/wp-content/uploads/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68" y="4233286"/>
            <a:ext cx="1929009" cy="19625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28600" y="14668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6198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dirty="0" smtClean="0"/>
              <a:t>				</a:t>
            </a:r>
            <a:r>
              <a:rPr lang="en-US" dirty="0" smtClean="0">
                <a:solidFill>
                  <a:schemeClr val="bg1"/>
                </a:solidFill>
              </a:rPr>
              <a:t>Summary</a:t>
            </a:r>
            <a:endParaRPr lang="en-US" dirty="0">
              <a:solidFill>
                <a:schemeClr val="bg1"/>
              </a:solidFill>
            </a:endParaRPr>
          </a:p>
        </p:txBody>
      </p:sp>
      <p:sp>
        <p:nvSpPr>
          <p:cNvPr id="4" name="Rectangle 1"/>
          <p:cNvSpPr>
            <a:spLocks noGrp="1" noChangeArrowheads="1"/>
          </p:cNvSpPr>
          <p:nvPr>
            <p:ph idx="1"/>
          </p:nvPr>
        </p:nvSpPr>
        <p:spPr bwMode="auto">
          <a:xfrm>
            <a:off x="677334" y="2318468"/>
            <a:ext cx="8253723" cy="3565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anose="02020603050405020304" pitchFamily="18" charset="0"/>
                <a:cs typeface="Times New Roman" panose="02020603050405020304" pitchFamily="18" charset="0"/>
              </a:rPr>
              <a:t>                     The </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SQL ANY and ALL Operators</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lvl="0" indent="0" defTabSz="914400">
              <a:buClrTx/>
              <a:buSzTx/>
              <a:buNone/>
            </a:pPr>
            <a:r>
              <a:rPr lang="en-US" sz="1400" dirty="0" smtClean="0">
                <a:latin typeface="Times New Roman" panose="02020603050405020304" pitchFamily="18" charset="0"/>
                <a:cs typeface="Times New Roman" panose="02020603050405020304" pitchFamily="18" charset="0"/>
              </a:rPr>
              <a:t> The</a:t>
            </a:r>
            <a:r>
              <a:rPr lang="en-US" sz="1400" dirty="0">
                <a:latin typeface="Times New Roman" panose="02020603050405020304" pitchFamily="18" charset="0"/>
                <a:cs typeface="Times New Roman" panose="02020603050405020304" pitchFamily="18" charset="0"/>
              </a:rPr>
              <a:t> ANY and ALL operators allow you to perform a comparison between a single column value and a range of other values</a:t>
            </a:r>
            <a:r>
              <a:rPr lang="en-US" sz="1400" dirty="0" smtClean="0">
                <a:latin typeface="Times New Roman" panose="02020603050405020304" pitchFamily="18" charset="0"/>
                <a:cs typeface="Times New Roman" panose="02020603050405020304" pitchFamily="18" charset="0"/>
              </a:rPr>
              <a:t>.</a:t>
            </a:r>
          </a:p>
          <a:p>
            <a:pPr marL="0" lvl="0" indent="0" defTabSz="914400">
              <a:buClrTx/>
              <a:buSzTx/>
              <a:buNone/>
            </a:pP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marL="0" lvl="0" indent="0" defTabSz="914400">
              <a:buClrTx/>
              <a:buSzTx/>
              <a:buNone/>
            </a:pPr>
            <a:r>
              <a:rPr lang="en-US" sz="1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ANY</a:t>
            </a:r>
          </a:p>
          <a:p>
            <a:pPr marL="0" lvl="0" indent="0" defTabSz="914400">
              <a:buClrTx/>
              <a:buSzTx/>
              <a:buNone/>
            </a:pP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      ANY </a:t>
            </a:r>
            <a:r>
              <a:rPr lang="en-US" sz="1400" dirty="0" smtClean="0">
                <a:solidFill>
                  <a:srgbClr val="000000"/>
                </a:solidFill>
                <a:latin typeface="Times New Roman" panose="02020603050405020304" pitchFamily="18" charset="0"/>
                <a:cs typeface="Times New Roman" panose="02020603050405020304" pitchFamily="18" charset="0"/>
              </a:rPr>
              <a:t>means </a:t>
            </a:r>
            <a:r>
              <a:rPr lang="en-US" sz="1400" dirty="0">
                <a:solidFill>
                  <a:srgbClr val="000000"/>
                </a:solidFill>
                <a:latin typeface="Times New Roman" panose="02020603050405020304" pitchFamily="18" charset="0"/>
                <a:cs typeface="Times New Roman" panose="02020603050405020304" pitchFamily="18" charset="0"/>
              </a:rPr>
              <a:t>that the condition will be true if the operation is true for any of the values in the range.</a:t>
            </a: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ALL</a:t>
            </a:r>
          </a:p>
          <a:p>
            <a:pPr marL="0" indent="0">
              <a:buNone/>
            </a:pPr>
            <a:r>
              <a:rPr lang="en-US" sz="1400" dirty="0" smtClean="0">
                <a:latin typeface="Times New Roman" panose="02020603050405020304" pitchFamily="18" charset="0"/>
                <a:cs typeface="Times New Roman" panose="02020603050405020304" pitchFamily="18" charset="0"/>
              </a:rPr>
              <a:t>     ALL means that the condition will be true only if the operation is true for all values in the range</a:t>
            </a:r>
          </a:p>
          <a:p>
            <a:pPr marL="0" indent="0">
              <a:buNone/>
            </a:pPr>
            <a:r>
              <a:rPr lang="en-US" sz="1400" dirty="0" smtClean="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05424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dirty="0" smtClean="0"/>
              <a:t>				</a:t>
            </a:r>
            <a:br>
              <a:rPr lang="en-US" dirty="0" smtClean="0"/>
            </a:br>
            <a:r>
              <a:rPr lang="en-US" dirty="0"/>
              <a:t>	</a:t>
            </a:r>
            <a:r>
              <a:rPr lang="en-US" dirty="0" smtClean="0"/>
              <a:t>				What is “ALL”</a:t>
            </a:r>
            <a:endParaRPr lang="en-US" dirty="0"/>
          </a:p>
        </p:txBody>
      </p:sp>
      <p:sp>
        <p:nvSpPr>
          <p:cNvPr id="3" name="Content Placeholder 2"/>
          <p:cNvSpPr>
            <a:spLocks noGrp="1"/>
          </p:cNvSpPr>
          <p:nvPr>
            <p:ph idx="1"/>
          </p:nvPr>
        </p:nvSpPr>
        <p:spPr/>
        <p:txBody>
          <a:bodyPr>
            <a:normAutofit/>
          </a:bodyPr>
          <a:lstStyle/>
          <a:p>
            <a:r>
              <a:rPr lang="en-US" sz="2000" dirty="0"/>
              <a:t>ALL operator is used to select all tuples of SELECT STATEMENT. It is also used to compare a value to every value in another value set or </a:t>
            </a:r>
            <a:r>
              <a:rPr lang="en-US" sz="2000" dirty="0" smtClean="0"/>
              <a:t>result </a:t>
            </a:r>
            <a:r>
              <a:rPr lang="en-US" sz="2000" dirty="0"/>
              <a:t>from a </a:t>
            </a:r>
            <a:r>
              <a:rPr lang="en-US" sz="2000" dirty="0" err="1" smtClean="0"/>
              <a:t>subquery</a:t>
            </a:r>
            <a:endParaRPr lang="en-US" sz="2000" dirty="0" smtClean="0"/>
          </a:p>
          <a:p>
            <a:r>
              <a:rPr lang="en-US" sz="2000" dirty="0"/>
              <a:t>The ALL operator returns TRUE if all of the subqueries values meet the condition. The ALL must be preceded by comparison operators and evaluates true if all of the subqueries values meet the </a:t>
            </a:r>
            <a:r>
              <a:rPr lang="en-US" sz="2000" dirty="0" smtClean="0"/>
              <a:t>condition</a:t>
            </a:r>
          </a:p>
          <a:p>
            <a:pPr lvl="0"/>
            <a:r>
              <a:rPr lang="en-US" sz="2000" dirty="0"/>
              <a:t>ALL is used with SELECT, WHERE, HAVING statement.</a:t>
            </a:r>
          </a:p>
          <a:p>
            <a:endParaRPr lang="en-US" sz="2000" dirty="0"/>
          </a:p>
        </p:txBody>
      </p:sp>
    </p:spTree>
    <p:extLst>
      <p:ext uri="{BB962C8B-B14F-4D97-AF65-F5344CB8AC3E}">
        <p14:creationId xmlns:p14="http://schemas.microsoft.com/office/powerpoint/2010/main" val="250266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normAutofit fontScale="90000"/>
          </a:bodyPr>
          <a:lstStyle/>
          <a:p>
            <a:r>
              <a:rPr lang="en-US" b="1" dirty="0" smtClean="0"/>
              <a:t>		</a:t>
            </a:r>
            <a:br>
              <a:rPr lang="en-US" b="1" dirty="0" smtClean="0"/>
            </a:br>
            <a:r>
              <a:rPr lang="en-US" b="1" dirty="0"/>
              <a:t>	</a:t>
            </a:r>
            <a:r>
              <a:rPr lang="en-US" b="1" dirty="0" smtClean="0"/>
              <a:t>		ALL </a:t>
            </a:r>
            <a:r>
              <a:rPr lang="en-US" b="1" dirty="0"/>
              <a:t>with SELECT Statement:</a:t>
            </a:r>
            <a:r>
              <a:rPr lang="en-US" dirty="0"/>
              <a:t/>
            </a:r>
            <a:br>
              <a:rPr lang="en-US" dirty="0"/>
            </a:br>
            <a:endParaRPr lang="en-US" dirty="0"/>
          </a:p>
        </p:txBody>
      </p:sp>
      <p:sp>
        <p:nvSpPr>
          <p:cNvPr id="3" name="Content Placeholder 2"/>
          <p:cNvSpPr>
            <a:spLocks noGrp="1"/>
          </p:cNvSpPr>
          <p:nvPr>
            <p:ph idx="1"/>
          </p:nvPr>
        </p:nvSpPr>
        <p:spPr>
          <a:xfrm>
            <a:off x="677334" y="2160589"/>
            <a:ext cx="8596668" cy="4697411"/>
          </a:xfrm>
        </p:spPr>
        <p:txBody>
          <a:bodyPr>
            <a:normAutofit fontScale="77500" lnSpcReduction="20000"/>
          </a:bodyPr>
          <a:lstStyle/>
          <a:p>
            <a:pPr marL="0" indent="0" fontAlgn="base">
              <a:buNone/>
            </a:pPr>
            <a:r>
              <a:rPr lang="en-US" sz="1500" b="1" u="sng" dirty="0" smtClean="0"/>
              <a:t> </a:t>
            </a:r>
            <a:r>
              <a:rPr lang="en-US" sz="1500" b="1" dirty="0" smtClean="0"/>
              <a:t>     						</a:t>
            </a:r>
            <a:r>
              <a:rPr lang="en-US" sz="2600" b="1" dirty="0" smtClean="0"/>
              <a:t>	Syntax 1</a:t>
            </a:r>
            <a:r>
              <a:rPr lang="en-US" sz="2600" dirty="0" smtClean="0"/>
              <a:t>:</a:t>
            </a:r>
          </a:p>
          <a:p>
            <a:pPr marL="0" indent="0" fontAlgn="base">
              <a:buNone/>
            </a:pPr>
            <a:endParaRPr lang="en-US" dirty="0"/>
          </a:p>
          <a:p>
            <a:pPr fontAlgn="base"/>
            <a:r>
              <a:rPr lang="en-US" dirty="0"/>
              <a:t>SELECT ALL field_name</a:t>
            </a:r>
          </a:p>
          <a:p>
            <a:pPr fontAlgn="base"/>
            <a:r>
              <a:rPr lang="en-US" dirty="0"/>
              <a:t>FROM table_name</a:t>
            </a:r>
          </a:p>
          <a:p>
            <a:pPr fontAlgn="base"/>
            <a:r>
              <a:rPr lang="en-US" dirty="0"/>
              <a:t>WHERE condition(s</a:t>
            </a:r>
            <a:r>
              <a:rPr lang="en-US" dirty="0" smtClean="0"/>
              <a:t>);</a:t>
            </a:r>
          </a:p>
          <a:p>
            <a:pPr fontAlgn="base"/>
            <a:endParaRPr lang="en-US" dirty="0"/>
          </a:p>
          <a:p>
            <a:pPr marL="0" indent="0" fontAlgn="base">
              <a:buNone/>
            </a:pPr>
            <a:r>
              <a:rPr lang="en-US" b="1" dirty="0"/>
              <a:t>ALL with WHERE or HAVING Statement:</a:t>
            </a:r>
            <a:endParaRPr lang="en-US" dirty="0"/>
          </a:p>
          <a:p>
            <a:pPr marL="0" indent="0" fontAlgn="base">
              <a:buNone/>
            </a:pPr>
            <a:r>
              <a:rPr lang="en-US" dirty="0" smtClean="0"/>
              <a:t>		</a:t>
            </a:r>
          </a:p>
          <a:p>
            <a:pPr marL="0" indent="0" fontAlgn="base">
              <a:buNone/>
            </a:pPr>
            <a:r>
              <a:rPr lang="en-US" dirty="0"/>
              <a:t>	</a:t>
            </a:r>
            <a:r>
              <a:rPr lang="en-US" dirty="0" smtClean="0"/>
              <a:t>					</a:t>
            </a:r>
            <a:r>
              <a:rPr lang="en-US" sz="2300" b="1" dirty="0" smtClean="0"/>
              <a:t>Syntax 2:</a:t>
            </a:r>
            <a:endParaRPr lang="en-US" sz="2300" b="1" dirty="0"/>
          </a:p>
          <a:p>
            <a:pPr fontAlgn="base"/>
            <a:r>
              <a:rPr lang="en-US" dirty="0"/>
              <a:t>SELECT </a:t>
            </a:r>
            <a:r>
              <a:rPr lang="en-US" dirty="0" err="1" smtClean="0"/>
              <a:t>column_name</a:t>
            </a:r>
            <a:r>
              <a:rPr lang="en-US" dirty="0" smtClean="0"/>
              <a:t>(s</a:t>
            </a:r>
            <a:r>
              <a:rPr lang="en-US" dirty="0"/>
              <a:t>)</a:t>
            </a:r>
          </a:p>
          <a:p>
            <a:pPr fontAlgn="base"/>
            <a:r>
              <a:rPr lang="en-US" dirty="0"/>
              <a:t>FROM table_name</a:t>
            </a:r>
          </a:p>
          <a:p>
            <a:pPr fontAlgn="base"/>
            <a:r>
              <a:rPr lang="en-US" dirty="0"/>
              <a:t>WHERE column_name comparison_operator ALL</a:t>
            </a:r>
          </a:p>
          <a:p>
            <a:pPr fontAlgn="base"/>
            <a:r>
              <a:rPr lang="en-US" dirty="0"/>
              <a:t>(SELECT column_name</a:t>
            </a:r>
          </a:p>
          <a:p>
            <a:pPr fontAlgn="base"/>
            <a:r>
              <a:rPr lang="en-US" dirty="0"/>
              <a:t>FROM table_name</a:t>
            </a:r>
          </a:p>
          <a:p>
            <a:pPr fontAlgn="base"/>
            <a:r>
              <a:rPr lang="en-US" dirty="0"/>
              <a:t>WHERE condition(s));</a:t>
            </a:r>
          </a:p>
          <a:p>
            <a:endParaRPr lang="en-US" dirty="0"/>
          </a:p>
        </p:txBody>
      </p:sp>
    </p:spTree>
    <p:extLst>
      <p:ext uri="{BB962C8B-B14F-4D97-AF65-F5344CB8AC3E}">
        <p14:creationId xmlns:p14="http://schemas.microsoft.com/office/powerpoint/2010/main" val="411733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a:solidFill>
            <a:schemeClr val="tx1"/>
          </a:solidFill>
          <a:ln>
            <a:solidFill>
              <a:schemeClr val="tx1"/>
            </a:solidFill>
          </a:ln>
        </p:spPr>
        <p:txBody>
          <a:bodyPr>
            <a:normAutofit fontScale="90000"/>
          </a:bodyPr>
          <a:lstStyle/>
          <a:p>
            <a:r>
              <a:rPr lang="en-US" dirty="0"/>
              <a:t>Example: Consider the following Products Table and Order Details Table ,</a:t>
            </a:r>
            <a:r>
              <a:rPr lang="en-US" b="1" dirty="0"/>
              <a:t>Products Table</a:t>
            </a:r>
            <a:endParaRPr lang="en-US" dirty="0"/>
          </a:p>
        </p:txBody>
      </p:sp>
      <p:pic>
        <p:nvPicPr>
          <p:cNvPr id="1025" name="Picture 7" descr="https://media.geeksforgeeks.org/wp-content/uploads/1-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4" y="2825149"/>
            <a:ext cx="9526221" cy="38891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39869" y="5031484"/>
            <a:ext cx="1625599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3905794" y="2359957"/>
            <a:ext cx="3513908" cy="369332"/>
          </a:xfrm>
          <a:prstGeom prst="rect">
            <a:avLst/>
          </a:prstGeom>
          <a:noFill/>
        </p:spPr>
        <p:txBody>
          <a:bodyPr wrap="square" rtlCol="0">
            <a:spAutoFit/>
          </a:bodyPr>
          <a:lstStyle/>
          <a:p>
            <a:r>
              <a:rPr lang="en-US" dirty="0" smtClean="0"/>
              <a:t>PRODUCT TABLE</a:t>
            </a:r>
            <a:endParaRPr lang="en-US" dirty="0"/>
          </a:p>
        </p:txBody>
      </p:sp>
    </p:spTree>
    <p:extLst>
      <p:ext uri="{BB962C8B-B14F-4D97-AF65-F5344CB8AC3E}">
        <p14:creationId xmlns:p14="http://schemas.microsoft.com/office/powerpoint/2010/main" val="17689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03540" y="275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273239"/>
                </a:solidFill>
                <a:effectLst/>
                <a:latin typeface="Calibri" panose="020F0502020204030204" pitchFamily="34" charset="0"/>
                <a:ea typeface="Times New Roman" panose="02020603050405020304" pitchFamily="18" charset="0"/>
                <a:cs typeface="Times New Roman" panose="02020603050405020304" pitchFamily="18" charset="0"/>
              </a:rPr>
              <a:t>OrderDetails Table</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49" name="Picture 6" descr="https://media.geeksforgeeks.org/wp-content/uploads/2-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41742"/>
            <a:ext cx="9807878" cy="40395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52175" y="1499435"/>
            <a:ext cx="4747365" cy="400110"/>
          </a:xfrm>
          <a:prstGeom prst="rect">
            <a:avLst/>
          </a:prstGeom>
          <a:noFill/>
        </p:spPr>
        <p:txBody>
          <a:bodyPr wrap="square" rtlCol="0">
            <a:spAutoFit/>
          </a:bodyPr>
          <a:lstStyle/>
          <a:p>
            <a:r>
              <a:rPr lang="en-US" sz="2000" dirty="0" smtClean="0"/>
              <a:t>ORDERDETAILS TABLE</a:t>
            </a:r>
            <a:endParaRPr lang="en-US" sz="2000" dirty="0"/>
          </a:p>
        </p:txBody>
      </p:sp>
    </p:spTree>
    <p:extLst>
      <p:ext uri="{BB962C8B-B14F-4D97-AF65-F5344CB8AC3E}">
        <p14:creationId xmlns:p14="http://schemas.microsoft.com/office/powerpoint/2010/main" val="23318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normAutofit fontScale="90000"/>
          </a:bodyPr>
          <a:lstStyle/>
          <a:p>
            <a:pPr lvl="0"/>
            <a:r>
              <a:rPr lang="en-US" sz="3200" b="1"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							QUERY 1:</a:t>
            </a:r>
            <a:br>
              <a:rPr lang="en-US" sz="3200" b="1"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br>
            <a:r>
              <a:rPr lang="en-US" sz="3200" b="1"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r>
            <a:br>
              <a:rPr lang="en-US" sz="3200" b="1"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br>
            <a:r>
              <a:rPr lang="en-US" sz="3200" b="1" dirty="0" smtClean="0">
                <a:solidFill>
                  <a:srgbClr val="273239"/>
                </a:solidFill>
                <a:latin typeface="Calibri" panose="020F0502020204030204" pitchFamily="34" charset="0"/>
                <a:ea typeface="Times New Roman" panose="02020603050405020304" pitchFamily="18" charset="0"/>
                <a:cs typeface="Times New Roman" panose="02020603050405020304" pitchFamily="18" charset="0"/>
              </a:rPr>
              <a:t>.</a:t>
            </a:r>
            <a:r>
              <a:rPr lang="en-US" sz="3200" dirty="0">
                <a:solidFill>
                  <a:schemeClr val="tx1"/>
                </a:solidFill>
              </a:rPr>
              <a:t/>
            </a:r>
            <a:br>
              <a:rPr lang="en-US" sz="3200" dirty="0">
                <a:solidFill>
                  <a:schemeClr val="tx1"/>
                </a:solidFill>
              </a:rPr>
            </a:br>
            <a:r>
              <a:rPr lang="en-US" b="1"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r>
            <a:br>
              <a:rPr lang="en-US" b="1"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2054268"/>
            <a:ext cx="8596668" cy="4509370"/>
          </a:xfrm>
        </p:spPr>
        <p:txBody>
          <a:bodyPr/>
          <a:lstStyle/>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r>
            <a:br>
              <a:rPr lang="en-US"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br>
            <a:r>
              <a:rPr lang="en-US" sz="20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Find the name of the all the product</a:t>
            </a:r>
            <a:endPar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SELECT </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ALL </a:t>
            </a:r>
            <a:r>
              <a:rPr lang="en-US"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ProductName</a:t>
            </a:r>
            <a:endParaRPr lang="en-US"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FROM </a:t>
            </a:r>
            <a:r>
              <a:rPr lang="en-US"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Products</a:t>
            </a: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WHERE TRUE;</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800" dirty="0">
              <a:solidFill>
                <a:schemeClr val="tx1"/>
              </a:solidFill>
              <a:latin typeface="Arial" panose="020B0604020202020204" pitchFamily="34" charset="0"/>
            </a:endParaRPr>
          </a:p>
          <a:p>
            <a:endParaRPr lang="en-US" dirty="0"/>
          </a:p>
        </p:txBody>
      </p:sp>
      <p:pic>
        <p:nvPicPr>
          <p:cNvPr id="3073" name="Picture 5" descr="https://media.geeksforgeeks.org/wp-content/uploads/3-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295" y="3145273"/>
            <a:ext cx="1987422" cy="30171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413359" y="1066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273239"/>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7291706" y="2775941"/>
            <a:ext cx="1324600"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113407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2126"/>
            <a:ext cx="8596668" cy="1320800"/>
          </a:xfrm>
          <a:solidFill>
            <a:schemeClr val="tx1"/>
          </a:solidFill>
        </p:spPr>
        <p:style>
          <a:lnRef idx="1">
            <a:schemeClr val="accent6"/>
          </a:lnRef>
          <a:fillRef idx="2">
            <a:schemeClr val="accent6"/>
          </a:fillRef>
          <a:effectRef idx="1">
            <a:schemeClr val="accent6"/>
          </a:effectRef>
          <a:fontRef idx="minor">
            <a:schemeClr val="dk1"/>
          </a:fontRef>
        </p:style>
        <p:txBody>
          <a:bodyPr>
            <a:normAutofit fontScale="90000"/>
          </a:bodyPr>
          <a:lstStyle/>
          <a:p>
            <a:pPr lvl="0"/>
            <a:r>
              <a:rPr lang="en-US" sz="2000" b="1" dirty="0" smtClean="0">
                <a:solidFill>
                  <a:schemeClr val="bg1"/>
                </a:solidFill>
              </a:rPr>
              <a:t>							</a:t>
            </a:r>
            <a:br>
              <a:rPr lang="en-US" sz="2000" b="1" dirty="0" smtClean="0">
                <a:solidFill>
                  <a:schemeClr val="bg1"/>
                </a:solidFill>
              </a:rPr>
            </a:br>
            <a:r>
              <a:rPr lang="en-US" sz="2000" b="1" dirty="0">
                <a:solidFill>
                  <a:schemeClr val="bg1"/>
                </a:solidFill>
              </a:rPr>
              <a:t/>
            </a:r>
            <a:br>
              <a:rPr lang="en-US" sz="2000" b="1" dirty="0">
                <a:solidFill>
                  <a:schemeClr val="bg1"/>
                </a:solidFill>
              </a:rPr>
            </a:br>
            <a:r>
              <a:rPr lang="en-US" sz="2000" b="1" dirty="0" smtClean="0">
                <a:solidFill>
                  <a:schemeClr val="bg1"/>
                </a:solidFill>
              </a:rPr>
              <a:t>							</a:t>
            </a:r>
            <a:r>
              <a:rPr lang="en-US" sz="2400" b="1" dirty="0" smtClean="0">
                <a:solidFill>
                  <a:schemeClr val="bg1"/>
                </a:solidFill>
              </a:rPr>
              <a:t>QUERY 2</a:t>
            </a:r>
            <a:br>
              <a:rPr lang="en-US" sz="2400" b="1" dirty="0" smtClean="0">
                <a:solidFill>
                  <a:schemeClr val="bg1"/>
                </a:solidFill>
              </a:rPr>
            </a:br>
            <a:r>
              <a:rPr lang="en-US" sz="2000" b="1" dirty="0" smtClean="0">
                <a:solidFill>
                  <a:schemeClr val="tx1"/>
                </a:solidFill>
              </a:rPr>
              <a:t/>
            </a:r>
            <a:br>
              <a:rPr lang="en-US" sz="2000" b="1" dirty="0" smtClean="0">
                <a:solidFill>
                  <a:schemeClr val="tx1"/>
                </a:solidFill>
              </a:rPr>
            </a:br>
            <a:r>
              <a:rPr lang="en-US" sz="2000" dirty="0" smtClean="0">
                <a:solidFill>
                  <a:schemeClr val="bg1"/>
                </a:solidFill>
              </a:rPr>
              <a:t/>
            </a:r>
            <a:br>
              <a:rPr lang="en-US" sz="2000" dirty="0" smtClean="0">
                <a:solidFill>
                  <a:schemeClr val="bg1"/>
                </a:solidFill>
              </a:rPr>
            </a:br>
            <a:endParaRPr lang="en-US" sz="2000" dirty="0">
              <a:solidFill>
                <a:schemeClr val="bg1"/>
              </a:solidFill>
            </a:endParaRPr>
          </a:p>
        </p:txBody>
      </p:sp>
      <p:sp>
        <p:nvSpPr>
          <p:cNvPr id="3" name="Content Placeholder 2"/>
          <p:cNvSpPr>
            <a:spLocks noGrp="1"/>
          </p:cNvSpPr>
          <p:nvPr>
            <p:ph idx="1"/>
          </p:nvPr>
        </p:nvSpPr>
        <p:spPr>
          <a:xfrm>
            <a:off x="677334" y="2430049"/>
            <a:ext cx="8596668" cy="3611313"/>
          </a:xfrm>
        </p:spPr>
        <p:txBody>
          <a:bodyPr>
            <a:normAutofit/>
          </a:bodyPr>
          <a:lstStyle/>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b="1" dirty="0">
                <a:solidFill>
                  <a:schemeClr val="tx1"/>
                </a:solidFill>
              </a:rPr>
              <a:t>Find the name of the product if all the records in the </a:t>
            </a:r>
            <a:r>
              <a:rPr lang="en-US" b="1" dirty="0" err="1">
                <a:solidFill>
                  <a:schemeClr val="tx1"/>
                </a:solidFill>
              </a:rPr>
              <a:t>OrderDetails</a:t>
            </a:r>
            <a:r>
              <a:rPr lang="en-US" b="1" dirty="0">
                <a:solidFill>
                  <a:schemeClr val="tx1"/>
                </a:solidFill>
              </a:rPr>
              <a:t> has Quantity either equal to 6 or 2.</a:t>
            </a:r>
            <a:endParaRPr lang="en-US"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SELECT </a:t>
            </a:r>
            <a:r>
              <a:rPr lang="en-US" dirty="0" err="1"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ProductName</a:t>
            </a:r>
            <a:r>
              <a:rPr lang="en-US"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solidFill>
                <a:schemeClr val="tx1"/>
              </a:solidFill>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FROM Products</a:t>
            </a:r>
            <a:endParaRPr lang="en-US" sz="1600" dirty="0">
              <a:solidFill>
                <a:schemeClr val="tx1"/>
              </a:solidFill>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WHERE </a:t>
            </a:r>
            <a:r>
              <a:rPr lang="en-US"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ProductID</a:t>
            </a:r>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 ALL (SELECT </a:t>
            </a:r>
            <a:r>
              <a:rPr lang="en-US"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ProductId</a:t>
            </a:r>
            <a:endParaRPr lang="en-US" sz="1600" dirty="0">
              <a:solidFill>
                <a:schemeClr val="tx1"/>
              </a:solidFill>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FROM </a:t>
            </a:r>
            <a:r>
              <a:rPr lang="en-US"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OrderDetails</a:t>
            </a:r>
            <a:endParaRPr lang="en-US" sz="1600" dirty="0">
              <a:solidFill>
                <a:schemeClr val="tx1"/>
              </a:solidFill>
            </a:endParaRPr>
          </a:p>
          <a:p>
            <a:pPr marL="0" lvl="0" indent="0" defTabSz="91440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WHERE Quantity = 6 OR Quantity = 2);</a:t>
            </a:r>
            <a:endParaRPr lang="en-US" sz="1600" dirty="0">
              <a:solidFill>
                <a:schemeClr val="tx1"/>
              </a:solidFill>
            </a:endParaRPr>
          </a:p>
          <a:p>
            <a:endParaRPr lang="en-US" dirty="0">
              <a:latin typeface="Times New Roman" panose="02020603050405020304" pitchFamily="18" charset="0"/>
              <a:cs typeface="Times New Roman" panose="02020603050405020304" pitchFamily="18" charset="0"/>
            </a:endParaRPr>
          </a:p>
        </p:txBody>
      </p:sp>
      <p:pic>
        <p:nvPicPr>
          <p:cNvPr id="4097" name="Picture 4" descr="https://media.geeksforgeeks.org/wp-content/uploads/4-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498" y="4336910"/>
            <a:ext cx="1985554" cy="20900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228600" y="457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28600" y="12287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8065331" y="4216259"/>
            <a:ext cx="1894114"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173840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74" y="901874"/>
            <a:ext cx="8491718" cy="1153786"/>
          </a:xfrm>
          <a:solidFill>
            <a:schemeClr val="tx1"/>
          </a:solidFill>
        </p:spPr>
        <p:txBody>
          <a:bodyPr>
            <a:normAutofit fontScale="90000"/>
          </a:bodyPr>
          <a:lstStyle/>
          <a:p>
            <a:r>
              <a:rPr lang="en-US" dirty="0" smtClean="0"/>
              <a:t>               </a:t>
            </a:r>
            <a:br>
              <a:rPr lang="en-US" dirty="0" smtClean="0"/>
            </a:br>
            <a:r>
              <a:rPr lang="en-US" dirty="0"/>
              <a:t>	</a:t>
            </a:r>
            <a:r>
              <a:rPr lang="en-US" dirty="0" smtClean="0"/>
              <a:t>				  WHAT IS “ANY”</a:t>
            </a:r>
            <a:endParaRPr lang="en-US" dirty="0"/>
          </a:p>
        </p:txBody>
      </p:sp>
      <p:sp>
        <p:nvSpPr>
          <p:cNvPr id="3" name="Content Placeholder 2"/>
          <p:cNvSpPr>
            <a:spLocks noGrp="1"/>
          </p:cNvSpPr>
          <p:nvPr>
            <p:ph idx="1"/>
          </p:nvPr>
        </p:nvSpPr>
        <p:spPr>
          <a:xfrm>
            <a:off x="877751" y="2055660"/>
            <a:ext cx="8596668" cy="3880773"/>
          </a:xfrm>
        </p:spPr>
        <p:txBody>
          <a:bodyPr/>
          <a:lstStyle/>
          <a:p>
            <a:pPr fontAlgn="base"/>
            <a:r>
              <a:rPr lang="en-US" dirty="0">
                <a:latin typeface="Times New Roman" panose="02020603050405020304" pitchFamily="18" charset="0"/>
                <a:cs typeface="Times New Roman" panose="02020603050405020304" pitchFamily="18" charset="0"/>
              </a:rPr>
              <a:t>ANY compares a value to each value in a list or results from a query and evaluates to true if the result of an inner query contains at least one row.</a:t>
            </a:r>
          </a:p>
          <a:p>
            <a:pPr lvl="0" fontAlgn="base"/>
            <a:endParaRPr lang="en-US" dirty="0" smtClean="0">
              <a:latin typeface="Times New Roman" panose="02020603050405020304" pitchFamily="18" charset="0"/>
              <a:cs typeface="Times New Roman" panose="02020603050405020304" pitchFamily="18" charset="0"/>
            </a:endParaRPr>
          </a:p>
          <a:p>
            <a:pPr lvl="0" fontAlgn="base"/>
            <a:r>
              <a:rPr lang="en-US" dirty="0" smtClean="0">
                <a:latin typeface="Times New Roman" panose="02020603050405020304" pitchFamily="18" charset="0"/>
                <a:cs typeface="Times New Roman" panose="02020603050405020304" pitchFamily="18" charset="0"/>
              </a:rPr>
              <a:t>ANY </a:t>
            </a:r>
            <a:r>
              <a:rPr lang="en-US" dirty="0">
                <a:latin typeface="Times New Roman" panose="02020603050405020304" pitchFamily="18" charset="0"/>
                <a:cs typeface="Times New Roman" panose="02020603050405020304" pitchFamily="18" charset="0"/>
              </a:rPr>
              <a:t>return true if any of the subqueries values meet the condition</a:t>
            </a:r>
            <a:r>
              <a:rPr lang="en-US" dirty="0" smtClean="0">
                <a:latin typeface="Times New Roman" panose="02020603050405020304" pitchFamily="18" charset="0"/>
                <a:cs typeface="Times New Roman" panose="02020603050405020304" pitchFamily="18" charset="0"/>
              </a:rPr>
              <a:t>.</a:t>
            </a:r>
          </a:p>
          <a:p>
            <a:pPr lvl="0" fontAlgn="base"/>
            <a:endParaRPr lang="en-US" dirty="0">
              <a:latin typeface="Times New Roman" panose="02020603050405020304" pitchFamily="18" charset="0"/>
              <a:cs typeface="Times New Roman" panose="02020603050405020304" pitchFamily="18" charset="0"/>
            </a:endParaRPr>
          </a:p>
          <a:p>
            <a:pPr lvl="0" fontAlgn="base"/>
            <a:r>
              <a:rPr lang="en-US" dirty="0" smtClean="0">
                <a:latin typeface="Times New Roman" panose="02020603050405020304" pitchFamily="18" charset="0"/>
                <a:cs typeface="Times New Roman" panose="02020603050405020304" pitchFamily="18" charset="0"/>
              </a:rPr>
              <a:t>ANY </a:t>
            </a:r>
            <a:r>
              <a:rPr lang="en-US" dirty="0">
                <a:latin typeface="Times New Roman" panose="02020603050405020304" pitchFamily="18" charset="0"/>
                <a:cs typeface="Times New Roman" panose="02020603050405020304" pitchFamily="18" charset="0"/>
              </a:rPr>
              <a:t>must be preceded by comparison operators. </a:t>
            </a:r>
            <a:endParaRPr lang="en-US" dirty="0" smtClean="0">
              <a:latin typeface="Times New Roman" panose="02020603050405020304" pitchFamily="18" charset="0"/>
              <a:cs typeface="Times New Roman" panose="02020603050405020304" pitchFamily="18" charset="0"/>
            </a:endParaRPr>
          </a:p>
          <a:p>
            <a:pPr lvl="5" fontAlgn="base"/>
            <a:endParaRPr lang="en-US" b="1"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8586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104" y="872648"/>
            <a:ext cx="6637866" cy="1194148"/>
          </a:xfrm>
          <a:solidFill>
            <a:schemeClr val="tx1"/>
          </a:solidFill>
        </p:spPr>
        <p:txBody>
          <a:bodyPr>
            <a:normAutofit fontScale="90000"/>
          </a:bodyPr>
          <a:lstStyle/>
          <a:p>
            <a:pPr lvl="5" algn="l" defTabSz="457200" rtl="0">
              <a:spcBef>
                <a:spcPct val="0"/>
              </a:spcBef>
            </a:pPr>
            <a:r>
              <a:rPr lang="en-US" b="1" dirty="0" smtClean="0"/>
              <a:t>                                    </a:t>
            </a:r>
            <a:br>
              <a:rPr lang="en-US" b="1" dirty="0" smtClean="0"/>
            </a:br>
            <a:r>
              <a:rPr lang="en-US" b="1" dirty="0"/>
              <a:t/>
            </a:r>
            <a:br>
              <a:rPr lang="en-US" b="1" dirty="0"/>
            </a:br>
            <a:r>
              <a:rPr lang="en-US" b="1" dirty="0" smtClean="0"/>
              <a:t>						</a:t>
            </a:r>
            <a:r>
              <a:rPr lang="en-US" sz="2700" b="1" dirty="0" err="1" smtClean="0">
                <a:solidFill>
                  <a:schemeClr val="bg1"/>
                </a:solidFill>
              </a:rPr>
              <a:t>Syntex</a:t>
            </a:r>
            <a:r>
              <a:rPr lang="en-US" sz="2700" dirty="0"/>
              <a:t/>
            </a:r>
            <a:br>
              <a:rPr lang="en-US" sz="2700" dirty="0"/>
            </a:br>
            <a:endParaRPr lang="en-US" sz="2700" dirty="0"/>
          </a:p>
        </p:txBody>
      </p:sp>
      <p:sp>
        <p:nvSpPr>
          <p:cNvPr id="3" name="Content Placeholder 2"/>
          <p:cNvSpPr>
            <a:spLocks noGrp="1"/>
          </p:cNvSpPr>
          <p:nvPr>
            <p:ph idx="1"/>
          </p:nvPr>
        </p:nvSpPr>
        <p:spPr>
          <a:xfrm>
            <a:off x="1215953" y="2398584"/>
            <a:ext cx="8596668" cy="3880773"/>
          </a:xfrm>
        </p:spPr>
        <p:txBody>
          <a:bodyPr/>
          <a:lstStyle/>
          <a:p>
            <a:pPr fontAlgn="base"/>
            <a:r>
              <a:rPr lang="en-US" dirty="0">
                <a:latin typeface="Times New Roman" panose="02020603050405020304" pitchFamily="18" charset="0"/>
                <a:cs typeface="Times New Roman" panose="02020603050405020304" pitchFamily="18" charset="0"/>
              </a:rPr>
              <a:t>SELECT column_name(s)</a:t>
            </a:r>
          </a:p>
          <a:p>
            <a:pPr fontAlgn="base"/>
            <a:r>
              <a:rPr lang="en-US" dirty="0">
                <a:latin typeface="Times New Roman" panose="02020603050405020304" pitchFamily="18" charset="0"/>
                <a:cs typeface="Times New Roman" panose="02020603050405020304" pitchFamily="18" charset="0"/>
              </a:rPr>
              <a:t>FROM table_name</a:t>
            </a:r>
          </a:p>
          <a:p>
            <a:pPr fontAlgn="base"/>
            <a:r>
              <a:rPr lang="en-US" dirty="0">
                <a:latin typeface="Times New Roman" panose="02020603050405020304" pitchFamily="18" charset="0"/>
                <a:cs typeface="Times New Roman" panose="02020603050405020304" pitchFamily="18" charset="0"/>
              </a:rPr>
              <a:t>WHERE column_name comparison_operator ANY</a:t>
            </a:r>
          </a:p>
          <a:p>
            <a:pPr fontAlgn="base"/>
            <a:r>
              <a:rPr lang="en-US" dirty="0">
                <a:latin typeface="Times New Roman" panose="02020603050405020304" pitchFamily="18" charset="0"/>
                <a:cs typeface="Times New Roman" panose="02020603050405020304" pitchFamily="18" charset="0"/>
              </a:rPr>
              <a:t>(SELECT column_name</a:t>
            </a:r>
          </a:p>
          <a:p>
            <a:pPr fontAlgn="base"/>
            <a:r>
              <a:rPr lang="en-US" dirty="0">
                <a:latin typeface="Times New Roman" panose="02020603050405020304" pitchFamily="18" charset="0"/>
                <a:cs typeface="Times New Roman" panose="02020603050405020304" pitchFamily="18" charset="0"/>
              </a:rPr>
              <a:t>FROM table_name</a:t>
            </a:r>
          </a:p>
          <a:p>
            <a:pPr fontAlgn="base"/>
            <a:r>
              <a:rPr lang="en-US" dirty="0">
                <a:latin typeface="Times New Roman" panose="02020603050405020304" pitchFamily="18" charset="0"/>
                <a:cs typeface="Times New Roman" panose="02020603050405020304" pitchFamily="18" charset="0"/>
              </a:rPr>
              <a:t>WHERE condition(s));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267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TotalTime>
  <Words>284</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 ANY vs. ALL Subqueries:</vt:lpstr>
      <vt:lpstr>          What is “ALL”</vt:lpstr>
      <vt:lpstr>      ALL with SELECT Statement: </vt:lpstr>
      <vt:lpstr>Example: Consider the following Products Table and Order Details Table ,Products Table</vt:lpstr>
      <vt:lpstr>PowerPoint Presentation</vt:lpstr>
      <vt:lpstr>       QUERY 1:  .  </vt:lpstr>
      <vt:lpstr>                QUERY 2   </vt:lpstr>
      <vt:lpstr>                       WHAT IS “ANY”</vt:lpstr>
      <vt:lpstr>                                            Syntex </vt:lpstr>
      <vt:lpstr>             Query 1:</vt:lpstr>
      <vt:lpstr>       Query 2 :</vt:lpstr>
      <vt:lpstr>    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ANY vs. ALL Subqueries:</dc:title>
  <dc:creator>Emmanuel</dc:creator>
  <cp:lastModifiedBy>Emmanuel</cp:lastModifiedBy>
  <cp:revision>9</cp:revision>
  <dcterms:created xsi:type="dcterms:W3CDTF">2024-06-08T16:39:46Z</dcterms:created>
  <dcterms:modified xsi:type="dcterms:W3CDTF">2024-06-08T18:01:32Z</dcterms:modified>
</cp:coreProperties>
</file>