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82" r:id="rId2"/>
    <p:sldId id="256" r:id="rId3"/>
    <p:sldId id="257" r:id="rId4"/>
    <p:sldId id="283"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29"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7F869-A668-4034-A7F0-0B7986B94FB6}"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A4412-1C62-4977-BDE8-F7A40179E967}" type="slidenum">
              <a:rPr lang="en-US" smtClean="0"/>
              <a:t>‹#›</a:t>
            </a:fld>
            <a:endParaRPr lang="en-US" dirty="0"/>
          </a:p>
        </p:txBody>
      </p:sp>
    </p:spTree>
    <p:extLst>
      <p:ext uri="{BB962C8B-B14F-4D97-AF65-F5344CB8AC3E}">
        <p14:creationId xmlns:p14="http://schemas.microsoft.com/office/powerpoint/2010/main" val="214512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7A4412-1C62-4977-BDE8-F7A40179E967}" type="slidenum">
              <a:rPr lang="en-US" smtClean="0"/>
              <a:t>5</a:t>
            </a:fld>
            <a:endParaRPr lang="en-US"/>
          </a:p>
        </p:txBody>
      </p:sp>
    </p:spTree>
    <p:extLst>
      <p:ext uri="{BB962C8B-B14F-4D97-AF65-F5344CB8AC3E}">
        <p14:creationId xmlns:p14="http://schemas.microsoft.com/office/powerpoint/2010/main" val="303171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7A4412-1C62-4977-BDE8-F7A40179E967}" type="slidenum">
              <a:rPr lang="en-US" smtClean="0"/>
              <a:t>22</a:t>
            </a:fld>
            <a:endParaRPr lang="en-US" dirty="0"/>
          </a:p>
        </p:txBody>
      </p:sp>
    </p:spTree>
    <p:extLst>
      <p:ext uri="{BB962C8B-B14F-4D97-AF65-F5344CB8AC3E}">
        <p14:creationId xmlns:p14="http://schemas.microsoft.com/office/powerpoint/2010/main" val="16120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32.pn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latin typeface="Cooper Black" panose="0208090404030B020404" pitchFamily="18" charset="0"/>
              </a:rPr>
              <a:t>    </a:t>
            </a:r>
            <a:r>
              <a:rPr lang="en-US" dirty="0">
                <a:latin typeface="Cooper Black" panose="0208090404030B020404" pitchFamily="18" charset="0"/>
              </a:rPr>
              <a:t> </a:t>
            </a:r>
            <a:r>
              <a:rPr lang="en-US" dirty="0" smtClean="0">
                <a:latin typeface="Cooper Black" panose="0208090404030B020404" pitchFamily="18" charset="0"/>
              </a:rPr>
              <a:t>                        welcome</a:t>
            </a:r>
            <a:endParaRPr lang="en-US" dirty="0">
              <a:latin typeface="Cooper Black" panose="0208090404030B0204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07067"/>
            <a:ext cx="12191999" cy="5350933"/>
          </a:xfrm>
        </p:spPr>
      </p:pic>
    </p:spTree>
    <p:custDataLst>
      <p:tags r:id="rId1"/>
    </p:custDataLst>
    <p:extLst>
      <p:ext uri="{BB962C8B-B14F-4D97-AF65-F5344CB8AC3E}">
        <p14:creationId xmlns:p14="http://schemas.microsoft.com/office/powerpoint/2010/main" val="2649398155"/>
      </p:ext>
    </p:extLst>
  </p:cSld>
  <p:clrMapOvr>
    <a:masterClrMapping/>
  </p:clrMapOvr>
  <mc:AlternateContent xmlns:mc="http://schemas.openxmlformats.org/markup-compatibility/2006" xmlns:p14="http://schemas.microsoft.com/office/powerpoint/2010/main">
    <mc:Choice Requires="p14">
      <p:transition spd="slow" p14:dur="2000" advTm="14900"/>
    </mc:Choice>
    <mc:Fallback xmlns="">
      <p:transition spd="slow" advTm="14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7677"/>
            <a:ext cx="12192000" cy="1807451"/>
          </a:xfrm>
          <a:solidFill>
            <a:schemeClr val="tx2"/>
          </a:solidFill>
          <a:ln/>
          <a:effectLst>
            <a:reflection blurRad="6350" stA="52000" endA="300" endPos="35000" dir="5400000" sy="-100000" algn="bl" rotWithShape="0"/>
          </a:effectLst>
        </p:spPr>
        <p:style>
          <a:lnRef idx="2">
            <a:schemeClr val="dk1"/>
          </a:lnRef>
          <a:fillRef idx="1">
            <a:schemeClr val="lt1"/>
          </a:fillRef>
          <a:effectRef idx="0">
            <a:schemeClr val="dk1"/>
          </a:effectRef>
          <a:fontRef idx="minor">
            <a:schemeClr val="dk1"/>
          </a:fontRef>
        </p:style>
        <p:txBody>
          <a:bodyPr/>
          <a:lstStyle/>
          <a:p>
            <a:r>
              <a:rPr lang="en-US" dirty="0" smtClean="0"/>
              <a:t>					</a:t>
            </a:r>
            <a:r>
              <a:rPr lang="en-US" cap="none" dirty="0" smtClean="0">
                <a:ln w="0"/>
                <a:solidFill>
                  <a:schemeClr val="accent1"/>
                </a:solidFill>
                <a:effectLst>
                  <a:outerShdw blurRad="38100" dist="25400" dir="5400000" algn="ctr" rotWithShape="0">
                    <a:srgbClr val="6E747A">
                      <a:alpha val="43000"/>
                    </a:srgbClr>
                  </a:outerShdw>
                </a:effectLst>
              </a:rPr>
              <a:t>SQL  Queries and  their Result </a:t>
            </a:r>
            <a:endParaRPr lang="en-US" cap="none"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9774"/>
            <a:ext cx="12192000" cy="5188226"/>
          </a:xfrm>
          <a:prstGeom prst="rect">
            <a:avLst/>
          </a:prstGeom>
        </p:spPr>
      </p:pic>
    </p:spTree>
    <p:extLst>
      <p:ext uri="{BB962C8B-B14F-4D97-AF65-F5344CB8AC3E}">
        <p14:creationId xmlns:p14="http://schemas.microsoft.com/office/powerpoint/2010/main" val="4624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150706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t>1. Total number of reservation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507066"/>
            <a:ext cx="9130746" cy="5350933"/>
          </a:xfrm>
          <a:prstGeom prst="rect">
            <a:avLst/>
          </a:prstGeom>
        </p:spPr>
      </p:pic>
      <p:sp>
        <p:nvSpPr>
          <p:cNvPr id="5" name="TextBox 4"/>
          <p:cNvSpPr txBox="1"/>
          <p:nvPr/>
        </p:nvSpPr>
        <p:spPr>
          <a:xfrm>
            <a:off x="9130748" y="2517913"/>
            <a:ext cx="2941982"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There are over 700 numbers of reservations</a:t>
            </a:r>
            <a:endParaRPr lang="en-US" dirty="0"/>
          </a:p>
        </p:txBody>
      </p:sp>
    </p:spTree>
    <p:extLst>
      <p:ext uri="{BB962C8B-B14F-4D97-AF65-F5344CB8AC3E}">
        <p14:creationId xmlns:p14="http://schemas.microsoft.com/office/powerpoint/2010/main" val="357448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 y="0"/>
            <a:ext cx="12191999" cy="1507067"/>
          </a:xfrm>
          <a:prstGeom prst="rect">
            <a:avLst/>
          </a:prstGeom>
          <a:solidFill>
            <a:schemeClr val="tx2"/>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a:t>2</a:t>
            </a:r>
            <a:r>
              <a:rPr lang="en-US" dirty="0" smtClean="0"/>
              <a:t>. The most popular meal plan among the guest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507066"/>
            <a:ext cx="9250016" cy="5350933"/>
          </a:xfrm>
          <a:prstGeom prst="rect">
            <a:avLst/>
          </a:prstGeom>
        </p:spPr>
      </p:pic>
      <p:sp>
        <p:nvSpPr>
          <p:cNvPr id="7" name="TextBox 6"/>
          <p:cNvSpPr txBox="1"/>
          <p:nvPr/>
        </p:nvSpPr>
        <p:spPr>
          <a:xfrm>
            <a:off x="9250018" y="2266121"/>
            <a:ext cx="282271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Meal 1 was the most popular meal plan with a count of 527</a:t>
            </a:r>
            <a:endParaRPr lang="en-US" dirty="0"/>
          </a:p>
        </p:txBody>
      </p:sp>
    </p:spTree>
    <p:extLst>
      <p:ext uri="{BB962C8B-B14F-4D97-AF65-F5344CB8AC3E}">
        <p14:creationId xmlns:p14="http://schemas.microsoft.com/office/powerpoint/2010/main" val="34815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normAutofit/>
          </a:bodyPr>
          <a:lstStyle/>
          <a:p>
            <a:r>
              <a:rPr lang="en-US" dirty="0" smtClean="0"/>
              <a:t> 3. the </a:t>
            </a:r>
            <a:r>
              <a:rPr lang="en-US" dirty="0"/>
              <a:t>average price per room for reservations </a:t>
            </a:r>
            <a:r>
              <a:rPr lang="en-US" dirty="0" smtClean="0"/>
              <a:t>					   involving children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067"/>
            <a:ext cx="9064487" cy="5350933"/>
          </a:xfrm>
          <a:prstGeom prst="rect">
            <a:avLst/>
          </a:prstGeom>
        </p:spPr>
      </p:pic>
      <p:sp>
        <p:nvSpPr>
          <p:cNvPr id="5" name="TextBox 4"/>
          <p:cNvSpPr txBox="1"/>
          <p:nvPr/>
        </p:nvSpPr>
        <p:spPr>
          <a:xfrm>
            <a:off x="9064486" y="1539093"/>
            <a:ext cx="3127513"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The average price per room for children is approximately 145</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487" y="2494449"/>
            <a:ext cx="3127513" cy="4363551"/>
          </a:xfrm>
          <a:prstGeom prst="rect">
            <a:avLst/>
          </a:prstGeom>
        </p:spPr>
      </p:pic>
    </p:spTree>
    <p:extLst>
      <p:ext uri="{BB962C8B-B14F-4D97-AF65-F5344CB8AC3E}">
        <p14:creationId xmlns:p14="http://schemas.microsoft.com/office/powerpoint/2010/main" val="61080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235" y="2235936"/>
            <a:ext cx="3140765" cy="5780595"/>
          </a:xfrm>
          <a:prstGeom prst="rect">
            <a:avLst/>
          </a:prstGeom>
        </p:spPr>
      </p:pic>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t>4. Number of </a:t>
            </a:r>
            <a:r>
              <a:rPr lang="en-US" dirty="0"/>
              <a:t>reservations </a:t>
            </a:r>
            <a:r>
              <a:rPr lang="en-US" dirty="0" smtClean="0"/>
              <a:t>that were </a:t>
            </a:r>
            <a:r>
              <a:rPr lang="en-US" dirty="0"/>
              <a:t>made for </a:t>
            </a:r>
            <a:r>
              <a:rPr lang="en-US" dirty="0" smtClean="0"/>
              <a:t>  the </a:t>
            </a:r>
            <a:r>
              <a:rPr lang="en-US" dirty="0"/>
              <a:t>year </a:t>
            </a:r>
            <a:r>
              <a:rPr lang="en-US" dirty="0" smtClean="0"/>
              <a:t>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7066"/>
            <a:ext cx="9051235" cy="5350933"/>
          </a:xfrm>
          <a:prstGeom prst="rect">
            <a:avLst/>
          </a:prstGeom>
        </p:spPr>
      </p:pic>
      <p:sp>
        <p:nvSpPr>
          <p:cNvPr id="5" name="TextBox 4"/>
          <p:cNvSpPr txBox="1"/>
          <p:nvPr/>
        </p:nvSpPr>
        <p:spPr>
          <a:xfrm>
            <a:off x="9097618" y="1589605"/>
            <a:ext cx="3047999"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123 reservations were made in 2017</a:t>
            </a:r>
            <a:endParaRPr lang="en-US" dirty="0"/>
          </a:p>
        </p:txBody>
      </p:sp>
    </p:spTree>
    <p:extLst>
      <p:ext uri="{BB962C8B-B14F-4D97-AF65-F5344CB8AC3E}">
        <p14:creationId xmlns:p14="http://schemas.microsoft.com/office/powerpoint/2010/main" val="331588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   5.the </a:t>
            </a:r>
            <a:r>
              <a:rPr lang="en-US" dirty="0"/>
              <a:t>most commonly booked </a:t>
            </a:r>
            <a:r>
              <a:rPr lang="en-US" dirty="0" smtClean="0"/>
              <a:t>room type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067"/>
            <a:ext cx="8665972" cy="5350933"/>
          </a:xfrm>
          <a:prstGeom prst="rect">
            <a:avLst/>
          </a:prstGeom>
        </p:spPr>
      </p:pic>
      <p:sp>
        <p:nvSpPr>
          <p:cNvPr id="5" name="TextBox 4"/>
          <p:cNvSpPr txBox="1"/>
          <p:nvPr/>
        </p:nvSpPr>
        <p:spPr>
          <a:xfrm>
            <a:off x="8665972" y="2552469"/>
            <a:ext cx="3526028"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Room type 1 is the most commonly booked room with a total number of 534</a:t>
            </a:r>
            <a:endParaRPr lang="en-US" dirty="0"/>
          </a:p>
        </p:txBody>
      </p:sp>
    </p:spTree>
    <p:extLst>
      <p:ext uri="{BB962C8B-B14F-4D97-AF65-F5344CB8AC3E}">
        <p14:creationId xmlns:p14="http://schemas.microsoft.com/office/powerpoint/2010/main" val="258728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6.The total number of  reservations  that fall on a weekend (</a:t>
            </a:r>
            <a:r>
              <a:rPr lang="en-US" dirty="0"/>
              <a:t>no_of_weekend_nights &gt; 0</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07066"/>
            <a:ext cx="9011479" cy="5350933"/>
          </a:xfrm>
          <a:prstGeom prst="rect">
            <a:avLst/>
          </a:prstGeom>
        </p:spPr>
      </p:pic>
      <p:sp>
        <p:nvSpPr>
          <p:cNvPr id="5" name="TextBox 4"/>
          <p:cNvSpPr txBox="1"/>
          <p:nvPr/>
        </p:nvSpPr>
        <p:spPr>
          <a:xfrm>
            <a:off x="9011478" y="2319130"/>
            <a:ext cx="3180521"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The total number of reservation on weekend night were 383</a:t>
            </a:r>
            <a:endParaRPr lang="en-US" dirty="0"/>
          </a:p>
        </p:txBody>
      </p:sp>
    </p:spTree>
    <p:extLst>
      <p:ext uri="{BB962C8B-B14F-4D97-AF65-F5344CB8AC3E}">
        <p14:creationId xmlns:p14="http://schemas.microsoft.com/office/powerpoint/2010/main" val="97029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7. the highest </a:t>
            </a:r>
            <a:r>
              <a:rPr lang="en-US" dirty="0"/>
              <a:t>and lowest lead </a:t>
            </a:r>
            <a:r>
              <a:rPr lang="en-US" dirty="0" smtClean="0"/>
              <a:t>time foR reservations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07067"/>
            <a:ext cx="9316279" cy="5350933"/>
          </a:xfrm>
          <a:prstGeom prst="rect">
            <a:avLst/>
          </a:prstGeom>
        </p:spPr>
      </p:pic>
      <p:sp>
        <p:nvSpPr>
          <p:cNvPr id="5" name="TextBox 4"/>
          <p:cNvSpPr txBox="1"/>
          <p:nvPr/>
        </p:nvSpPr>
        <p:spPr>
          <a:xfrm>
            <a:off x="9316278" y="2398644"/>
            <a:ext cx="2835965"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The highest time of lead was 443 and the lowest time of lead was 0</a:t>
            </a:r>
            <a:endParaRPr lang="en-US" dirty="0"/>
          </a:p>
        </p:txBody>
      </p:sp>
    </p:spTree>
    <p:extLst>
      <p:ext uri="{BB962C8B-B14F-4D97-AF65-F5344CB8AC3E}">
        <p14:creationId xmlns:p14="http://schemas.microsoft.com/office/powerpoint/2010/main" val="98975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17983"/>
          </a:xfrm>
          <a:solidFill>
            <a:schemeClr val="tx2"/>
          </a:solidFill>
          <a:ln>
            <a:solidFill>
              <a:schemeClr val="bg1"/>
            </a:solidFill>
          </a:ln>
        </p:spPr>
        <p:style>
          <a:lnRef idx="2">
            <a:schemeClr val="dk1"/>
          </a:lnRef>
          <a:fillRef idx="1">
            <a:schemeClr val="lt1"/>
          </a:fillRef>
          <a:effectRef idx="0">
            <a:schemeClr val="dk1"/>
          </a:effectRef>
          <a:fontRef idx="minor">
            <a:schemeClr val="dk1"/>
          </a:fontRef>
        </p:style>
        <p:txBody>
          <a:bodyPr/>
          <a:lstStyle/>
          <a:p>
            <a:r>
              <a:rPr lang="en-US" dirty="0" smtClean="0"/>
              <a:t>8.the </a:t>
            </a:r>
            <a:r>
              <a:rPr lang="en-US" dirty="0"/>
              <a:t>most common market segment type for </a:t>
            </a:r>
            <a:r>
              <a:rPr lang="en-US" dirty="0" smtClean="0"/>
              <a:t>			   	                        reservations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47523"/>
            <a:ext cx="9793357" cy="5410477"/>
          </a:xfrm>
          <a:prstGeom prst="rect">
            <a:avLst/>
          </a:prstGeom>
        </p:spPr>
      </p:pic>
      <p:sp>
        <p:nvSpPr>
          <p:cNvPr id="5" name="TextBox 4"/>
          <p:cNvSpPr txBox="1"/>
          <p:nvPr/>
        </p:nvSpPr>
        <p:spPr>
          <a:xfrm>
            <a:off x="9793356" y="2014330"/>
            <a:ext cx="2398644" cy="1477328"/>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Online segment type was the most common market segment for reservation</a:t>
            </a:r>
            <a:endParaRPr lang="en-US" dirty="0"/>
          </a:p>
        </p:txBody>
      </p:sp>
    </p:spTree>
    <p:extLst>
      <p:ext uri="{BB962C8B-B14F-4D97-AF65-F5344CB8AC3E}">
        <p14:creationId xmlns:p14="http://schemas.microsoft.com/office/powerpoint/2010/main" val="39189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normAutofit/>
          </a:bodyPr>
          <a:lstStyle/>
          <a:p>
            <a:r>
              <a:rPr lang="en-US" dirty="0"/>
              <a:t>9</a:t>
            </a:r>
            <a:r>
              <a:rPr lang="en-US" dirty="0" smtClean="0"/>
              <a:t>. The number of  </a:t>
            </a:r>
            <a:r>
              <a:rPr lang="en-US" dirty="0"/>
              <a:t>reservations have a booking </a:t>
            </a:r>
            <a:r>
              <a:rPr lang="en-US" dirty="0" smtClean="0"/>
              <a:t>	    					status </a:t>
            </a:r>
            <a:r>
              <a:rPr lang="en-US" dirty="0"/>
              <a:t>of "</a:t>
            </a:r>
            <a:r>
              <a:rPr lang="en-US" dirty="0" smtClean="0"/>
              <a:t>Confirmed”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0892"/>
            <a:ext cx="9250017" cy="5277108"/>
          </a:xfrm>
          <a:prstGeom prst="rect">
            <a:avLst/>
          </a:prstGeom>
        </p:spPr>
      </p:pic>
      <p:sp>
        <p:nvSpPr>
          <p:cNvPr id="5" name="TextBox 4"/>
          <p:cNvSpPr txBox="1"/>
          <p:nvPr/>
        </p:nvSpPr>
        <p:spPr>
          <a:xfrm>
            <a:off x="9250017" y="2305878"/>
            <a:ext cx="2941984" cy="1200329"/>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493 reservation were having the status not canceled which simply means “confirmed”</a:t>
            </a:r>
            <a:endParaRPr lang="en-US" dirty="0"/>
          </a:p>
        </p:txBody>
      </p:sp>
    </p:spTree>
    <p:extLst>
      <p:ext uri="{BB962C8B-B14F-4D97-AF65-F5344CB8AC3E}">
        <p14:creationId xmlns:p14="http://schemas.microsoft.com/office/powerpoint/2010/main" val="254992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4384109" cy="3852934"/>
          </a:xfrm>
        </p:spPr>
        <p:style>
          <a:lnRef idx="2">
            <a:schemeClr val="dk1"/>
          </a:lnRef>
          <a:fillRef idx="1">
            <a:schemeClr val="lt1"/>
          </a:fillRef>
          <a:effectRef idx="0">
            <a:schemeClr val="dk1"/>
          </a:effectRef>
          <a:fontRef idx="minor">
            <a:schemeClr val="dk1"/>
          </a:fontRef>
        </p:style>
        <p:txBody>
          <a:bodyPr>
            <a:normAutofit/>
          </a:bodyPr>
          <a:lstStyle/>
          <a:p>
            <a:pPr algn="ctr"/>
            <a:r>
              <a:rPr lang="en-US" dirty="0">
                <a:ln w="3175" cmpd="sng">
                  <a:solidFill>
                    <a:schemeClr val="bg1"/>
                  </a:solidFill>
                </a:ln>
                <a:solidFill>
                  <a:schemeClr val="bg1"/>
                </a:solidFill>
              </a:rPr>
              <a:t>Hotel Reservation Analysis in SQL</a:t>
            </a:r>
          </a:p>
        </p:txBody>
      </p:sp>
      <p:sp>
        <p:nvSpPr>
          <p:cNvPr id="4" name="TextBox 3"/>
          <p:cNvSpPr txBox="1"/>
          <p:nvPr/>
        </p:nvSpPr>
        <p:spPr>
          <a:xfrm>
            <a:off x="2956143" y="2304789"/>
            <a:ext cx="5323562" cy="172859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110" y="0"/>
            <a:ext cx="7807890" cy="685800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22111" y="5792651"/>
            <a:ext cx="1753644" cy="876823"/>
          </a:xfrm>
          <a:prstGeom prst="rect">
            <a:avLst/>
          </a:prstGeom>
          <a:ln>
            <a:solidFill>
              <a:schemeClr val="bg1"/>
            </a:solidFill>
          </a:ln>
          <a:effectLst>
            <a:reflection blurRad="6350" stA="52000" endA="300" endPos="35000" dir="5400000" sy="-100000" algn="bl" rotWithShape="0"/>
          </a:effectLst>
        </p:spPr>
      </p:pic>
      <p:sp>
        <p:nvSpPr>
          <p:cNvPr id="7" name="TextBox 6"/>
          <p:cNvSpPr txBox="1"/>
          <p:nvPr/>
        </p:nvSpPr>
        <p:spPr>
          <a:xfrm>
            <a:off x="0" y="4361127"/>
            <a:ext cx="4384108"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bg1"/>
                </a:solidFill>
              </a:rPr>
              <a:t>Emmanuel </a:t>
            </a:r>
            <a:r>
              <a:rPr lang="en-US" dirty="0" err="1" smtClean="0">
                <a:solidFill>
                  <a:schemeClr val="bg1"/>
                </a:solidFill>
              </a:rPr>
              <a:t>Oladele</a:t>
            </a:r>
            <a:r>
              <a:rPr lang="en-US" dirty="0" smtClean="0">
                <a:solidFill>
                  <a:schemeClr val="bg1"/>
                </a:solidFill>
              </a:rPr>
              <a:t> </a:t>
            </a:r>
            <a:r>
              <a:rPr lang="en-US" dirty="0" err="1" smtClean="0">
                <a:solidFill>
                  <a:schemeClr val="bg1"/>
                </a:solidFill>
              </a:rPr>
              <a:t>Adetunji</a:t>
            </a:r>
            <a:endParaRPr lang="en-US" dirty="0" smtClean="0">
              <a:solidFill>
                <a:schemeClr val="bg1"/>
              </a:solidFill>
            </a:endParaRPr>
          </a:p>
          <a:p>
            <a:endParaRPr lang="en-US" dirty="0" smtClean="0">
              <a:solidFill>
                <a:schemeClr val="bg1"/>
              </a:solidFill>
            </a:endParaRPr>
          </a:p>
          <a:p>
            <a:r>
              <a:rPr lang="en-US" dirty="0" smtClean="0">
                <a:solidFill>
                  <a:schemeClr val="bg1"/>
                </a:solidFill>
              </a:rPr>
              <a:t>    Data Analysis Intern</a:t>
            </a:r>
            <a:endParaRPr lang="en-US" dirty="0">
              <a:solidFill>
                <a:schemeClr val="bg1"/>
              </a:solidFill>
            </a:endParaRPr>
          </a:p>
        </p:txBody>
      </p:sp>
    </p:spTree>
    <p:custDataLst>
      <p:tags r:id="rId1"/>
    </p:custDataLst>
    <p:extLst>
      <p:ext uri="{BB962C8B-B14F-4D97-AF65-F5344CB8AC3E}">
        <p14:creationId xmlns:p14="http://schemas.microsoft.com/office/powerpoint/2010/main" val="3231100544"/>
      </p:ext>
    </p:extLst>
  </p:cSld>
  <p:clrMapOvr>
    <a:masterClrMapping/>
  </p:clrMapOvr>
  <mc:AlternateContent xmlns:mc="http://schemas.openxmlformats.org/markup-compatibility/2006" xmlns:p14="http://schemas.microsoft.com/office/powerpoint/2010/main">
    <mc:Choice Requires="p14">
      <p:transition spd="slow" p14:dur="2000" advTm="8302"/>
    </mc:Choice>
    <mc:Fallback xmlns="">
      <p:transition spd="slow" advTm="83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54922"/>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a:t>10. the total number of adults and children </a:t>
            </a:r>
            <a:r>
              <a:rPr lang="en-US" dirty="0" smtClean="0"/>
              <a:t> 		    across </a:t>
            </a:r>
            <a:r>
              <a:rPr lang="en-US" dirty="0"/>
              <a:t>all </a:t>
            </a:r>
            <a:r>
              <a:rPr lang="en-US" dirty="0" smtClean="0"/>
              <a:t>reservations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54921"/>
            <a:ext cx="8971722" cy="5303079"/>
          </a:xfrm>
          <a:prstGeom prst="rect">
            <a:avLst/>
          </a:prstGeom>
        </p:spPr>
      </p:pic>
      <p:sp>
        <p:nvSpPr>
          <p:cNvPr id="5" name="TextBox 4"/>
          <p:cNvSpPr txBox="1"/>
          <p:nvPr/>
        </p:nvSpPr>
        <p:spPr>
          <a:xfrm>
            <a:off x="8971722" y="2186609"/>
            <a:ext cx="3220278"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1316 were the total number of reservation for adult while 69 reservation were for children</a:t>
            </a:r>
            <a:endParaRPr lang="en-US" dirty="0"/>
          </a:p>
        </p:txBody>
      </p:sp>
    </p:spTree>
    <p:extLst>
      <p:ext uri="{BB962C8B-B14F-4D97-AF65-F5344CB8AC3E}">
        <p14:creationId xmlns:p14="http://schemas.microsoft.com/office/powerpoint/2010/main" val="337966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normAutofit/>
          </a:bodyPr>
          <a:lstStyle/>
          <a:p>
            <a:pPr algn="ctr"/>
            <a:r>
              <a:rPr lang="en-US" dirty="0"/>
              <a:t>11. the average number of weekend nights for reservations involving children?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0891"/>
            <a:ext cx="8150087" cy="5376499"/>
          </a:xfrm>
          <a:prstGeom prst="rect">
            <a:avLst/>
          </a:prstGeom>
        </p:spPr>
      </p:pic>
      <p:sp>
        <p:nvSpPr>
          <p:cNvPr id="5" name="TextBox 4"/>
          <p:cNvSpPr txBox="1"/>
          <p:nvPr/>
        </p:nvSpPr>
        <p:spPr>
          <a:xfrm>
            <a:off x="8150087" y="2570922"/>
            <a:ext cx="4041913"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1.0 is the average number of weekend night for reservation involving children</a:t>
            </a:r>
            <a:endParaRPr lang="en-US" dirty="0"/>
          </a:p>
        </p:txBody>
      </p:sp>
    </p:spTree>
    <p:extLst>
      <p:ext uri="{BB962C8B-B14F-4D97-AF65-F5344CB8AC3E}">
        <p14:creationId xmlns:p14="http://schemas.microsoft.com/office/powerpoint/2010/main" val="400735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173"/>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12</a:t>
            </a:r>
            <a:r>
              <a:rPr lang="en-US" dirty="0"/>
              <a:t>. </a:t>
            </a:r>
            <a:r>
              <a:rPr lang="en-US" dirty="0" smtClean="0"/>
              <a:t>Total number of  </a:t>
            </a:r>
            <a:r>
              <a:rPr lang="en-US" dirty="0"/>
              <a:t>reservations </a:t>
            </a:r>
            <a:r>
              <a:rPr lang="en-US" dirty="0" smtClean="0"/>
              <a:t> </a:t>
            </a:r>
            <a:r>
              <a:rPr lang="en-US" dirty="0"/>
              <a:t>made in each month of the </a:t>
            </a:r>
            <a:r>
              <a:rPr lang="en-US" dirty="0" smtClean="0"/>
              <a:t>year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0505"/>
            <a:ext cx="6586329" cy="53074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330" y="1550505"/>
            <a:ext cx="5698435" cy="5307495"/>
          </a:xfrm>
          <a:prstGeom prst="rect">
            <a:avLst/>
          </a:prstGeom>
        </p:spPr>
      </p:pic>
      <p:sp>
        <p:nvSpPr>
          <p:cNvPr id="6" name="TextBox 5"/>
          <p:cNvSpPr txBox="1"/>
          <p:nvPr/>
        </p:nvSpPr>
        <p:spPr>
          <a:xfrm>
            <a:off x="8494644" y="2851377"/>
            <a:ext cx="3697356" cy="92333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The result shows the number of reservation for each month of the year</a:t>
            </a:r>
            <a:endParaRPr lang="en-US" dirty="0"/>
          </a:p>
        </p:txBody>
      </p:sp>
    </p:spTree>
    <p:extLst>
      <p:ext uri="{BB962C8B-B14F-4D97-AF65-F5344CB8AC3E}">
        <p14:creationId xmlns:p14="http://schemas.microsoft.com/office/powerpoint/2010/main" val="307647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a:t>13. the average number of nights (both weekend and weekday) spent by guests for each room </a:t>
            </a:r>
            <a:r>
              <a:rPr lang="en-US" dirty="0" smtClean="0"/>
              <a:t>type.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067"/>
            <a:ext cx="8600661" cy="5350933"/>
          </a:xfrm>
          <a:prstGeom prst="rect">
            <a:avLst/>
          </a:prstGeom>
        </p:spPr>
      </p:pic>
      <p:sp>
        <p:nvSpPr>
          <p:cNvPr id="5" name="TextBox 4"/>
          <p:cNvSpPr txBox="1"/>
          <p:nvPr/>
        </p:nvSpPr>
        <p:spPr>
          <a:xfrm>
            <a:off x="8600660" y="2199862"/>
            <a:ext cx="3591339" cy="1200329"/>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The result shows the average number of reservation for both weekend and weekdays night for each room</a:t>
            </a:r>
            <a:endParaRPr lang="en-US" dirty="0"/>
          </a:p>
        </p:txBody>
      </p:sp>
    </p:spTree>
    <p:extLst>
      <p:ext uri="{BB962C8B-B14F-4D97-AF65-F5344CB8AC3E}">
        <p14:creationId xmlns:p14="http://schemas.microsoft.com/office/powerpoint/2010/main" val="372046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507067"/>
          </a:xfrm>
          <a:solidFill>
            <a:schemeClr val="tx2"/>
          </a:solidFill>
          <a:ln/>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a:t>14. reservations involving children, what is the most common room type, and what is the average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066"/>
            <a:ext cx="8468139" cy="5350933"/>
          </a:xfrm>
          <a:prstGeom prst="rect">
            <a:avLst/>
          </a:prstGeom>
        </p:spPr>
      </p:pic>
      <p:sp>
        <p:nvSpPr>
          <p:cNvPr id="6" name="TextBox 5"/>
          <p:cNvSpPr txBox="1"/>
          <p:nvPr/>
        </p:nvSpPr>
        <p:spPr>
          <a:xfrm>
            <a:off x="8468139" y="2186609"/>
            <a:ext cx="3723860"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Room type 1 has the highest number of room  for children</a:t>
            </a:r>
            <a:endParaRPr lang="en-US" dirty="0"/>
          </a:p>
        </p:txBody>
      </p:sp>
    </p:spTree>
    <p:extLst>
      <p:ext uri="{BB962C8B-B14F-4D97-AF65-F5344CB8AC3E}">
        <p14:creationId xmlns:p14="http://schemas.microsoft.com/office/powerpoint/2010/main" val="38902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349"/>
            <a:ext cx="12191999" cy="1507067"/>
          </a:xfrm>
          <a:solidFill>
            <a:schemeClr val="tx2"/>
          </a:solidFill>
          <a:ln/>
        </p:spPr>
        <p:style>
          <a:lnRef idx="2">
            <a:schemeClr val="dk1"/>
          </a:lnRef>
          <a:fillRef idx="1">
            <a:schemeClr val="lt1"/>
          </a:fillRef>
          <a:effectRef idx="0">
            <a:schemeClr val="dk1"/>
          </a:effectRef>
          <a:fontRef idx="minor">
            <a:schemeClr val="dk1"/>
          </a:fontRef>
        </p:style>
        <p:txBody>
          <a:bodyPr>
            <a:normAutofit/>
          </a:bodyPr>
          <a:lstStyle/>
          <a:p>
            <a:pPr algn="ctr"/>
            <a:r>
              <a:rPr lang="en-US" dirty="0"/>
              <a:t>15. </a:t>
            </a:r>
            <a:r>
              <a:rPr lang="en-US" dirty="0" smtClean="0"/>
              <a:t>the </a:t>
            </a:r>
            <a:r>
              <a:rPr lang="en-US" dirty="0"/>
              <a:t>market segment type that generates the highest average price per room.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8416"/>
            <a:ext cx="9607826" cy="5329584"/>
          </a:xfrm>
          <a:prstGeom prst="rect">
            <a:avLst/>
          </a:prstGeom>
        </p:spPr>
      </p:pic>
      <p:sp>
        <p:nvSpPr>
          <p:cNvPr id="5" name="TextBox 4"/>
          <p:cNvSpPr txBox="1"/>
          <p:nvPr/>
        </p:nvSpPr>
        <p:spPr>
          <a:xfrm>
            <a:off x="9607826" y="1842053"/>
            <a:ext cx="2584173" cy="1477328"/>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Online market segment has the average price per room of approximately 112.45</a:t>
            </a:r>
            <a:endParaRPr lang="en-US" dirty="0"/>
          </a:p>
        </p:txBody>
      </p:sp>
    </p:spTree>
    <p:extLst>
      <p:ext uri="{BB962C8B-B14F-4D97-AF65-F5344CB8AC3E}">
        <p14:creationId xmlns:p14="http://schemas.microsoft.com/office/powerpoint/2010/main" val="10194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0808"/>
            <a:ext cx="12192000" cy="4839253"/>
          </a:xfrm>
        </p:spPr>
      </p:pic>
      <p:sp>
        <p:nvSpPr>
          <p:cNvPr id="2" name="Title 1"/>
          <p:cNvSpPr>
            <a:spLocks noGrp="1"/>
          </p:cNvSpPr>
          <p:nvPr>
            <p:ph type="title"/>
          </p:nvPr>
        </p:nvSpPr>
        <p:spPr>
          <a:xfrm>
            <a:off x="0" y="0"/>
            <a:ext cx="12192000" cy="2018747"/>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Conclusion</a:t>
            </a:r>
            <a:endParaRPr lang="en-US" dirty="0"/>
          </a:p>
        </p:txBody>
      </p:sp>
      <p:sp>
        <p:nvSpPr>
          <p:cNvPr id="6" name="TextBox 5"/>
          <p:cNvSpPr txBox="1"/>
          <p:nvPr/>
        </p:nvSpPr>
        <p:spPr>
          <a:xfrm>
            <a:off x="0" y="1980808"/>
            <a:ext cx="9713843"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This data analysis project has equipped us with a robust set of insights that can be leveraged to drive strategic and operational improvements within the hotel. By delving into the nuances of the hotel reservation dataset, we have uncovered a treasure trove of information that can be transformed into tangible business value</a:t>
            </a:r>
            <a:r>
              <a:rPr lang="en-US" dirty="0" smtClean="0"/>
              <a:t>.</a:t>
            </a:r>
          </a:p>
          <a:p>
            <a:pPr algn="ctr"/>
            <a:endParaRPr lang="en-US" dirty="0"/>
          </a:p>
          <a:p>
            <a:pPr algn="ctr"/>
            <a:r>
              <a:rPr lang="en-US" dirty="0"/>
              <a:t>The key takeaways from this exercise, such as the identification of the most profitable room types, the optimal timing for marketing campaigns, and the customer segments with the highest lifetime value, provide a clear roadmap for enhancing the hotel's competitiveness and profitability. Armed with these insights, the hotel management team can make data-driven decisions, refine their pricing strategies, and tailor </a:t>
            </a:r>
            <a:r>
              <a:rPr lang="en-US" dirty="0" smtClean="0"/>
              <a:t>the</a:t>
            </a:r>
          </a:p>
          <a:p>
            <a:pPr algn="ctr"/>
            <a:r>
              <a:rPr lang="en-US" dirty="0" smtClean="0"/>
              <a:t> Guest </a:t>
            </a:r>
            <a:r>
              <a:rPr lang="en-US" dirty="0"/>
              <a:t>experience to meet the evolving needs of their clientele</a:t>
            </a:r>
            <a:r>
              <a:rPr lang="en-US" dirty="0" smtClean="0"/>
              <a:t>.</a:t>
            </a:r>
          </a:p>
          <a:p>
            <a:pPr algn="ctr"/>
            <a:endParaRPr lang="en-US" dirty="0"/>
          </a:p>
          <a:p>
            <a:pPr algn="ctr"/>
            <a:r>
              <a:rPr lang="en-US" dirty="0"/>
              <a:t>As we move forward, the implementation of the recommended strategies will be crucial in solidifying the hotel's position as a market leader. By continuously monitoring the data and adapting to changing market dynamics, the hotel can maintain a competitive edge, drive sustainable growth, and cement its reputation as a premier destination for discerning travelers.</a:t>
            </a:r>
          </a:p>
          <a:p>
            <a:pPr algn="ctr"/>
            <a:endParaRPr lang="en-US" dirty="0"/>
          </a:p>
        </p:txBody>
      </p:sp>
    </p:spTree>
    <p:extLst>
      <p:ext uri="{BB962C8B-B14F-4D97-AF65-F5344CB8AC3E}">
        <p14:creationId xmlns:p14="http://schemas.microsoft.com/office/powerpoint/2010/main" val="157210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536664" cy="1855304"/>
          </a:xfrm>
          <a:solidFill>
            <a:schemeClr val="tx2"/>
          </a:solidFill>
          <a:ln/>
        </p:spPr>
        <p:style>
          <a:lnRef idx="2">
            <a:schemeClr val="dk1"/>
          </a:lnRef>
          <a:fillRef idx="1">
            <a:schemeClr val="lt1"/>
          </a:fillRef>
          <a:effectRef idx="0">
            <a:schemeClr val="dk1"/>
          </a:effectRef>
          <a:fontRef idx="minor">
            <a:schemeClr val="dk1"/>
          </a:fontRef>
        </p:style>
        <p:txBody>
          <a:bodyPr/>
          <a:lstStyle/>
          <a:p>
            <a:pPr algn="ctr"/>
            <a:r>
              <a:rPr lang="en-US" dirty="0" smtClean="0"/>
              <a:t>Recommendation</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12765" y="0"/>
            <a:ext cx="4479235" cy="10257604"/>
          </a:xfrm>
        </p:spPr>
      </p:pic>
      <p:sp>
        <p:nvSpPr>
          <p:cNvPr id="5" name="TextBox 4"/>
          <p:cNvSpPr txBox="1"/>
          <p:nvPr/>
        </p:nvSpPr>
        <p:spPr>
          <a:xfrm>
            <a:off x="0" y="1855304"/>
            <a:ext cx="7712765" cy="840230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Based on the analysis of the hotel reservation data, we recommend the following strategic actions</a:t>
            </a:r>
            <a:r>
              <a:rPr lang="en-US" dirty="0" smtClean="0"/>
              <a:t>:</a:t>
            </a:r>
          </a:p>
          <a:p>
            <a:pPr marL="285750" indent="-285750">
              <a:buFont typeface="Wingdings" panose="05000000000000000000" pitchFamily="2" charset="2"/>
              <a:buChar char="Ø"/>
            </a:pPr>
            <a:endParaRPr lang="en-US" dirty="0"/>
          </a:p>
          <a:p>
            <a:pPr fontAlgn="t"/>
            <a:r>
              <a:rPr lang="en-US" b="1" dirty="0" smtClean="0"/>
              <a:t>I. Optimize </a:t>
            </a:r>
            <a:r>
              <a:rPr lang="en-US" b="1" dirty="0"/>
              <a:t>Room Pricing and Inventory Management:</a:t>
            </a:r>
          </a:p>
          <a:p>
            <a:pPr marL="742950" lvl="1" indent="-285750">
              <a:buFont typeface="Wingdings" panose="05000000000000000000" pitchFamily="2" charset="2"/>
              <a:buChar char="Ø"/>
            </a:pPr>
            <a:r>
              <a:rPr lang="en-US" dirty="0"/>
              <a:t>Adjust pricing strategies and implement dynamic pricing models to capitalize on demand fluctuations.</a:t>
            </a:r>
          </a:p>
          <a:p>
            <a:pPr marL="742950" lvl="1" indent="-285750">
              <a:buFont typeface="Wingdings" panose="05000000000000000000" pitchFamily="2" charset="2"/>
              <a:buChar char="Ø"/>
            </a:pPr>
            <a:r>
              <a:rPr lang="en-US" dirty="0"/>
              <a:t>Enhance room inventory management to align with evolving guest preferences.</a:t>
            </a:r>
          </a:p>
          <a:p>
            <a:pPr fontAlgn="t"/>
            <a:r>
              <a:rPr lang="en-US" b="1" dirty="0" smtClean="0"/>
              <a:t> ii.  Enhance </a:t>
            </a:r>
            <a:r>
              <a:rPr lang="en-US" b="1" dirty="0"/>
              <a:t>the Guest Experience:</a:t>
            </a:r>
          </a:p>
          <a:p>
            <a:pPr lvl="1"/>
            <a:r>
              <a:rPr lang="en-US" dirty="0" smtClean="0"/>
              <a:t> Target </a:t>
            </a:r>
            <a:r>
              <a:rPr lang="en-US" dirty="0"/>
              <a:t>high-value guest segments through personalized marketing and loyalty programs.</a:t>
            </a:r>
          </a:p>
          <a:p>
            <a:pPr lvl="1"/>
            <a:endParaRPr lang="en-US" dirty="0"/>
          </a:p>
          <a:p>
            <a:pPr fontAlgn="t"/>
            <a:r>
              <a:rPr lang="en-US" b="1" dirty="0" smtClean="0"/>
              <a:t>          Improve </a:t>
            </a:r>
            <a:r>
              <a:rPr lang="en-US" b="1" dirty="0"/>
              <a:t>Revenue Management Strategies:</a:t>
            </a:r>
          </a:p>
          <a:p>
            <a:pPr marL="742950" lvl="1" indent="-285750">
              <a:buFont typeface="Wingdings" panose="05000000000000000000" pitchFamily="2" charset="2"/>
              <a:buChar char="Ø"/>
            </a:pPr>
            <a:r>
              <a:rPr lang="en-US" dirty="0"/>
              <a:t>Optimize inventory allocation and pricing for high-demand periods.</a:t>
            </a:r>
          </a:p>
          <a:p>
            <a:pPr fontAlgn="t"/>
            <a:r>
              <a:rPr lang="en-US" b="1" dirty="0" smtClean="0"/>
              <a:t>iii. Enhance </a:t>
            </a:r>
            <a:r>
              <a:rPr lang="en-US" b="1" dirty="0"/>
              <a:t>Data-Driven Decision-Making:</a:t>
            </a:r>
          </a:p>
          <a:p>
            <a:pPr marL="742950" lvl="1" indent="-285750">
              <a:buFont typeface="Wingdings" panose="05000000000000000000" pitchFamily="2" charset="2"/>
              <a:buChar char="Ø"/>
            </a:pPr>
            <a:r>
              <a:rPr lang="en-US" dirty="0"/>
              <a:t>Establish a centralized data management system to facilitate ongoing analysis</a:t>
            </a:r>
            <a:r>
              <a:rPr lang="en-US" dirty="0" smtClean="0"/>
              <a:t>.</a:t>
            </a:r>
          </a:p>
          <a:p>
            <a:pPr lvl="1"/>
            <a:endParaRPr lang="en-US" dirty="0"/>
          </a:p>
          <a:p>
            <a:pPr marL="742950" lvl="1" indent="-285750">
              <a:buFont typeface="Wingdings" panose="05000000000000000000" pitchFamily="2" charset="2"/>
              <a:buChar char="Ø"/>
            </a:pPr>
            <a:r>
              <a:rPr lang="en-US" dirty="0" smtClean="0"/>
              <a:t>Analyze </a:t>
            </a:r>
            <a:r>
              <a:rPr lang="en-US" dirty="0"/>
              <a:t>the average price per room for reservations involving children to identify opportunities for targeted family-friendly offerings and packages. Explore ways to enhance the guest experience for families, such as specialized amenities and activities, to encourage repeat bookings and referrals.</a:t>
            </a:r>
            <a:endParaRPr lang="en-US" dirty="0" smtClean="0"/>
          </a:p>
          <a:p>
            <a:pPr lvl="1"/>
            <a:endParaRPr lang="en-US" dirty="0"/>
          </a:p>
          <a:p>
            <a:r>
              <a:rPr lang="en-US" dirty="0" smtClean="0"/>
              <a:t> By </a:t>
            </a:r>
            <a:r>
              <a:rPr lang="en-US" dirty="0"/>
              <a:t>implementing these recommendations, the hotel can unlock growth opportunities, optimize revenue, and elevate the guest experience, positioning itself as an industry leader.</a:t>
            </a:r>
          </a:p>
          <a:p>
            <a:pPr marL="285750" indent="-285750">
              <a:buFont typeface="Wingdings" panose="05000000000000000000" pitchFamily="2" charset="2"/>
              <a:buChar char="Ø"/>
            </a:pP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0176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6"/>
                </p:tgtEl>
              </p:cMediaNode>
            </p:audio>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706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07067"/>
            <a:ext cx="12192000" cy="5476829"/>
          </a:xfrm>
        </p:spPr>
      </p:pic>
    </p:spTree>
    <p:extLst>
      <p:ext uri="{BB962C8B-B14F-4D97-AF65-F5344CB8AC3E}">
        <p14:creationId xmlns:p14="http://schemas.microsoft.com/office/powerpoint/2010/main" val="206684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15"/>
            <a:ext cx="12192000" cy="6858000"/>
          </a:xfrm>
          <a:prstGeom prst="rect">
            <a:avLst/>
          </a:prstGeom>
        </p:spPr>
      </p:pic>
      <p:sp>
        <p:nvSpPr>
          <p:cNvPr id="4" name="TextBox 3"/>
          <p:cNvSpPr txBox="1"/>
          <p:nvPr/>
        </p:nvSpPr>
        <p:spPr>
          <a:xfrm>
            <a:off x="-1" y="-57115"/>
            <a:ext cx="7368209" cy="63709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		</a:t>
            </a:r>
            <a:r>
              <a:rPr lang="en-US" sz="2400" dirty="0" smtClean="0">
                <a:ln>
                  <a:solidFill>
                    <a:schemeClr val="bg1"/>
                  </a:solidFill>
                </a:ln>
                <a:solidFill>
                  <a:schemeClr val="bg1"/>
                </a:solidFill>
              </a:rPr>
              <a:t>Table of Contents</a:t>
            </a:r>
          </a:p>
          <a:p>
            <a:endParaRPr lang="en-US" sz="2400" dirty="0" smtClean="0">
              <a:ln>
                <a:solidFill>
                  <a:schemeClr val="bg1"/>
                </a:solidFill>
              </a:ln>
              <a:solidFill>
                <a:schemeClr val="bg1"/>
              </a:solidFill>
            </a:endParaRPr>
          </a:p>
          <a:p>
            <a:pPr marL="285750" indent="-285750">
              <a:buFont typeface="Wingdings" panose="05000000000000000000" pitchFamily="2" charset="2"/>
              <a:buChar char="Ø"/>
            </a:pPr>
            <a:r>
              <a:rPr lang="en-US" sz="2400" dirty="0" smtClean="0">
                <a:ln>
                  <a:solidFill>
                    <a:schemeClr val="bg1"/>
                  </a:solidFill>
                </a:ln>
                <a:solidFill>
                  <a:schemeClr val="bg1"/>
                </a:solidFill>
              </a:rPr>
              <a:t> Introduction</a:t>
            </a:r>
            <a:endParaRPr lang="en-US" sz="2400" dirty="0">
              <a:ln>
                <a:solidFill>
                  <a:schemeClr val="bg1"/>
                </a:solidFill>
              </a:ln>
              <a:solidFill>
                <a:schemeClr val="bg1"/>
              </a:solidFill>
            </a:endParaRPr>
          </a:p>
          <a:p>
            <a:pPr marL="285750" indent="-285750">
              <a:buFont typeface="Wingdings" panose="05000000000000000000" pitchFamily="2" charset="2"/>
              <a:buChar char="Ø"/>
            </a:pPr>
            <a:endParaRPr lang="en-US" sz="2400" dirty="0" smtClean="0">
              <a:ln>
                <a:solidFill>
                  <a:schemeClr val="bg1"/>
                </a:solidFill>
              </a:ln>
              <a:solidFill>
                <a:schemeClr val="bg1"/>
              </a:solidFill>
            </a:endParaRPr>
          </a:p>
          <a:p>
            <a:pPr marL="285750" indent="-285750">
              <a:buFont typeface="Wingdings" panose="05000000000000000000" pitchFamily="2" charset="2"/>
              <a:buChar char="Ø"/>
            </a:pPr>
            <a:r>
              <a:rPr lang="en-US" sz="2400" dirty="0" smtClean="0">
                <a:ln>
                  <a:solidFill>
                    <a:schemeClr val="bg1"/>
                  </a:solidFill>
                </a:ln>
                <a:solidFill>
                  <a:schemeClr val="bg1"/>
                </a:solidFill>
              </a:rPr>
              <a:t>Overview</a:t>
            </a:r>
          </a:p>
          <a:p>
            <a:endParaRPr lang="en-US" sz="2400" dirty="0">
              <a:ln>
                <a:solidFill>
                  <a:schemeClr val="bg1"/>
                </a:solidFill>
              </a:ln>
              <a:solidFill>
                <a:schemeClr val="bg1"/>
              </a:solidFill>
            </a:endParaRPr>
          </a:p>
          <a:p>
            <a:pPr marL="285750" indent="-285750">
              <a:buFont typeface="Wingdings" panose="05000000000000000000" pitchFamily="2" charset="2"/>
              <a:buChar char="Ø"/>
            </a:pPr>
            <a:r>
              <a:rPr lang="en-US" sz="2400" dirty="0">
                <a:ln>
                  <a:solidFill>
                    <a:schemeClr val="bg1"/>
                  </a:solidFill>
                </a:ln>
                <a:solidFill>
                  <a:schemeClr val="bg1"/>
                </a:solidFill>
              </a:rPr>
              <a:t>Description of the </a:t>
            </a:r>
            <a:r>
              <a:rPr lang="en-US" sz="2400" dirty="0" smtClean="0">
                <a:ln>
                  <a:solidFill>
                    <a:schemeClr val="bg1"/>
                  </a:solidFill>
                </a:ln>
                <a:solidFill>
                  <a:schemeClr val="bg1"/>
                </a:solidFill>
              </a:rPr>
              <a:t>Dataset</a:t>
            </a:r>
          </a:p>
          <a:p>
            <a:endParaRPr lang="en-US" sz="2400" dirty="0">
              <a:ln>
                <a:solidFill>
                  <a:schemeClr val="bg1"/>
                </a:solidFill>
              </a:ln>
              <a:solidFill>
                <a:schemeClr val="bg1"/>
              </a:solidFill>
            </a:endParaRPr>
          </a:p>
          <a:p>
            <a:pPr marL="285750" indent="-285750">
              <a:buFont typeface="Wingdings" panose="05000000000000000000" pitchFamily="2" charset="2"/>
              <a:buChar char="Ø"/>
            </a:pPr>
            <a:r>
              <a:rPr lang="en-US" sz="2400" dirty="0">
                <a:ln>
                  <a:solidFill>
                    <a:schemeClr val="bg1"/>
                  </a:solidFill>
                </a:ln>
                <a:solidFill>
                  <a:schemeClr val="bg1"/>
                </a:solidFill>
              </a:rPr>
              <a:t>Data </a:t>
            </a:r>
            <a:r>
              <a:rPr lang="en-US" sz="2400" dirty="0" smtClean="0">
                <a:ln>
                  <a:solidFill>
                    <a:schemeClr val="bg1"/>
                  </a:solidFill>
                </a:ln>
                <a:solidFill>
                  <a:schemeClr val="bg1"/>
                </a:solidFill>
              </a:rPr>
              <a:t>Cleaning</a:t>
            </a:r>
          </a:p>
          <a:p>
            <a:endParaRPr lang="en-US" sz="2400" dirty="0">
              <a:ln>
                <a:solidFill>
                  <a:schemeClr val="bg1"/>
                </a:solidFill>
              </a:ln>
              <a:solidFill>
                <a:schemeClr val="bg1"/>
              </a:solidFill>
            </a:endParaRPr>
          </a:p>
          <a:p>
            <a:pPr marL="285750" indent="-285750">
              <a:buFont typeface="Wingdings" panose="05000000000000000000" pitchFamily="2" charset="2"/>
              <a:buChar char="Ø"/>
            </a:pPr>
            <a:r>
              <a:rPr lang="en-US" sz="2400" dirty="0">
                <a:ln>
                  <a:solidFill>
                    <a:schemeClr val="bg1"/>
                  </a:solidFill>
                </a:ln>
                <a:solidFill>
                  <a:schemeClr val="bg1"/>
                </a:solidFill>
              </a:rPr>
              <a:t>SQL Queries and </a:t>
            </a:r>
            <a:r>
              <a:rPr lang="en-US" sz="2400" dirty="0" smtClean="0">
                <a:ln>
                  <a:solidFill>
                    <a:schemeClr val="bg1"/>
                  </a:solidFill>
                </a:ln>
                <a:solidFill>
                  <a:schemeClr val="bg1"/>
                </a:solidFill>
              </a:rPr>
              <a:t>Result</a:t>
            </a:r>
          </a:p>
          <a:p>
            <a:endParaRPr lang="en-US" sz="2400" dirty="0">
              <a:ln>
                <a:solidFill>
                  <a:schemeClr val="bg1"/>
                </a:solidFill>
              </a:ln>
              <a:solidFill>
                <a:schemeClr val="bg1"/>
              </a:solidFill>
            </a:endParaRPr>
          </a:p>
          <a:p>
            <a:pPr marL="285750" indent="-285750">
              <a:buFont typeface="Wingdings" panose="05000000000000000000" pitchFamily="2" charset="2"/>
              <a:buChar char="Ø"/>
            </a:pPr>
            <a:r>
              <a:rPr lang="en-US" sz="2400" dirty="0" smtClean="0">
                <a:ln>
                  <a:solidFill>
                    <a:schemeClr val="bg1"/>
                  </a:solidFill>
                </a:ln>
                <a:solidFill>
                  <a:schemeClr val="bg1"/>
                </a:solidFill>
              </a:rPr>
              <a:t>Conclusion</a:t>
            </a:r>
          </a:p>
          <a:p>
            <a:pPr marL="285750" indent="-285750">
              <a:buFont typeface="Wingdings" panose="05000000000000000000" pitchFamily="2" charset="2"/>
              <a:buChar char="Ø"/>
            </a:pPr>
            <a:endParaRPr lang="en-US" sz="2400" dirty="0">
              <a:ln>
                <a:solidFill>
                  <a:schemeClr val="bg1"/>
                </a:solidFill>
              </a:ln>
              <a:solidFill>
                <a:schemeClr val="bg1"/>
              </a:solidFill>
            </a:endParaRPr>
          </a:p>
          <a:p>
            <a:pPr marL="285750" indent="-285750">
              <a:buFont typeface="Wingdings" panose="05000000000000000000" pitchFamily="2" charset="2"/>
              <a:buChar char="Ø"/>
            </a:pPr>
            <a:r>
              <a:rPr lang="en-US" sz="2400" dirty="0" smtClean="0">
                <a:ln>
                  <a:solidFill>
                    <a:schemeClr val="bg1"/>
                  </a:solidFill>
                </a:ln>
                <a:solidFill>
                  <a:schemeClr val="bg1"/>
                </a:solidFill>
              </a:rPr>
              <a:t>Recommendation</a:t>
            </a:r>
            <a:endParaRPr lang="en-US" sz="2400" dirty="0">
              <a:ln>
                <a:solidFill>
                  <a:schemeClr val="bg1"/>
                </a:solidFill>
              </a:ln>
              <a:solidFill>
                <a:schemeClr val="bg1"/>
              </a:solidFill>
            </a:endParaRPr>
          </a:p>
          <a:p>
            <a:pPr marL="285750" indent="-285750">
              <a:buFont typeface="Wingdings" panose="05000000000000000000" pitchFamily="2" charset="2"/>
              <a:buChar char="Ø"/>
            </a:pPr>
            <a:endParaRPr lang="en-US" sz="2400" dirty="0" smtClean="0">
              <a:ln>
                <a:solidFill>
                  <a:schemeClr val="bg1"/>
                </a:solidFill>
              </a:ln>
              <a:solidFill>
                <a:schemeClr val="bg1"/>
              </a:solidFill>
            </a:endParaRPr>
          </a:p>
          <a:p>
            <a:pPr marL="285750" indent="-285750">
              <a:buFont typeface="Wingdings" panose="05000000000000000000" pitchFamily="2" charset="2"/>
              <a:buChar char="Ø"/>
            </a:pPr>
            <a:endParaRPr lang="en-US" sz="2400" dirty="0">
              <a:ln>
                <a:solidFill>
                  <a:schemeClr val="bg1"/>
                </a:solidFill>
              </a:ln>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47" y="5803172"/>
            <a:ext cx="977031" cy="4885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1397" y="5732495"/>
            <a:ext cx="977031" cy="48851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179" y="5544605"/>
            <a:ext cx="1954062" cy="864295"/>
          </a:xfrm>
          <a:prstGeom prst="rect">
            <a:avLst/>
          </a:prstGeom>
        </p:spPr>
      </p:pic>
    </p:spTree>
    <p:custDataLst>
      <p:tags r:id="rId1"/>
    </p:custDataLst>
    <p:extLst>
      <p:ext uri="{BB962C8B-B14F-4D97-AF65-F5344CB8AC3E}">
        <p14:creationId xmlns:p14="http://schemas.microsoft.com/office/powerpoint/2010/main" val="656366116"/>
      </p:ext>
    </p:extLst>
  </p:cSld>
  <p:clrMapOvr>
    <a:masterClrMapping/>
  </p:clrMapOvr>
  <mc:AlternateContent xmlns:mc="http://schemas.openxmlformats.org/markup-compatibility/2006" xmlns:p14="http://schemas.microsoft.com/office/powerpoint/2010/main">
    <mc:Choice Requires="p14">
      <p:transition spd="slow" p14:dur="2000" advTm="5562"/>
    </mc:Choice>
    <mc:Fallback xmlns="">
      <p:transition spd="slow" advTm="55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4631"/>
            <a:ext cx="12191998" cy="150706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t>				introduction</a:t>
            </a:r>
            <a:endParaRPr lang="en-US" dirty="0"/>
          </a:p>
        </p:txBody>
      </p:sp>
      <p:sp>
        <p:nvSpPr>
          <p:cNvPr id="3" name="Content Placeholder 2"/>
          <p:cNvSpPr>
            <a:spLocks noGrp="1"/>
          </p:cNvSpPr>
          <p:nvPr>
            <p:ph idx="1"/>
          </p:nvPr>
        </p:nvSpPr>
        <p:spPr>
          <a:xfrm>
            <a:off x="1" y="1482436"/>
            <a:ext cx="8811490" cy="5375563"/>
          </a:xfrm>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smtClean="0"/>
              <a:t>    	 This </a:t>
            </a:r>
            <a:r>
              <a:rPr lang="en-US" dirty="0"/>
              <a:t>project analyzes the "hotel reservation dataset" to uncover </a:t>
            </a:r>
            <a:r>
              <a:rPr lang="en-US" dirty="0" smtClean="0"/>
              <a:t>     	 insights </a:t>
            </a:r>
            <a:r>
              <a:rPr lang="en-US" dirty="0"/>
              <a:t>for strategic decisions, revenue optimization, and guest </a:t>
            </a:r>
            <a:r>
              <a:rPr lang="en-US" dirty="0" smtClean="0"/>
              <a:t>	 experience </a:t>
            </a:r>
            <a:r>
              <a:rPr lang="en-US" dirty="0"/>
              <a:t>enhancement</a:t>
            </a:r>
            <a:r>
              <a:rPr lang="en-US" dirty="0" smtClean="0"/>
              <a:t>.</a:t>
            </a:r>
          </a:p>
          <a:p>
            <a:pPr marL="0" indent="0">
              <a:buNone/>
            </a:pPr>
            <a:endParaRPr lang="en-US" dirty="0"/>
          </a:p>
          <a:p>
            <a:r>
              <a:rPr lang="en-US" dirty="0" smtClean="0"/>
              <a:t>    Leveraging </a:t>
            </a:r>
            <a:r>
              <a:rPr lang="en-US" dirty="0"/>
              <a:t>the data's depth, we'll identify trends and </a:t>
            </a:r>
            <a:r>
              <a:rPr lang="en-US" dirty="0" smtClean="0"/>
              <a:t>  	 		opportunities </a:t>
            </a:r>
            <a:r>
              <a:rPr lang="en-US" dirty="0"/>
              <a:t>to empower the hotel's growth and success.</a:t>
            </a:r>
          </a:p>
          <a:p>
            <a:pPr marL="0" indent="0">
              <a:buNone/>
            </a:pPr>
            <a:endParaRPr lang="en-US" dirty="0"/>
          </a:p>
        </p:txBody>
      </p:sp>
      <p:sp>
        <p:nvSpPr>
          <p:cNvPr id="4" name="Right Arrow 3"/>
          <p:cNvSpPr/>
          <p:nvPr/>
        </p:nvSpPr>
        <p:spPr>
          <a:xfrm>
            <a:off x="0" y="2989503"/>
            <a:ext cx="54891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0" y="4500280"/>
            <a:ext cx="54891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1" y="1482436"/>
            <a:ext cx="3380509" cy="5728647"/>
          </a:xfrm>
          <a:prstGeom prst="rect">
            <a:avLst/>
          </a:prstGeom>
        </p:spPr>
      </p:pic>
    </p:spTree>
    <p:extLst>
      <p:ext uri="{BB962C8B-B14F-4D97-AF65-F5344CB8AC3E}">
        <p14:creationId xmlns:p14="http://schemas.microsoft.com/office/powerpoint/2010/main" val="409109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 y="0"/>
            <a:ext cx="7275443" cy="584775"/>
          </a:xfrm>
          <a:prstGeom prst="rect">
            <a:avLst/>
          </a:prstGeom>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r>
              <a:rPr lang="en-US" sz="3200" dirty="0" smtClean="0"/>
              <a:t>OVERVIEW</a:t>
            </a:r>
            <a:endParaRPr lang="en-US" sz="3200" dirty="0"/>
          </a:p>
        </p:txBody>
      </p:sp>
      <p:sp>
        <p:nvSpPr>
          <p:cNvPr id="8" name="Content Placeholder 10"/>
          <p:cNvSpPr txBox="1">
            <a:spLocks/>
          </p:cNvSpPr>
          <p:nvPr/>
        </p:nvSpPr>
        <p:spPr>
          <a:xfrm>
            <a:off x="-1" y="662611"/>
            <a:ext cx="7407966" cy="6042990"/>
          </a:xfrm>
          <a:prstGeom prst="rect">
            <a:avLst/>
          </a:prstGeom>
          <a:solidFill>
            <a:schemeClr val="tx1"/>
          </a:solid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a:solidFill>
                  <a:schemeClr val="bg1"/>
                </a:solidFill>
              </a:rPr>
              <a:t>This data analysis project focuses on the "hotel reservation dataset" within the "hotels" database. The primary objective is to uncover valuable insights to inform strategic decisions, optimize revenue management, and enhance the guest experience.</a:t>
            </a:r>
          </a:p>
          <a:p>
            <a:pPr marL="0" indent="0" algn="ctr">
              <a:buNone/>
            </a:pPr>
            <a:r>
              <a:rPr lang="en-US" b="1" dirty="0">
                <a:solidFill>
                  <a:schemeClr val="bg1"/>
                </a:solidFill>
              </a:rPr>
              <a:t>Key aspects include</a:t>
            </a:r>
            <a:r>
              <a:rPr lang="en-US" dirty="0">
                <a:solidFill>
                  <a:schemeClr val="bg1"/>
                </a:solidFill>
              </a:rPr>
              <a:t>:</a:t>
            </a:r>
          </a:p>
          <a:p>
            <a:pPr marL="0" indent="0" algn="ctr">
              <a:buNone/>
            </a:pPr>
            <a:r>
              <a:rPr lang="en-US" dirty="0">
                <a:solidFill>
                  <a:schemeClr val="bg1"/>
                </a:solidFill>
              </a:rPr>
              <a:t>	Analyzing booking patterns, guest demographics, and room details.</a:t>
            </a:r>
          </a:p>
          <a:p>
            <a:pPr algn="ctr"/>
            <a:r>
              <a:rPr lang="en-US" dirty="0">
                <a:solidFill>
                  <a:schemeClr val="bg1"/>
                </a:solidFill>
              </a:rPr>
              <a:t>Evaluating reservation attributes like status, requests, and deposits.</a:t>
            </a:r>
          </a:p>
          <a:p>
            <a:pPr algn="ctr"/>
            <a:r>
              <a:rPr lang="en-US" dirty="0">
                <a:solidFill>
                  <a:schemeClr val="bg1"/>
                </a:solidFill>
              </a:rPr>
              <a:t>Identifying trends, patterns, and improvement opportunities.</a:t>
            </a:r>
          </a:p>
          <a:p>
            <a:pPr algn="ctr"/>
            <a:r>
              <a:rPr lang="en-US" dirty="0">
                <a:solidFill>
                  <a:schemeClr val="bg1"/>
                </a:solidFill>
              </a:rPr>
              <a:t>The findings will enable the hotel management team to make data-driven decisions and drive the organization's growth and success in the hospitality industry</a:t>
            </a:r>
            <a:r>
              <a:rPr lang="en-US" dirty="0"/>
              <a:t>.</a:t>
            </a:r>
          </a:p>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965" y="1"/>
            <a:ext cx="4638262" cy="6927573"/>
          </a:xfrm>
          <a:prstGeom prst="rect">
            <a:avLst/>
          </a:prstGeom>
        </p:spPr>
      </p:pic>
    </p:spTree>
    <p:extLst>
      <p:ext uri="{BB962C8B-B14F-4D97-AF65-F5344CB8AC3E}">
        <p14:creationId xmlns:p14="http://schemas.microsoft.com/office/powerpoint/2010/main" val="1656457052"/>
      </p:ext>
    </p:extLst>
  </p:cSld>
  <p:clrMapOvr>
    <a:masterClrMapping/>
  </p:clrMapOvr>
  <mc:AlternateContent xmlns:mc="http://schemas.openxmlformats.org/markup-compatibility/2006" xmlns:p14="http://schemas.microsoft.com/office/powerpoint/2010/main">
    <mc:Choice Requires="p14">
      <p:transition spd="slow" p14:dur="2000" advTm="3220"/>
    </mc:Choice>
    <mc:Fallback xmlns="">
      <p:transition spd="slow" advTm="3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286" y="0"/>
            <a:ext cx="4112714" cy="7772399"/>
          </a:xfrm>
          <a:prstGeom prst="rect">
            <a:avLst/>
          </a:prstGeom>
        </p:spPr>
      </p:pic>
      <p:sp>
        <p:nvSpPr>
          <p:cNvPr id="9" name="TextBox 8"/>
          <p:cNvSpPr txBox="1"/>
          <p:nvPr/>
        </p:nvSpPr>
        <p:spPr>
          <a:xfrm>
            <a:off x="0" y="0"/>
            <a:ext cx="8079286" cy="584775"/>
          </a:xfrm>
          <a:prstGeom prst="rect">
            <a:avLst/>
          </a:prstGeom>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dirty="0" smtClean="0"/>
              <a:t> DESCRIPTION OF THE DATASET</a:t>
            </a:r>
            <a:endParaRPr lang="en-US" sz="3200" dirty="0"/>
          </a:p>
        </p:txBody>
      </p:sp>
      <p:sp>
        <p:nvSpPr>
          <p:cNvPr id="11" name="Content Placeholder 10"/>
          <p:cNvSpPr>
            <a:spLocks noGrp="1"/>
          </p:cNvSpPr>
          <p:nvPr>
            <p:ph idx="1"/>
          </p:nvPr>
        </p:nvSpPr>
        <p:spPr>
          <a:xfrm>
            <a:off x="0" y="584775"/>
            <a:ext cx="8079286" cy="7187623"/>
          </a:xfrm>
          <a:solidFill>
            <a:schemeClr val="tx1"/>
          </a:solidFill>
        </p:spPr>
        <p:txBody>
          <a:bodyPr>
            <a:normAutofit fontScale="400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sz="2300" dirty="0" smtClean="0"/>
              <a:t>I. </a:t>
            </a:r>
            <a:r>
              <a:rPr lang="en-US" sz="3500" dirty="0" err="1" smtClean="0"/>
              <a:t>Booking_ID</a:t>
            </a:r>
            <a:r>
              <a:rPr lang="en-US" sz="3500" dirty="0"/>
              <a:t>: A unique identifier for each hotel reservation</a:t>
            </a:r>
            <a:r>
              <a:rPr lang="en-US" sz="3500" dirty="0" smtClean="0"/>
              <a:t>.</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II.  </a:t>
            </a:r>
            <a:r>
              <a:rPr lang="en-US" sz="3500" dirty="0" err="1"/>
              <a:t>no_of_adults</a:t>
            </a:r>
            <a:r>
              <a:rPr lang="en-US" sz="3500" dirty="0"/>
              <a:t>: The number of adults in the reservation</a:t>
            </a:r>
            <a:r>
              <a:rPr lang="en-US" sz="3500" dirty="0" smtClean="0"/>
              <a:t>.</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a:t>
            </a:r>
            <a:r>
              <a:rPr lang="en-US" sz="3500" dirty="0" smtClean="0"/>
              <a:t>IIII .</a:t>
            </a:r>
            <a:r>
              <a:rPr lang="en-US" sz="3500" dirty="0" err="1" smtClean="0"/>
              <a:t>no_of_children</a:t>
            </a:r>
            <a:r>
              <a:rPr lang="en-US" sz="3500" dirty="0"/>
              <a:t>: The number of children in the reservation</a:t>
            </a:r>
            <a:r>
              <a:rPr lang="en-US" sz="3500" dirty="0" smtClean="0"/>
              <a:t>.</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IV. </a:t>
            </a:r>
            <a:r>
              <a:rPr lang="en-US" sz="3500" dirty="0"/>
              <a:t>no_of_weekend_nights: The number of nights in the reservation that fall </a:t>
            </a:r>
            <a:r>
              <a:rPr lang="en-US" sz="3500" dirty="0" smtClean="0"/>
              <a:t>on weekends.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V.  </a:t>
            </a:r>
            <a:r>
              <a:rPr lang="en-US" sz="3500" dirty="0" err="1"/>
              <a:t>no_of_week_nights</a:t>
            </a:r>
            <a:r>
              <a:rPr lang="en-US" sz="3500" dirty="0"/>
              <a:t>: The number of nights in the reservation that fall </a:t>
            </a:r>
            <a:r>
              <a:rPr lang="en-US" sz="3500" dirty="0" smtClean="0"/>
              <a:t> on weekdays.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VI.  </a:t>
            </a:r>
            <a:r>
              <a:rPr lang="en-US" sz="3500" dirty="0" err="1" smtClean="0"/>
              <a:t>type_of_meal_plan</a:t>
            </a:r>
            <a:r>
              <a:rPr lang="en-US" sz="3500" dirty="0"/>
              <a:t>: The meal plan chosen by the guests</a:t>
            </a:r>
            <a:r>
              <a:rPr lang="en-US" sz="3500" dirty="0" smtClean="0"/>
              <a:t>.</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a:t>
            </a:r>
            <a:r>
              <a:rPr lang="en-US" sz="3500" dirty="0" smtClean="0"/>
              <a:t>VII. </a:t>
            </a:r>
            <a:r>
              <a:rPr lang="en-US" sz="3500" dirty="0" err="1" smtClean="0"/>
              <a:t>room_type_reserved</a:t>
            </a:r>
            <a:r>
              <a:rPr lang="en-US" sz="3500" dirty="0"/>
              <a:t>: The type of room reserved by the guests</a:t>
            </a:r>
            <a:r>
              <a:rPr lang="en-US" sz="3500" dirty="0" smtClean="0"/>
              <a:t>.</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smtClean="0"/>
              <a:t>VIII. </a:t>
            </a:r>
            <a:r>
              <a:rPr lang="en-US" sz="3500" dirty="0" err="1"/>
              <a:t>lead_time</a:t>
            </a:r>
            <a:r>
              <a:rPr lang="en-US" sz="3500" dirty="0"/>
              <a:t>: The number of days between booking and arrival</a:t>
            </a:r>
            <a:r>
              <a:rPr lang="en-US" sz="3500" dirty="0" smtClean="0"/>
              <a:t>.</a:t>
            </a:r>
          </a:p>
          <a:p>
            <a:pPr>
              <a:buFont typeface="Wingdings" panose="05000000000000000000" pitchFamily="2" charset="2"/>
              <a:buChar char="Ø"/>
            </a:pPr>
            <a:endParaRPr lang="en-US" sz="3500" dirty="0"/>
          </a:p>
          <a:p>
            <a:r>
              <a:rPr lang="en-US" sz="3500" dirty="0" smtClean="0"/>
              <a:t> IX .</a:t>
            </a:r>
            <a:r>
              <a:rPr lang="en-US" sz="3500" dirty="0" err="1" smtClean="0"/>
              <a:t>arrival_date</a:t>
            </a:r>
            <a:r>
              <a:rPr lang="en-US" sz="3500" dirty="0"/>
              <a:t>: The date of arrival</a:t>
            </a:r>
            <a:r>
              <a:rPr lang="en-US" sz="3500" dirty="0" smtClean="0"/>
              <a:t>.</a:t>
            </a:r>
          </a:p>
          <a:p>
            <a:endParaRPr lang="en-US" sz="3500" dirty="0"/>
          </a:p>
          <a:p>
            <a:pPr>
              <a:buFont typeface="Wingdings" panose="05000000000000000000" pitchFamily="2" charset="2"/>
              <a:buChar char="Ø"/>
            </a:pPr>
            <a:r>
              <a:rPr lang="en-US" sz="3500" dirty="0" smtClean="0"/>
              <a:t>X.  </a:t>
            </a:r>
            <a:r>
              <a:rPr lang="en-US" sz="3500" dirty="0" err="1" smtClean="0"/>
              <a:t>market_segment_type</a:t>
            </a:r>
            <a:r>
              <a:rPr lang="en-US" sz="3500" dirty="0"/>
              <a:t>: The market segment to which the </a:t>
            </a:r>
            <a:r>
              <a:rPr lang="en-US" sz="3500" dirty="0" smtClean="0"/>
              <a:t>reservation belongs.</a:t>
            </a:r>
          </a:p>
          <a:p>
            <a:pPr>
              <a:buFont typeface="Wingdings" panose="05000000000000000000" pitchFamily="2" charset="2"/>
              <a:buChar char="Ø"/>
            </a:pPr>
            <a:endParaRPr lang="en-US" sz="3500" dirty="0"/>
          </a:p>
          <a:p>
            <a:r>
              <a:rPr lang="en-US" sz="3500" dirty="0"/>
              <a:t> </a:t>
            </a:r>
            <a:r>
              <a:rPr lang="en-US" sz="3500" dirty="0" smtClean="0"/>
              <a:t>XI. </a:t>
            </a:r>
            <a:r>
              <a:rPr lang="en-US" sz="3500" dirty="0" err="1" smtClean="0"/>
              <a:t>avg_price_per_room</a:t>
            </a:r>
            <a:r>
              <a:rPr lang="en-US" sz="3500" dirty="0"/>
              <a:t>: The average price per room in the reservation</a:t>
            </a:r>
            <a:r>
              <a:rPr lang="en-US" sz="3500" dirty="0" smtClean="0"/>
              <a:t>.</a:t>
            </a:r>
          </a:p>
          <a:p>
            <a:endParaRPr lang="en-US" sz="3500" dirty="0"/>
          </a:p>
          <a:p>
            <a:pPr>
              <a:buFont typeface="Wingdings" panose="05000000000000000000" pitchFamily="2" charset="2"/>
              <a:buChar char="Ø"/>
            </a:pPr>
            <a:r>
              <a:rPr lang="en-US" sz="3500" dirty="0" smtClean="0"/>
              <a:t>XII.  </a:t>
            </a:r>
            <a:r>
              <a:rPr lang="en-US" sz="3500" dirty="0" err="1" smtClean="0"/>
              <a:t>booking_status</a:t>
            </a:r>
            <a:r>
              <a:rPr lang="en-US" sz="3500" dirty="0"/>
              <a:t>: The status of the booking.</a:t>
            </a:r>
          </a:p>
          <a:p>
            <a:pPr marL="0" indent="0">
              <a:buNone/>
            </a:pPr>
            <a:endParaRPr lang="en-US" sz="3500" dirty="0"/>
          </a:p>
        </p:txBody>
      </p:sp>
    </p:spTree>
    <p:extLst>
      <p:ext uri="{BB962C8B-B14F-4D97-AF65-F5344CB8AC3E}">
        <p14:creationId xmlns:p14="http://schemas.microsoft.com/office/powerpoint/2010/main" val="2317579926"/>
      </p:ext>
    </p:extLst>
  </p:cSld>
  <p:clrMapOvr>
    <a:masterClrMapping/>
  </p:clrMapOvr>
  <mc:AlternateContent xmlns:mc="http://schemas.openxmlformats.org/markup-compatibility/2006" xmlns:p14="http://schemas.microsoft.com/office/powerpoint/2010/main">
    <mc:Choice Requires="p14">
      <p:transition spd="slow" p14:dur="2000" advTm="3181"/>
    </mc:Choice>
    <mc:Fallback xmlns="">
      <p:transition spd="slow" advTm="31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21" end="2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12192000" cy="2123658"/>
          </a:xfrm>
          <a:prstGeom prst="rect">
            <a:avLst/>
          </a:prstGeom>
          <a:solidFill>
            <a:schemeClr val="tx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smtClean="0"/>
              <a:t>DATA CLEANING AND ANALYSIS</a:t>
            </a:r>
            <a:endParaRPr lang="en-US" sz="66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3658"/>
            <a:ext cx="12165495" cy="4724050"/>
          </a:xfrm>
          <a:prstGeom prst="rect">
            <a:avLst/>
          </a:prstGeom>
        </p:spPr>
      </p:pic>
    </p:spTree>
    <p:extLst>
      <p:ext uri="{BB962C8B-B14F-4D97-AF65-F5344CB8AC3E}">
        <p14:creationId xmlns:p14="http://schemas.microsoft.com/office/powerpoint/2010/main" val="4176421192"/>
      </p:ext>
    </p:extLst>
  </p:cSld>
  <p:clrMapOvr>
    <a:masterClrMapping/>
  </p:clrMapOvr>
  <mc:AlternateContent xmlns:mc="http://schemas.openxmlformats.org/markup-compatibility/2006" xmlns:p14="http://schemas.microsoft.com/office/powerpoint/2010/main">
    <mc:Choice Requires="p14">
      <p:transition spd="slow" p14:dur="2000" advTm="55"/>
    </mc:Choice>
    <mc:Fallback xmlns="">
      <p:transition spd="slow" advTm="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4314"/>
            <a:ext cx="12284765" cy="1952487"/>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dirty="0" smtClean="0"/>
              <a:t>Check for missing value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68174"/>
            <a:ext cx="9299712" cy="5289826"/>
          </a:xfrm>
          <a:prstGeom prst="rect">
            <a:avLst/>
          </a:prstGeom>
        </p:spPr>
      </p:pic>
      <p:sp>
        <p:nvSpPr>
          <p:cNvPr id="5" name="TextBox 4"/>
          <p:cNvSpPr txBox="1"/>
          <p:nvPr/>
        </p:nvSpPr>
        <p:spPr>
          <a:xfrm>
            <a:off x="9299713" y="2385391"/>
            <a:ext cx="2829338" cy="369332"/>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No missing Value found</a:t>
            </a:r>
            <a:endParaRPr lang="en-US" dirty="0"/>
          </a:p>
        </p:txBody>
      </p:sp>
    </p:spTree>
    <p:extLst>
      <p:ext uri="{BB962C8B-B14F-4D97-AF65-F5344CB8AC3E}">
        <p14:creationId xmlns:p14="http://schemas.microsoft.com/office/powerpoint/2010/main" val="407546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74190"/>
          </a:xfrm>
          <a:solidFill>
            <a:schemeClr val="tx2"/>
          </a:solidFill>
          <a:ln/>
        </p:spPr>
        <p:style>
          <a:lnRef idx="2">
            <a:schemeClr val="dk1"/>
          </a:lnRef>
          <a:fillRef idx="1">
            <a:schemeClr val="lt1"/>
          </a:fillRef>
          <a:effectRef idx="0">
            <a:schemeClr val="dk1"/>
          </a:effectRef>
          <a:fontRef idx="minor">
            <a:schemeClr val="dk1"/>
          </a:fontRef>
        </p:style>
        <p:txBody>
          <a:bodyPr/>
          <a:lstStyle/>
          <a:p>
            <a:r>
              <a:rPr lang="en-US" cap="none" dirty="0" smtClean="0"/>
              <a:t>2. Convert ‘date’ to date data type</a:t>
            </a:r>
            <a:endParaRPr lang="en-US"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4191"/>
            <a:ext cx="8640417" cy="5375966"/>
          </a:xfrm>
          <a:prstGeom prst="rect">
            <a:avLst/>
          </a:prstGeom>
        </p:spPr>
      </p:pic>
      <p:sp>
        <p:nvSpPr>
          <p:cNvPr id="6" name="TextBox 5"/>
          <p:cNvSpPr txBox="1"/>
          <p:nvPr/>
        </p:nvSpPr>
        <p:spPr>
          <a:xfrm>
            <a:off x="8640416" y="2199861"/>
            <a:ext cx="3551583" cy="1477328"/>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This query will  enable the change of the date column from text to date data type which will be beneficiary in the long run of this analysis</a:t>
            </a:r>
            <a:endParaRPr lang="en-US" dirty="0"/>
          </a:p>
        </p:txBody>
      </p:sp>
    </p:spTree>
    <p:extLst>
      <p:ext uri="{BB962C8B-B14F-4D97-AF65-F5344CB8AC3E}">
        <p14:creationId xmlns:p14="http://schemas.microsoft.com/office/powerpoint/2010/main" val="221767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6"/>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ags/tag3.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1569</TotalTime>
  <Words>1004</Words>
  <Application>Microsoft Office PowerPoint</Application>
  <PresentationFormat>Widescreen</PresentationFormat>
  <Paragraphs>119</Paragraphs>
  <Slides>28</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Century Gothic</vt:lpstr>
      <vt:lpstr>Cooper Black</vt:lpstr>
      <vt:lpstr>Wingdings</vt:lpstr>
      <vt:lpstr>Wingdings 3</vt:lpstr>
      <vt:lpstr>Slice</vt:lpstr>
      <vt:lpstr>                             welcome</vt:lpstr>
      <vt:lpstr>Hotel Reservation Analysis in SQL</vt:lpstr>
      <vt:lpstr>PowerPoint Presentation</vt:lpstr>
      <vt:lpstr>    introduction</vt:lpstr>
      <vt:lpstr>PowerPoint Presentation</vt:lpstr>
      <vt:lpstr>PowerPoint Presentation</vt:lpstr>
      <vt:lpstr>PowerPoint Presentation</vt:lpstr>
      <vt:lpstr>Check for missing value</vt:lpstr>
      <vt:lpstr>2. Convert ‘date’ to date data type</vt:lpstr>
      <vt:lpstr>     SQL  Queries and  their Result </vt:lpstr>
      <vt:lpstr>1. Total number of reservation</vt:lpstr>
      <vt:lpstr>PowerPoint Presentation</vt:lpstr>
      <vt:lpstr> 3. the average price per room for reservations         involving children</vt:lpstr>
      <vt:lpstr>4. Number of reservations that were made for   the year 2017.</vt:lpstr>
      <vt:lpstr>   5.the most commonly booked room type</vt:lpstr>
      <vt:lpstr>6.The total number of  reservations  that fall on a weekend (no_of_weekend_nights &gt; 0)</vt:lpstr>
      <vt:lpstr>7. the highest and lowest lead time foR reservations</vt:lpstr>
      <vt:lpstr>8.the most common market segment type for                                reservations</vt:lpstr>
      <vt:lpstr>9. The number of  reservations have a booking           status of "Confirmed”</vt:lpstr>
      <vt:lpstr>10. the total number of adults and children        across all reservations</vt:lpstr>
      <vt:lpstr>11. the average number of weekend nights for reservations involving children?</vt:lpstr>
      <vt:lpstr>12. Total number of  reservations  made in each month of the year</vt:lpstr>
      <vt:lpstr>13. the average number of nights (both weekend and weekday) spent by guests for each room type.</vt:lpstr>
      <vt:lpstr>14. reservations involving children, what is the most common room type, and what is the average </vt:lpstr>
      <vt:lpstr>15. the market segment type that generates the highest average price per room.</vt:lpstr>
      <vt:lpstr>Conclusion</vt:lpstr>
      <vt:lpstr>Recommendation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u</dc:title>
  <dc:creator>Emmanuel</dc:creator>
  <cp:lastModifiedBy>Emmanuel</cp:lastModifiedBy>
  <cp:revision>60</cp:revision>
  <dcterms:created xsi:type="dcterms:W3CDTF">2024-06-17T08:57:10Z</dcterms:created>
  <dcterms:modified xsi:type="dcterms:W3CDTF">2024-06-18T13:32:14Z</dcterms:modified>
</cp:coreProperties>
</file>