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541"/>
    <a:srgbClr val="172949"/>
    <a:srgbClr val="211F41"/>
    <a:srgbClr val="152A33"/>
    <a:srgbClr val="13223D"/>
    <a:srgbClr val="0407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3964-49D6-9118-25DB-D2DD438AA8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B2CF70-7EB2-48BD-F763-8300DAF522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C22AF-8499-07B5-6A41-368C7778F101}"/>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5" name="Footer Placeholder 4">
            <a:extLst>
              <a:ext uri="{FF2B5EF4-FFF2-40B4-BE49-F238E27FC236}">
                <a16:creationId xmlns:a16="http://schemas.microsoft.com/office/drawing/2014/main" id="{A90C9D23-7A13-B035-C265-B9E6203A1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87A94-FA75-336E-1C62-72BB3EEFA2DC}"/>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162714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C78-443A-4D1E-25C9-E2B839873A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E94C1-6D2D-B33D-8512-8B1C7FFFD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C9876-6F26-93E5-B58F-6F4D5E3810A6}"/>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5" name="Footer Placeholder 4">
            <a:extLst>
              <a:ext uri="{FF2B5EF4-FFF2-40B4-BE49-F238E27FC236}">
                <a16:creationId xmlns:a16="http://schemas.microsoft.com/office/drawing/2014/main" id="{E76426D8-CBF6-4871-68CD-0CF70777C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9EE5B-B7F0-42F8-2F77-A5B2410F33F9}"/>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203291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4979E-A0E0-0FEE-5F32-C766FCA5F6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C0F4E8-1B75-3150-C167-9886E84065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E335A9-E8D6-3821-A69E-2EC875FE89BA}"/>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5" name="Footer Placeholder 4">
            <a:extLst>
              <a:ext uri="{FF2B5EF4-FFF2-40B4-BE49-F238E27FC236}">
                <a16:creationId xmlns:a16="http://schemas.microsoft.com/office/drawing/2014/main" id="{0EE96618-A66B-F2FA-983A-E9C952BB8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99E8B-1A2D-5570-09CD-292C2B9182D4}"/>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259423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6D58-6F2D-D756-A914-144B3F179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A82132-E6A7-633F-0B83-99B707189A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A1E64-CCF1-08C4-1353-987D8B06620D}"/>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5" name="Footer Placeholder 4">
            <a:extLst>
              <a:ext uri="{FF2B5EF4-FFF2-40B4-BE49-F238E27FC236}">
                <a16:creationId xmlns:a16="http://schemas.microsoft.com/office/drawing/2014/main" id="{59ECD350-284B-6851-C480-D96F83186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B57EB-CE2E-1FC8-F900-208E712FDB0B}"/>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23783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8831-EC41-158B-C4C4-6D8BD1A5E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02476B-3D48-A2D2-0E14-8E4371A5F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46206-CD16-81C5-9C98-4E3C48E5EC1F}"/>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5" name="Footer Placeholder 4">
            <a:extLst>
              <a:ext uri="{FF2B5EF4-FFF2-40B4-BE49-F238E27FC236}">
                <a16:creationId xmlns:a16="http://schemas.microsoft.com/office/drawing/2014/main" id="{6150FA9C-D951-2F9F-1330-17AA672BA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7BADF-D264-8A75-D902-D4A624A1401D}"/>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85145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63C8-018C-A112-2F6E-C033B324B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C1E586-3E9F-B7D2-7C18-D1AA563F7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A79AD-6BF8-CED8-3795-43ABC64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40496F-D426-5DE9-73B8-BA009FA4A95F}"/>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6" name="Footer Placeholder 5">
            <a:extLst>
              <a:ext uri="{FF2B5EF4-FFF2-40B4-BE49-F238E27FC236}">
                <a16:creationId xmlns:a16="http://schemas.microsoft.com/office/drawing/2014/main" id="{76545805-DD1B-9009-3A88-A18EF9915C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05BBB-9681-296C-BBE8-EE824340044E}"/>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133668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9724-F2E4-09E7-F8A0-031012E9B6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A1509-F0AA-306A-2F01-A0DE16FFE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7CE96-111D-B74E-06F4-4401A1E604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302A1A-8A98-7C4A-3321-1548F751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9EEBF-52E6-85EA-26F0-76084A49D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8E4036-33CB-7097-49E2-9BC7C3012286}"/>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8" name="Footer Placeholder 7">
            <a:extLst>
              <a:ext uri="{FF2B5EF4-FFF2-40B4-BE49-F238E27FC236}">
                <a16:creationId xmlns:a16="http://schemas.microsoft.com/office/drawing/2014/main" id="{C07BF92C-E5C6-908E-0196-E65B39566E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65308E-BA80-0506-ADB6-BA84D9DC9476}"/>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251181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82D2-980D-ED81-6A28-5E644E5CE8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C82E-F910-7190-B685-F0BEB751F93B}"/>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4" name="Footer Placeholder 3">
            <a:extLst>
              <a:ext uri="{FF2B5EF4-FFF2-40B4-BE49-F238E27FC236}">
                <a16:creationId xmlns:a16="http://schemas.microsoft.com/office/drawing/2014/main" id="{0BDC34C7-5199-15D2-0E0B-57EA287F29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787541-9154-577F-14E3-98ABDA9DC1D0}"/>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14801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A4321-8E34-3B5B-6B7E-36169358EA2C}"/>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3" name="Footer Placeholder 2">
            <a:extLst>
              <a:ext uri="{FF2B5EF4-FFF2-40B4-BE49-F238E27FC236}">
                <a16:creationId xmlns:a16="http://schemas.microsoft.com/office/drawing/2014/main" id="{3994CACC-5B68-E9E6-4EB2-48DC02BB5F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D738B6-AF71-3838-7CBD-1025BEFE082D}"/>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376704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BBFD-616F-7DC7-B6CA-AAC468C95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634F50-2447-A219-690C-942165845B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6BBB4B-949A-0A27-C57A-A24148A9D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76BC4-901D-5EAD-8ECE-62EA6708E8A3}"/>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6" name="Footer Placeholder 5">
            <a:extLst>
              <a:ext uri="{FF2B5EF4-FFF2-40B4-BE49-F238E27FC236}">
                <a16:creationId xmlns:a16="http://schemas.microsoft.com/office/drawing/2014/main" id="{7B3E6B59-C7B3-5ACB-1113-C568F01CF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93494-8A9A-ACDB-984F-F9B5B9E59592}"/>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255403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28B0-54E1-68E4-9776-2023AF921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2E6D39-776A-6DFA-E09D-DFF24896D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3E4361-9AE9-302A-79A2-3293580F8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C70AD-0E2F-F5C3-6188-A9D48E3EE064}"/>
              </a:ext>
            </a:extLst>
          </p:cNvPr>
          <p:cNvSpPr>
            <a:spLocks noGrp="1"/>
          </p:cNvSpPr>
          <p:nvPr>
            <p:ph type="dt" sz="half" idx="10"/>
          </p:nvPr>
        </p:nvSpPr>
        <p:spPr/>
        <p:txBody>
          <a:bodyPr/>
          <a:lstStyle/>
          <a:p>
            <a:fld id="{0EF8BD6C-1BE1-419E-899F-3B1049038C32}" type="datetimeFigureOut">
              <a:rPr lang="en-IN" smtClean="0"/>
              <a:t>09-01-2025</a:t>
            </a:fld>
            <a:endParaRPr lang="en-IN"/>
          </a:p>
        </p:txBody>
      </p:sp>
      <p:sp>
        <p:nvSpPr>
          <p:cNvPr id="6" name="Footer Placeholder 5">
            <a:extLst>
              <a:ext uri="{FF2B5EF4-FFF2-40B4-BE49-F238E27FC236}">
                <a16:creationId xmlns:a16="http://schemas.microsoft.com/office/drawing/2014/main" id="{E446EE4C-85E8-BF88-AA47-358458E1F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BCA58-8DBD-A3E7-C25D-7E9BF3DFF86F}"/>
              </a:ext>
            </a:extLst>
          </p:cNvPr>
          <p:cNvSpPr>
            <a:spLocks noGrp="1"/>
          </p:cNvSpPr>
          <p:nvPr>
            <p:ph type="sldNum" sz="quarter" idx="12"/>
          </p:nvPr>
        </p:nvSpPr>
        <p:spPr/>
        <p:txBody>
          <a:bodyPr/>
          <a:lstStyle/>
          <a:p>
            <a:fld id="{223D1C9E-4B7B-4B1D-A908-88C648DBE1DE}" type="slidenum">
              <a:rPr lang="en-IN" smtClean="0"/>
              <a:t>‹#›</a:t>
            </a:fld>
            <a:endParaRPr lang="en-IN"/>
          </a:p>
        </p:txBody>
      </p:sp>
    </p:spTree>
    <p:extLst>
      <p:ext uri="{BB962C8B-B14F-4D97-AF65-F5344CB8AC3E}">
        <p14:creationId xmlns:p14="http://schemas.microsoft.com/office/powerpoint/2010/main" val="65458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7B51E-0A30-E7F4-CEB8-76B0142BC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C8C458-79F4-7764-229C-3BA6ECCB0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55B3B-1433-C4AF-279E-5FDA8F789A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8BD6C-1BE1-419E-899F-3B1049038C32}" type="datetimeFigureOut">
              <a:rPr lang="en-IN" smtClean="0"/>
              <a:t>09-01-2025</a:t>
            </a:fld>
            <a:endParaRPr lang="en-IN"/>
          </a:p>
        </p:txBody>
      </p:sp>
      <p:sp>
        <p:nvSpPr>
          <p:cNvPr id="5" name="Footer Placeholder 4">
            <a:extLst>
              <a:ext uri="{FF2B5EF4-FFF2-40B4-BE49-F238E27FC236}">
                <a16:creationId xmlns:a16="http://schemas.microsoft.com/office/drawing/2014/main" id="{E2F68FB3-AB76-0E74-B0EE-A26A36FE4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67079C-5547-4D49-9633-525F44BAD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D1C9E-4B7B-4B1D-A908-88C648DBE1DE}" type="slidenum">
              <a:rPr lang="en-IN" smtClean="0"/>
              <a:t>‹#›</a:t>
            </a:fld>
            <a:endParaRPr lang="en-IN"/>
          </a:p>
        </p:txBody>
      </p:sp>
    </p:spTree>
    <p:extLst>
      <p:ext uri="{BB962C8B-B14F-4D97-AF65-F5344CB8AC3E}">
        <p14:creationId xmlns:p14="http://schemas.microsoft.com/office/powerpoint/2010/main" val="293865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3.sv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B79852E-D57B-0BAF-7B64-11C982868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281963" y="35994"/>
            <a:ext cx="3929976" cy="7222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B28AA38-3D62-2677-3C06-4934A165E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293" y="3715990"/>
            <a:ext cx="3929974" cy="72224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or: Elbow 27">
            <a:extLst>
              <a:ext uri="{FF2B5EF4-FFF2-40B4-BE49-F238E27FC236}">
                <a16:creationId xmlns:a16="http://schemas.microsoft.com/office/drawing/2014/main" id="{8B75AAB1-53DF-C8B0-F483-177FBAB5A975}"/>
              </a:ext>
            </a:extLst>
          </p:cNvPr>
          <p:cNvCxnSpPr>
            <a:cxnSpLocks/>
          </p:cNvCxnSpPr>
          <p:nvPr/>
        </p:nvCxnSpPr>
        <p:spPr>
          <a:xfrm>
            <a:off x="9626600" y="3429000"/>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2FF7ADD-DC68-27C7-5C44-515B566C5B96}"/>
              </a:ext>
            </a:extLst>
          </p:cNvPr>
          <p:cNvSpPr/>
          <p:nvPr/>
        </p:nvSpPr>
        <p:spPr>
          <a:xfrm>
            <a:off x="9500535" y="329150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F929AC9-F606-71F6-1526-CD92799DC1DF}"/>
              </a:ext>
            </a:extLst>
          </p:cNvPr>
          <p:cNvSpPr/>
          <p:nvPr/>
        </p:nvSpPr>
        <p:spPr>
          <a:xfrm>
            <a:off x="16374236" y="329150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3CFBE66-123F-0D1E-6210-9DB17F479688}"/>
              </a:ext>
            </a:extLst>
          </p:cNvPr>
          <p:cNvSpPr/>
          <p:nvPr/>
        </p:nvSpPr>
        <p:spPr>
          <a:xfrm>
            <a:off x="16374235" y="884140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CA9E3CA2-96D7-4DFD-5704-699351BE35DB}"/>
              </a:ext>
            </a:extLst>
          </p:cNvPr>
          <p:cNvSpPr/>
          <p:nvPr/>
        </p:nvSpPr>
        <p:spPr>
          <a:xfrm>
            <a:off x="16374235" y="143913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9EF5C347-C3A1-D74B-4AB9-2360BEA695E0}"/>
              </a:ext>
            </a:extLst>
          </p:cNvPr>
          <p:cNvSpPr/>
          <p:nvPr/>
        </p:nvSpPr>
        <p:spPr>
          <a:xfrm>
            <a:off x="25502535" y="143913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F4AE881C-9B04-580C-93A0-8D00B336F6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3647243"/>
            <a:ext cx="914400" cy="914400"/>
          </a:xfrm>
          <a:prstGeom prst="rect">
            <a:avLst/>
          </a:prstGeom>
        </p:spPr>
      </p:pic>
      <p:pic>
        <p:nvPicPr>
          <p:cNvPr id="10" name="Graphic 9" descr="Telescope">
            <a:extLst>
              <a:ext uri="{FF2B5EF4-FFF2-40B4-BE49-F238E27FC236}">
                <a16:creationId xmlns:a16="http://schemas.microsoft.com/office/drawing/2014/main" id="{B313668A-FA47-61B8-BD9A-356195A6C0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0663" y="5569542"/>
            <a:ext cx="1443014" cy="1443014"/>
          </a:xfrm>
          <a:prstGeom prst="rect">
            <a:avLst/>
          </a:prstGeom>
        </p:spPr>
      </p:pic>
      <p:pic>
        <p:nvPicPr>
          <p:cNvPr id="12" name="Graphic 11" descr="Rocket">
            <a:extLst>
              <a:ext uri="{FF2B5EF4-FFF2-40B4-BE49-F238E27FC236}">
                <a16:creationId xmlns:a16="http://schemas.microsoft.com/office/drawing/2014/main" id="{E174F4DC-872B-70ED-EC27-FF2EFDCB58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0940" y="5376649"/>
            <a:ext cx="914400" cy="914400"/>
          </a:xfrm>
          <a:prstGeom prst="rect">
            <a:avLst/>
          </a:prstGeom>
        </p:spPr>
      </p:pic>
      <p:pic>
        <p:nvPicPr>
          <p:cNvPr id="14" name="Graphic 13" descr="Solar system">
            <a:extLst>
              <a:ext uri="{FF2B5EF4-FFF2-40B4-BE49-F238E27FC236}">
                <a16:creationId xmlns:a16="http://schemas.microsoft.com/office/drawing/2014/main" id="{72F21D20-2CE9-02C2-6EAD-2626EEB1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03400" y="27743"/>
            <a:ext cx="914400" cy="914400"/>
          </a:xfrm>
          <a:prstGeom prst="rect">
            <a:avLst/>
          </a:prstGeom>
        </p:spPr>
      </p:pic>
      <p:pic>
        <p:nvPicPr>
          <p:cNvPr id="16" name="Graphic 15" descr="Satellite">
            <a:extLst>
              <a:ext uri="{FF2B5EF4-FFF2-40B4-BE49-F238E27FC236}">
                <a16:creationId xmlns:a16="http://schemas.microsoft.com/office/drawing/2014/main" id="{F2340C58-0241-5C34-2AF9-0D096AD271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7692" y="2377105"/>
            <a:ext cx="914400" cy="914400"/>
          </a:xfrm>
          <a:prstGeom prst="rect">
            <a:avLst/>
          </a:prstGeom>
        </p:spPr>
      </p:pic>
      <p:pic>
        <p:nvPicPr>
          <p:cNvPr id="7" name="Picture 2">
            <a:extLst>
              <a:ext uri="{FF2B5EF4-FFF2-40B4-BE49-F238E27FC236}">
                <a16:creationId xmlns:a16="http://schemas.microsoft.com/office/drawing/2014/main" id="{B12BF21F-7DD0-288A-4B33-57D60304D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8004" y="-3506507"/>
            <a:ext cx="3929974" cy="7222497"/>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et">
            <a:extLst>
              <a:ext uri="{FF2B5EF4-FFF2-40B4-BE49-F238E27FC236}">
                <a16:creationId xmlns:a16="http://schemas.microsoft.com/office/drawing/2014/main" id="{D3393C3D-48BB-7E4E-5E1B-09C228C794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410233" y="6555356"/>
            <a:ext cx="914400" cy="914400"/>
          </a:xfrm>
          <a:prstGeom prst="rect">
            <a:avLst/>
          </a:prstGeom>
        </p:spPr>
      </p:pic>
      <p:pic>
        <p:nvPicPr>
          <p:cNvPr id="1028" name="Picture 4" descr="Astrometrica Logo">
            <a:extLst>
              <a:ext uri="{FF2B5EF4-FFF2-40B4-BE49-F238E27FC236}">
                <a16:creationId xmlns:a16="http://schemas.microsoft.com/office/drawing/2014/main" id="{FCB185AD-9070-513D-B2BB-974C9163E4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2912" y="931070"/>
            <a:ext cx="3686175" cy="1114425"/>
          </a:xfrm>
          <a:prstGeom prst="rect">
            <a:avLst/>
          </a:prstGeom>
          <a:ln w="9525">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719E2A5-FC69-B4C4-FB53-C80C4768CCC2}"/>
              </a:ext>
            </a:extLst>
          </p:cNvPr>
          <p:cNvSpPr txBox="1"/>
          <p:nvPr/>
        </p:nvSpPr>
        <p:spPr>
          <a:xfrm>
            <a:off x="1678358" y="2377105"/>
            <a:ext cx="7523879" cy="3785652"/>
          </a:xfrm>
          <a:prstGeom prst="rect">
            <a:avLst/>
          </a:prstGeom>
          <a:noFill/>
        </p:spPr>
        <p:txBody>
          <a:bodyPr wrap="square">
            <a:spAutoFit/>
          </a:bodyPr>
          <a:lstStyle/>
          <a:p>
            <a:pPr marL="285750" indent="-285750">
              <a:buFont typeface="Arial" panose="020B0604020202020204" pitchFamily="34" charset="0"/>
              <a:buChar char="•"/>
            </a:pPr>
            <a:r>
              <a:rPr lang="en-US" sz="2000" b="0" i="1" dirty="0">
                <a:solidFill>
                  <a:srgbClr val="F8F8FA"/>
                </a:solidFill>
                <a:effectLst/>
                <a:latin typeface="Raleway" pitchFamily="2" charset="0"/>
              </a:rPr>
              <a:t>Astrometrica</a:t>
            </a:r>
            <a:r>
              <a:rPr lang="en-US" sz="2000" b="0" i="0" dirty="0">
                <a:solidFill>
                  <a:srgbClr val="F8F8FA"/>
                </a:solidFill>
                <a:effectLst/>
                <a:latin typeface="Raleway" pitchFamily="2" charset="0"/>
              </a:rPr>
              <a:t> provides the ability to easily compare astrometrical images for the purpose of moving object detection.</a:t>
            </a:r>
          </a:p>
          <a:p>
            <a:pPr marL="285750" indent="-285750">
              <a:buFont typeface="Arial" panose="020B0604020202020204" pitchFamily="34" charset="0"/>
              <a:buChar char="•"/>
            </a:pPr>
            <a:r>
              <a:rPr lang="en-US" sz="2000" b="0" i="0" dirty="0">
                <a:solidFill>
                  <a:srgbClr val="F8F8FA"/>
                </a:solidFill>
                <a:effectLst/>
                <a:latin typeface="Raleway" pitchFamily="2" charset="0"/>
              </a:rPr>
              <a:t>The International Astronomical Search Collaboration (IASC) is a citizen science initiative that empowers individuals worldwide to engage in astronomical discoveries, particularly the identification of asteroids. </a:t>
            </a:r>
          </a:p>
          <a:p>
            <a:pPr marL="285750" indent="-285750">
              <a:buFont typeface="Arial" panose="020B0604020202020204" pitchFamily="34" charset="0"/>
              <a:buChar char="•"/>
            </a:pPr>
            <a:r>
              <a:rPr lang="en-US" sz="2000" b="0" i="0" dirty="0">
                <a:solidFill>
                  <a:srgbClr val="F8F8FA"/>
                </a:solidFill>
                <a:effectLst/>
                <a:latin typeface="Raleway" pitchFamily="2" charset="0"/>
              </a:rPr>
              <a:t>Established in 2006 by Professor Patrick Miller, IASC provides participants with high-quality astronomical data and the necessary tools to analyze it, fostering hands-on involvement in astronomy. </a:t>
            </a:r>
          </a:p>
          <a:p>
            <a:endParaRPr lang="en-IN" sz="2000" dirty="0"/>
          </a:p>
        </p:txBody>
      </p:sp>
      <p:pic>
        <p:nvPicPr>
          <p:cNvPr id="4" name="Picture 2">
            <a:extLst>
              <a:ext uri="{FF2B5EF4-FFF2-40B4-BE49-F238E27FC236}">
                <a16:creationId xmlns:a16="http://schemas.microsoft.com/office/drawing/2014/main" id="{AB525783-8126-277F-83AB-1F58B6387B5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4403" y="251159"/>
            <a:ext cx="1353955" cy="157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67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24BBD67A-79A9-331B-AFA3-D5048269904B}"/>
            </a:ext>
          </a:extLst>
        </p:cNvPr>
        <p:cNvGrpSpPr/>
        <p:nvPr/>
      </p:nvGrpSpPr>
      <p:grpSpPr>
        <a:xfrm>
          <a:off x="0" y="0"/>
          <a:ext cx="0" cy="0"/>
          <a:chOff x="0" y="0"/>
          <a:chExt cx="0" cy="0"/>
        </a:xfrm>
      </p:grpSpPr>
      <p:pic>
        <p:nvPicPr>
          <p:cNvPr id="5" name="Picture 2">
            <a:extLst>
              <a:ext uri="{FF2B5EF4-FFF2-40B4-BE49-F238E27FC236}">
                <a16:creationId xmlns:a16="http://schemas.microsoft.com/office/drawing/2014/main" id="{D80CAF82-41A2-223B-2F7F-DA89BE17C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684504" y="-68748"/>
            <a:ext cx="3929976" cy="7222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A36A856-DD6F-7B65-071E-EBAD830DC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74" y="3611248"/>
            <a:ext cx="3929974" cy="72224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or: Elbow 27">
            <a:extLst>
              <a:ext uri="{FF2B5EF4-FFF2-40B4-BE49-F238E27FC236}">
                <a16:creationId xmlns:a16="http://schemas.microsoft.com/office/drawing/2014/main" id="{9265BCDD-BD83-8621-392F-38725A26D464}"/>
              </a:ext>
            </a:extLst>
          </p:cNvPr>
          <p:cNvCxnSpPr>
            <a:cxnSpLocks/>
          </p:cNvCxnSpPr>
          <p:nvPr/>
        </p:nvCxnSpPr>
        <p:spPr>
          <a:xfrm>
            <a:off x="-3339867" y="3324258"/>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3C536BB-F48E-7273-BE2B-182D2C0EEAD5}"/>
              </a:ext>
            </a:extLst>
          </p:cNvPr>
          <p:cNvSpPr/>
          <p:nvPr/>
        </p:nvSpPr>
        <p:spPr>
          <a:xfrm>
            <a:off x="-3465932" y="3186763"/>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554FDB8-3434-E7C7-5014-04F6B8DDB830}"/>
              </a:ext>
            </a:extLst>
          </p:cNvPr>
          <p:cNvSpPr/>
          <p:nvPr/>
        </p:nvSpPr>
        <p:spPr>
          <a:xfrm>
            <a:off x="3407769" y="3186763"/>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30105DF5-AD94-0A97-ECEE-55D72CD34ABF}"/>
              </a:ext>
            </a:extLst>
          </p:cNvPr>
          <p:cNvSpPr/>
          <p:nvPr/>
        </p:nvSpPr>
        <p:spPr>
          <a:xfrm>
            <a:off x="3407768" y="8736663"/>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74DF82AC-C7AC-DB85-1FA0-FC99E7F61D77}"/>
              </a:ext>
            </a:extLst>
          </p:cNvPr>
          <p:cNvSpPr/>
          <p:nvPr/>
        </p:nvSpPr>
        <p:spPr>
          <a:xfrm>
            <a:off x="3407768" y="14286564"/>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57B83EF-92B8-7AA6-4B09-CA78F4BC151B}"/>
              </a:ext>
            </a:extLst>
          </p:cNvPr>
          <p:cNvSpPr/>
          <p:nvPr/>
        </p:nvSpPr>
        <p:spPr>
          <a:xfrm>
            <a:off x="12536068" y="14286564"/>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81DC6F28-0F17-0BA9-2F4A-2DBB8330A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8999" y="3715990"/>
            <a:ext cx="914400" cy="914400"/>
          </a:xfrm>
          <a:prstGeom prst="rect">
            <a:avLst/>
          </a:prstGeom>
        </p:spPr>
      </p:pic>
      <p:pic>
        <p:nvPicPr>
          <p:cNvPr id="10" name="Graphic 9" descr="Telescope">
            <a:extLst>
              <a:ext uri="{FF2B5EF4-FFF2-40B4-BE49-F238E27FC236}">
                <a16:creationId xmlns:a16="http://schemas.microsoft.com/office/drawing/2014/main" id="{93A9A8B6-1D55-BD45-812D-75C4FCDB5C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64813" y="5557068"/>
            <a:ext cx="1443014" cy="1443014"/>
          </a:xfrm>
          <a:prstGeom prst="rect">
            <a:avLst/>
          </a:prstGeom>
        </p:spPr>
      </p:pic>
      <p:pic>
        <p:nvPicPr>
          <p:cNvPr id="12" name="Graphic 11" descr="Rocket">
            <a:extLst>
              <a:ext uri="{FF2B5EF4-FFF2-40B4-BE49-F238E27FC236}">
                <a16:creationId xmlns:a16="http://schemas.microsoft.com/office/drawing/2014/main" id="{0EEFD876-C7E7-BC07-F188-18C0024C6B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83077" y="256155"/>
            <a:ext cx="914400" cy="914400"/>
          </a:xfrm>
          <a:prstGeom prst="rect">
            <a:avLst/>
          </a:prstGeom>
        </p:spPr>
      </p:pic>
      <p:pic>
        <p:nvPicPr>
          <p:cNvPr id="14" name="Graphic 13" descr="Solar system">
            <a:extLst>
              <a:ext uri="{FF2B5EF4-FFF2-40B4-BE49-F238E27FC236}">
                <a16:creationId xmlns:a16="http://schemas.microsoft.com/office/drawing/2014/main" id="{1235F740-3ECC-7BB3-3B85-A928B58B26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57706" y="104741"/>
            <a:ext cx="914400" cy="914400"/>
          </a:xfrm>
          <a:prstGeom prst="rect">
            <a:avLst/>
          </a:prstGeom>
        </p:spPr>
      </p:pic>
      <p:pic>
        <p:nvPicPr>
          <p:cNvPr id="16" name="Graphic 15" descr="Satellite">
            <a:extLst>
              <a:ext uri="{FF2B5EF4-FFF2-40B4-BE49-F238E27FC236}">
                <a16:creationId xmlns:a16="http://schemas.microsoft.com/office/drawing/2014/main" id="{2E7F855F-99E8-1FD3-BF80-2205D75A71C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4504" y="2377105"/>
            <a:ext cx="914400" cy="914400"/>
          </a:xfrm>
          <a:prstGeom prst="rect">
            <a:avLst/>
          </a:prstGeom>
        </p:spPr>
      </p:pic>
      <p:pic>
        <p:nvPicPr>
          <p:cNvPr id="7" name="Picture 2">
            <a:extLst>
              <a:ext uri="{FF2B5EF4-FFF2-40B4-BE49-F238E27FC236}">
                <a16:creationId xmlns:a16="http://schemas.microsoft.com/office/drawing/2014/main" id="{5C676913-A118-796E-2B0A-900D6335E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63" y="-3611249"/>
            <a:ext cx="3929974" cy="7222497"/>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et">
            <a:extLst>
              <a:ext uri="{FF2B5EF4-FFF2-40B4-BE49-F238E27FC236}">
                <a16:creationId xmlns:a16="http://schemas.microsoft.com/office/drawing/2014/main" id="{9F513336-EE67-7219-EF8E-5E54602D3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25877" y="9563466"/>
            <a:ext cx="914400" cy="914400"/>
          </a:xfrm>
          <a:prstGeom prst="rect">
            <a:avLst/>
          </a:prstGeom>
        </p:spPr>
      </p:pic>
      <p:sp>
        <p:nvSpPr>
          <p:cNvPr id="9" name="TextBox 8">
            <a:extLst>
              <a:ext uri="{FF2B5EF4-FFF2-40B4-BE49-F238E27FC236}">
                <a16:creationId xmlns:a16="http://schemas.microsoft.com/office/drawing/2014/main" id="{B2899FB0-F355-204A-F75D-2B2D0DEAA514}"/>
              </a:ext>
            </a:extLst>
          </p:cNvPr>
          <p:cNvSpPr txBox="1"/>
          <p:nvPr/>
        </p:nvSpPr>
        <p:spPr>
          <a:xfrm>
            <a:off x="4307910" y="1823164"/>
            <a:ext cx="5801244" cy="378565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C9CBCE"/>
                </a:solidFill>
                <a:effectLst/>
                <a:latin typeface="Chakra Petch"/>
              </a:rPr>
              <a:t>IASC's primary focus is on Asteroid Search Campaigns, which are month-long events where teams examine time-lapse images of the sky to detect moving objects. </a:t>
            </a:r>
          </a:p>
          <a:p>
            <a:pPr marL="285750" indent="-285750">
              <a:buFont typeface="Arial" panose="020B0604020202020204" pitchFamily="34" charset="0"/>
              <a:buChar char="•"/>
            </a:pPr>
            <a:endParaRPr lang="en-US" sz="2000" b="0" i="0" dirty="0">
              <a:solidFill>
                <a:srgbClr val="C9CBCE"/>
              </a:solidFill>
              <a:effectLst/>
              <a:latin typeface="Chakra Petch"/>
            </a:endParaRPr>
          </a:p>
          <a:p>
            <a:pPr marL="285750" indent="-285750">
              <a:buFont typeface="Arial" panose="020B0604020202020204" pitchFamily="34" charset="0"/>
              <a:buChar char="•"/>
            </a:pPr>
            <a:r>
              <a:rPr lang="en-US" sz="2000" b="0" i="0" dirty="0">
                <a:solidFill>
                  <a:srgbClr val="C9CBCE"/>
                </a:solidFill>
                <a:effectLst/>
                <a:latin typeface="Chakra Petch"/>
              </a:rPr>
              <a:t>Participants utilize the free Astrometrica software to analyze these images, identifying potential asteroids that may include main belt asteroids, near-Earth objects (NEOs), or trans-Neptunian objects. This process not only contributes to scientific research but also provides educational experiences for schools and community groups. </a:t>
            </a:r>
            <a:endParaRPr lang="en-IN" sz="2000" dirty="0"/>
          </a:p>
        </p:txBody>
      </p:sp>
    </p:spTree>
    <p:extLst>
      <p:ext uri="{BB962C8B-B14F-4D97-AF65-F5344CB8AC3E}">
        <p14:creationId xmlns:p14="http://schemas.microsoft.com/office/powerpoint/2010/main" val="3642388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F7587944-2C13-B3CC-E9BF-4D7C98297DD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9B7E56C4-8B1A-E197-6F0A-596E55D46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39" y="1893898"/>
            <a:ext cx="3929974" cy="72224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or: Elbow 27">
            <a:extLst>
              <a:ext uri="{FF2B5EF4-FFF2-40B4-BE49-F238E27FC236}">
                <a16:creationId xmlns:a16="http://schemas.microsoft.com/office/drawing/2014/main" id="{B65C32E5-7059-00E3-6F1A-C49125F7017B}"/>
              </a:ext>
            </a:extLst>
          </p:cNvPr>
          <p:cNvCxnSpPr>
            <a:cxnSpLocks/>
          </p:cNvCxnSpPr>
          <p:nvPr/>
        </p:nvCxnSpPr>
        <p:spPr>
          <a:xfrm>
            <a:off x="-3320411" y="-2120900"/>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0A6AD5E-36FB-B0D4-A969-F3A5F3554EB3}"/>
              </a:ext>
            </a:extLst>
          </p:cNvPr>
          <p:cNvSpPr/>
          <p:nvPr/>
        </p:nvSpPr>
        <p:spPr>
          <a:xfrm>
            <a:off x="-3446476" y="-225839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0D51EF8-AA55-8F60-B745-2DF4ED95B25E}"/>
              </a:ext>
            </a:extLst>
          </p:cNvPr>
          <p:cNvSpPr/>
          <p:nvPr/>
        </p:nvSpPr>
        <p:spPr>
          <a:xfrm>
            <a:off x="3427225" y="-225839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8D5C9E7D-1C41-609D-3A79-5D6851CBD7B0}"/>
              </a:ext>
            </a:extLst>
          </p:cNvPr>
          <p:cNvSpPr/>
          <p:nvPr/>
        </p:nvSpPr>
        <p:spPr>
          <a:xfrm>
            <a:off x="3427224" y="329150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3B47E4D0-1CFC-055F-24AF-6F878BD5BED3}"/>
              </a:ext>
            </a:extLst>
          </p:cNvPr>
          <p:cNvSpPr/>
          <p:nvPr/>
        </p:nvSpPr>
        <p:spPr>
          <a:xfrm>
            <a:off x="3427224" y="88414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9F91A630-C317-F968-5A60-D2B1D45A172E}"/>
              </a:ext>
            </a:extLst>
          </p:cNvPr>
          <p:cNvSpPr/>
          <p:nvPr/>
        </p:nvSpPr>
        <p:spPr>
          <a:xfrm>
            <a:off x="12555524" y="88414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E7547E96-936E-5215-D241-27F125E00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2892" y="8590448"/>
            <a:ext cx="914400" cy="914400"/>
          </a:xfrm>
          <a:prstGeom prst="rect">
            <a:avLst/>
          </a:prstGeom>
        </p:spPr>
      </p:pic>
      <p:pic>
        <p:nvPicPr>
          <p:cNvPr id="12" name="Graphic 11" descr="Rocket">
            <a:extLst>
              <a:ext uri="{FF2B5EF4-FFF2-40B4-BE49-F238E27FC236}">
                <a16:creationId xmlns:a16="http://schemas.microsoft.com/office/drawing/2014/main" id="{8CDB2142-27E6-D03B-7B42-803366CD01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14505" y="-2463421"/>
            <a:ext cx="914400" cy="914400"/>
          </a:xfrm>
          <a:prstGeom prst="rect">
            <a:avLst/>
          </a:prstGeom>
        </p:spPr>
      </p:pic>
      <p:pic>
        <p:nvPicPr>
          <p:cNvPr id="7" name="Picture 2">
            <a:extLst>
              <a:ext uri="{FF2B5EF4-FFF2-40B4-BE49-F238E27FC236}">
                <a16:creationId xmlns:a16="http://schemas.microsoft.com/office/drawing/2014/main" id="{134C7403-3837-6747-1FA0-45512B10E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28" y="-5328599"/>
            <a:ext cx="3929974" cy="7222497"/>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et">
            <a:extLst>
              <a:ext uri="{FF2B5EF4-FFF2-40B4-BE49-F238E27FC236}">
                <a16:creationId xmlns:a16="http://schemas.microsoft.com/office/drawing/2014/main" id="{569BAED0-85CC-9DF7-C46D-6BF5F6D21D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07303" y="5783093"/>
            <a:ext cx="914400" cy="914400"/>
          </a:xfrm>
          <a:prstGeom prst="rect">
            <a:avLst/>
          </a:prstGeom>
        </p:spPr>
      </p:pic>
      <p:sp>
        <p:nvSpPr>
          <p:cNvPr id="3" name="TextBox 2">
            <a:extLst>
              <a:ext uri="{FF2B5EF4-FFF2-40B4-BE49-F238E27FC236}">
                <a16:creationId xmlns:a16="http://schemas.microsoft.com/office/drawing/2014/main" id="{8BB8C120-480B-413E-FA2B-84629683BEA4}"/>
              </a:ext>
            </a:extLst>
          </p:cNvPr>
          <p:cNvSpPr txBox="1"/>
          <p:nvPr/>
        </p:nvSpPr>
        <p:spPr>
          <a:xfrm>
            <a:off x="3977542" y="766335"/>
            <a:ext cx="7113517" cy="5016758"/>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C9CBCE"/>
                </a:solidFill>
                <a:effectLst/>
                <a:latin typeface="Chakra Petch"/>
              </a:rPr>
              <a:t>Over the years, IASC has achieved significant milestones. As of 2024, more than 50,000 citizen scientists from 96 countries have participated, leading to the detection of approximately 12,000 main-belt asteroids and about five NEOs. </a:t>
            </a:r>
          </a:p>
          <a:p>
            <a:pPr marL="342900" indent="-342900">
              <a:buFont typeface="Arial" panose="020B0604020202020204" pitchFamily="34" charset="0"/>
              <a:buChar char="•"/>
            </a:pPr>
            <a:r>
              <a:rPr lang="en-US" sz="2000" b="0" i="0" dirty="0">
                <a:solidFill>
                  <a:srgbClr val="C9CBCE"/>
                </a:solidFill>
                <a:effectLst/>
                <a:latin typeface="Chakra Petch"/>
              </a:rPr>
              <a:t>Notably, IASC participants have discovered objects that were initially missed by automated survey software, highlighting the valuable contributions of citizen scientists to the field of astronomy. </a:t>
            </a:r>
          </a:p>
          <a:p>
            <a:pPr marL="342900" indent="-342900">
              <a:buFont typeface="Arial" panose="020B0604020202020204" pitchFamily="34" charset="0"/>
              <a:buChar char="•"/>
            </a:pPr>
            <a:endParaRPr lang="en-US" sz="2000" dirty="0">
              <a:solidFill>
                <a:srgbClr val="C9CBCE"/>
              </a:solidFill>
              <a:latin typeface="Chakra Petch"/>
            </a:endParaRPr>
          </a:p>
          <a:p>
            <a:pPr marL="342900" indent="-342900">
              <a:buFont typeface="Arial" panose="020B0604020202020204" pitchFamily="34" charset="0"/>
              <a:buChar char="•"/>
            </a:pPr>
            <a:r>
              <a:rPr lang="en-US" sz="2000" b="0" i="0" dirty="0">
                <a:solidFill>
                  <a:srgbClr val="C9CBCE"/>
                </a:solidFill>
                <a:effectLst/>
                <a:latin typeface="Chakra Petch"/>
              </a:rPr>
              <a:t>Participation in IASC is accessible and free, requiring only a Windows-compatible computer and an internet connection. The program offers comprehensive tutorials, making it suitable for individuals with varying levels of astronomical knowledge. </a:t>
            </a:r>
          </a:p>
          <a:p>
            <a:pPr marL="342900" indent="-342900">
              <a:buFont typeface="Arial" panose="020B0604020202020204" pitchFamily="34" charset="0"/>
              <a:buChar char="•"/>
            </a:pPr>
            <a:r>
              <a:rPr lang="en-US" sz="2000" b="0" i="0" dirty="0">
                <a:solidFill>
                  <a:srgbClr val="C9CBCE"/>
                </a:solidFill>
                <a:effectLst/>
                <a:latin typeface="Chakra Petch"/>
              </a:rPr>
              <a:t>By engaging in these campaigns, citizen scientists can earn certificates recognizing their contributions, further motivating public involvement in astronomical research.</a:t>
            </a:r>
            <a:endParaRPr lang="en-IN" sz="2000" dirty="0"/>
          </a:p>
        </p:txBody>
      </p:sp>
    </p:spTree>
    <p:extLst>
      <p:ext uri="{BB962C8B-B14F-4D97-AF65-F5344CB8AC3E}">
        <p14:creationId xmlns:p14="http://schemas.microsoft.com/office/powerpoint/2010/main" val="1165337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E3E95980-326D-C53B-23CB-159C5030866B}"/>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175E484-DFF4-E6B1-9903-870827E84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39" y="1893898"/>
            <a:ext cx="3929974" cy="72224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or: Elbow 27">
            <a:extLst>
              <a:ext uri="{FF2B5EF4-FFF2-40B4-BE49-F238E27FC236}">
                <a16:creationId xmlns:a16="http://schemas.microsoft.com/office/drawing/2014/main" id="{0BC0F48C-D94B-5413-77C1-67286B1A5726}"/>
              </a:ext>
            </a:extLst>
          </p:cNvPr>
          <p:cNvCxnSpPr>
            <a:cxnSpLocks/>
          </p:cNvCxnSpPr>
          <p:nvPr/>
        </p:nvCxnSpPr>
        <p:spPr>
          <a:xfrm>
            <a:off x="-3320411" y="-2120900"/>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D390AA6-E219-0F33-063D-04B3CC6A83DB}"/>
              </a:ext>
            </a:extLst>
          </p:cNvPr>
          <p:cNvSpPr/>
          <p:nvPr/>
        </p:nvSpPr>
        <p:spPr>
          <a:xfrm>
            <a:off x="-3446476" y="-225839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2DEC5309-74D3-8A1F-3199-2CF139F676D2}"/>
              </a:ext>
            </a:extLst>
          </p:cNvPr>
          <p:cNvSpPr/>
          <p:nvPr/>
        </p:nvSpPr>
        <p:spPr>
          <a:xfrm>
            <a:off x="3427225" y="-225839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B83D8CD-EF87-087D-B665-CC6836D54699}"/>
              </a:ext>
            </a:extLst>
          </p:cNvPr>
          <p:cNvSpPr/>
          <p:nvPr/>
        </p:nvSpPr>
        <p:spPr>
          <a:xfrm>
            <a:off x="3427224" y="329150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CC10BE6B-D143-6BCA-0E00-4968108BBA86}"/>
              </a:ext>
            </a:extLst>
          </p:cNvPr>
          <p:cNvSpPr/>
          <p:nvPr/>
        </p:nvSpPr>
        <p:spPr>
          <a:xfrm>
            <a:off x="3427224" y="88414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87528E70-DBF6-226E-9FD4-96BA12A60522}"/>
              </a:ext>
            </a:extLst>
          </p:cNvPr>
          <p:cNvSpPr/>
          <p:nvPr/>
        </p:nvSpPr>
        <p:spPr>
          <a:xfrm>
            <a:off x="12555524" y="88414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E51BEAD3-CFCE-686C-C113-31A7AF7983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2892" y="8590448"/>
            <a:ext cx="914400" cy="914400"/>
          </a:xfrm>
          <a:prstGeom prst="rect">
            <a:avLst/>
          </a:prstGeom>
        </p:spPr>
      </p:pic>
      <p:pic>
        <p:nvPicPr>
          <p:cNvPr id="12" name="Graphic 11" descr="Rocket">
            <a:extLst>
              <a:ext uri="{FF2B5EF4-FFF2-40B4-BE49-F238E27FC236}">
                <a16:creationId xmlns:a16="http://schemas.microsoft.com/office/drawing/2014/main" id="{948FF800-86AD-3733-6910-E7939132C2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14505" y="-2463421"/>
            <a:ext cx="914400" cy="914400"/>
          </a:xfrm>
          <a:prstGeom prst="rect">
            <a:avLst/>
          </a:prstGeom>
        </p:spPr>
      </p:pic>
      <p:pic>
        <p:nvPicPr>
          <p:cNvPr id="7" name="Picture 2">
            <a:extLst>
              <a:ext uri="{FF2B5EF4-FFF2-40B4-BE49-F238E27FC236}">
                <a16:creationId xmlns:a16="http://schemas.microsoft.com/office/drawing/2014/main" id="{D8B93EE1-5643-C199-C482-41F7B328B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28" y="-5328599"/>
            <a:ext cx="3929974" cy="7222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EA0327-3372-8F5E-CD4F-2AB89596AACD}"/>
              </a:ext>
            </a:extLst>
          </p:cNvPr>
          <p:cNvSpPr txBox="1"/>
          <p:nvPr/>
        </p:nvSpPr>
        <p:spPr>
          <a:xfrm>
            <a:off x="4118944" y="4956238"/>
            <a:ext cx="7626838" cy="1631216"/>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C9CBCE"/>
                </a:solidFill>
                <a:effectLst/>
                <a:latin typeface="Chakra Petch"/>
              </a:rPr>
              <a:t>Astrometrica is software for detecting and analyzing celestial objects like asteroids and comets. It helps users measure object positions (astrometry) and brightness (photometry) from telescope images. </a:t>
            </a:r>
          </a:p>
          <a:p>
            <a:pPr marL="342900" indent="-342900">
              <a:buFont typeface="Arial" panose="020B0604020202020204" pitchFamily="34" charset="0"/>
              <a:buChar char="•"/>
            </a:pPr>
            <a:r>
              <a:rPr lang="en-US" sz="2000" b="0" i="0" dirty="0">
                <a:solidFill>
                  <a:srgbClr val="C9CBCE"/>
                </a:solidFill>
                <a:effectLst/>
                <a:latin typeface="Chakra Petch"/>
              </a:rPr>
              <a:t>Key features include image calibration, integration with star catalogs like Gaia, and tools to detect moving objects in time-lapse images. </a:t>
            </a:r>
            <a:endParaRPr lang="en-IN" sz="2000" dirty="0"/>
          </a:p>
        </p:txBody>
      </p:sp>
      <p:pic>
        <p:nvPicPr>
          <p:cNvPr id="11" name="Picture 10">
            <a:extLst>
              <a:ext uri="{FF2B5EF4-FFF2-40B4-BE49-F238E27FC236}">
                <a16:creationId xmlns:a16="http://schemas.microsoft.com/office/drawing/2014/main" id="{6785C068-C80C-6221-DFCB-86FFDE4B89A3}"/>
              </a:ext>
            </a:extLst>
          </p:cNvPr>
          <p:cNvPicPr>
            <a:picLocks noChangeAspect="1"/>
          </p:cNvPicPr>
          <p:nvPr/>
        </p:nvPicPr>
        <p:blipFill>
          <a:blip r:embed="rId7"/>
          <a:stretch>
            <a:fillRect/>
          </a:stretch>
        </p:blipFill>
        <p:spPr>
          <a:xfrm>
            <a:off x="4349206" y="255770"/>
            <a:ext cx="6624935" cy="4114671"/>
          </a:xfrm>
          <a:prstGeom prst="rect">
            <a:avLst/>
          </a:prstGeom>
        </p:spPr>
      </p:pic>
      <p:pic>
        <p:nvPicPr>
          <p:cNvPr id="4" name="Picture 3">
            <a:extLst>
              <a:ext uri="{FF2B5EF4-FFF2-40B4-BE49-F238E27FC236}">
                <a16:creationId xmlns:a16="http://schemas.microsoft.com/office/drawing/2014/main" id="{89DA9CBB-3E46-0CE3-E0DB-A74769D92811}"/>
              </a:ext>
            </a:extLst>
          </p:cNvPr>
          <p:cNvPicPr>
            <a:picLocks noChangeAspect="1"/>
          </p:cNvPicPr>
          <p:nvPr/>
        </p:nvPicPr>
        <p:blipFill>
          <a:blip r:embed="rId8"/>
          <a:stretch>
            <a:fillRect/>
          </a:stretch>
        </p:blipFill>
        <p:spPr>
          <a:xfrm>
            <a:off x="9960804" y="2592283"/>
            <a:ext cx="2026674" cy="2295208"/>
          </a:xfrm>
          <a:prstGeom prst="rect">
            <a:avLst/>
          </a:prstGeom>
        </p:spPr>
      </p:pic>
      <p:pic>
        <p:nvPicPr>
          <p:cNvPr id="14" name="Picture 13">
            <a:extLst>
              <a:ext uri="{FF2B5EF4-FFF2-40B4-BE49-F238E27FC236}">
                <a16:creationId xmlns:a16="http://schemas.microsoft.com/office/drawing/2014/main" id="{83F20A1E-632A-D502-5F0E-605D7852A516}"/>
              </a:ext>
            </a:extLst>
          </p:cNvPr>
          <p:cNvPicPr>
            <a:picLocks noChangeAspect="1"/>
          </p:cNvPicPr>
          <p:nvPr/>
        </p:nvPicPr>
        <p:blipFill>
          <a:blip r:embed="rId9"/>
          <a:stretch>
            <a:fillRect/>
          </a:stretch>
        </p:blipFill>
        <p:spPr>
          <a:xfrm>
            <a:off x="4039665" y="3132583"/>
            <a:ext cx="1981477" cy="1686160"/>
          </a:xfrm>
          <a:prstGeom prst="rect">
            <a:avLst/>
          </a:prstGeom>
          <a:ln>
            <a:noFill/>
          </a:ln>
          <a:effectLst>
            <a:softEdge rad="112500"/>
          </a:effectLst>
        </p:spPr>
      </p:pic>
      <p:pic>
        <p:nvPicPr>
          <p:cNvPr id="2" name="Graphic 1" descr="Comet">
            <a:extLst>
              <a:ext uri="{FF2B5EF4-FFF2-40B4-BE49-F238E27FC236}">
                <a16:creationId xmlns:a16="http://schemas.microsoft.com/office/drawing/2014/main" id="{8472ED27-DFAD-6A79-DA08-4B20D77CA3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078113" y="2825487"/>
            <a:ext cx="914400" cy="914400"/>
          </a:xfrm>
          <a:prstGeom prst="rect">
            <a:avLst/>
          </a:prstGeom>
        </p:spPr>
      </p:pic>
    </p:spTree>
    <p:extLst>
      <p:ext uri="{BB962C8B-B14F-4D97-AF65-F5344CB8AC3E}">
        <p14:creationId xmlns:p14="http://schemas.microsoft.com/office/powerpoint/2010/main" val="396016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90E4EF12-F726-E68A-BD72-34017A74C59B}"/>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1D5A3DF-C95F-A817-969C-9CC882704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39" y="1893898"/>
            <a:ext cx="3929974" cy="72224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or: Elbow 27">
            <a:extLst>
              <a:ext uri="{FF2B5EF4-FFF2-40B4-BE49-F238E27FC236}">
                <a16:creationId xmlns:a16="http://schemas.microsoft.com/office/drawing/2014/main" id="{43EB36F7-7874-6EE9-82D9-2449400A68DC}"/>
              </a:ext>
            </a:extLst>
          </p:cNvPr>
          <p:cNvCxnSpPr>
            <a:cxnSpLocks/>
          </p:cNvCxnSpPr>
          <p:nvPr/>
        </p:nvCxnSpPr>
        <p:spPr>
          <a:xfrm>
            <a:off x="-3320411" y="-2120900"/>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978B913-6056-C221-3917-EEA230070EE5}"/>
              </a:ext>
            </a:extLst>
          </p:cNvPr>
          <p:cNvSpPr/>
          <p:nvPr/>
        </p:nvSpPr>
        <p:spPr>
          <a:xfrm>
            <a:off x="-3446476" y="-225839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04B30558-1578-A4AE-09CD-C3ABCBF1A33C}"/>
              </a:ext>
            </a:extLst>
          </p:cNvPr>
          <p:cNvSpPr/>
          <p:nvPr/>
        </p:nvSpPr>
        <p:spPr>
          <a:xfrm>
            <a:off x="3427225" y="-225839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BB66C35-F242-B716-7F27-0275F11E47B9}"/>
              </a:ext>
            </a:extLst>
          </p:cNvPr>
          <p:cNvSpPr/>
          <p:nvPr/>
        </p:nvSpPr>
        <p:spPr>
          <a:xfrm>
            <a:off x="3427224" y="3291505"/>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D6B25939-4770-5A25-3D32-DEAFBD4F59FC}"/>
              </a:ext>
            </a:extLst>
          </p:cNvPr>
          <p:cNvSpPr/>
          <p:nvPr/>
        </p:nvSpPr>
        <p:spPr>
          <a:xfrm>
            <a:off x="3427224" y="88414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8A578F81-64B1-FA9F-A2D2-FF05AEA30F6F}"/>
              </a:ext>
            </a:extLst>
          </p:cNvPr>
          <p:cNvSpPr/>
          <p:nvPr/>
        </p:nvSpPr>
        <p:spPr>
          <a:xfrm>
            <a:off x="12555524" y="8841406"/>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B352ABCB-0374-39C0-7C6D-CD56DB2962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0806" y="7927006"/>
            <a:ext cx="914400" cy="914400"/>
          </a:xfrm>
          <a:prstGeom prst="rect">
            <a:avLst/>
          </a:prstGeom>
        </p:spPr>
      </p:pic>
      <p:pic>
        <p:nvPicPr>
          <p:cNvPr id="12" name="Graphic 11" descr="Rocket">
            <a:extLst>
              <a:ext uri="{FF2B5EF4-FFF2-40B4-BE49-F238E27FC236}">
                <a16:creationId xmlns:a16="http://schemas.microsoft.com/office/drawing/2014/main" id="{96F10B7A-5DCE-69A0-EDD7-676443CAE3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14505" y="-2463421"/>
            <a:ext cx="914400" cy="914400"/>
          </a:xfrm>
          <a:prstGeom prst="rect">
            <a:avLst/>
          </a:prstGeom>
        </p:spPr>
      </p:pic>
      <p:pic>
        <p:nvPicPr>
          <p:cNvPr id="7" name="Picture 2">
            <a:extLst>
              <a:ext uri="{FF2B5EF4-FFF2-40B4-BE49-F238E27FC236}">
                <a16:creationId xmlns:a16="http://schemas.microsoft.com/office/drawing/2014/main" id="{44B15C8D-C533-728E-19AA-E7A42455F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28" y="-5328599"/>
            <a:ext cx="3929974" cy="7222497"/>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et">
            <a:extLst>
              <a:ext uri="{FF2B5EF4-FFF2-40B4-BE49-F238E27FC236}">
                <a16:creationId xmlns:a16="http://schemas.microsoft.com/office/drawing/2014/main" id="{CEE8E54B-042B-1B60-3B4A-B1AD8CFF7C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07303" y="5783093"/>
            <a:ext cx="914400" cy="914400"/>
          </a:xfrm>
          <a:prstGeom prst="rect">
            <a:avLst/>
          </a:prstGeom>
        </p:spPr>
      </p:pic>
      <p:sp>
        <p:nvSpPr>
          <p:cNvPr id="3" name="TextBox 2">
            <a:extLst>
              <a:ext uri="{FF2B5EF4-FFF2-40B4-BE49-F238E27FC236}">
                <a16:creationId xmlns:a16="http://schemas.microsoft.com/office/drawing/2014/main" id="{14EE547F-E132-6283-2F53-94E09EEE2772}"/>
              </a:ext>
            </a:extLst>
          </p:cNvPr>
          <p:cNvSpPr txBox="1"/>
          <p:nvPr/>
        </p:nvSpPr>
        <p:spPr>
          <a:xfrm>
            <a:off x="4139000" y="721173"/>
            <a:ext cx="6951806" cy="4924425"/>
          </a:xfrm>
          <a:prstGeom prst="rect">
            <a:avLst/>
          </a:prstGeom>
          <a:noFill/>
        </p:spPr>
        <p:txBody>
          <a:bodyPr wrap="square">
            <a:spAutoFit/>
          </a:bodyPr>
          <a:lstStyle/>
          <a:p>
            <a:pPr algn="l" fontAlgn="base">
              <a:spcBef>
                <a:spcPts val="1200"/>
              </a:spcBef>
              <a:spcAft>
                <a:spcPts val="600"/>
              </a:spcAft>
            </a:pPr>
            <a:r>
              <a:rPr lang="en-US" sz="2400" b="1" dirty="0">
                <a:solidFill>
                  <a:srgbClr val="C9CBCE"/>
                </a:solidFill>
                <a:latin typeface="var(--cf)"/>
              </a:rPr>
              <a:t>How to Use Astrometrica Easily:</a:t>
            </a:r>
          </a:p>
          <a:p>
            <a:pPr marL="457200" indent="-457200" algn="l" fontAlgn="base">
              <a:spcBef>
                <a:spcPts val="300"/>
              </a:spcBef>
              <a:spcAft>
                <a:spcPts val="300"/>
              </a:spcAft>
              <a:buFont typeface="+mj-lt"/>
              <a:buAutoNum type="arabicPeriod"/>
            </a:pPr>
            <a:r>
              <a:rPr lang="en-US" sz="2000" b="1" i="0" dirty="0">
                <a:solidFill>
                  <a:srgbClr val="C9CBCE"/>
                </a:solidFill>
                <a:effectLst/>
                <a:latin typeface="var(--cf)"/>
              </a:rPr>
              <a:t>Prepare Your Images</a:t>
            </a:r>
            <a:r>
              <a:rPr lang="en-US" sz="2000" b="0" i="0" dirty="0">
                <a:solidFill>
                  <a:srgbClr val="C9CBCE"/>
                </a:solidFill>
                <a:effectLst/>
                <a:latin typeface="var(--cf)"/>
              </a:rPr>
              <a:t>: Capture time-lapse images of the sky using a compatible telescope or camera.</a:t>
            </a:r>
          </a:p>
          <a:p>
            <a:pPr marL="457200" indent="-457200" algn="l" fontAlgn="base">
              <a:spcBef>
                <a:spcPts val="300"/>
              </a:spcBef>
              <a:spcAft>
                <a:spcPts val="300"/>
              </a:spcAft>
              <a:buFont typeface="+mj-lt"/>
              <a:buAutoNum type="arabicPeriod"/>
            </a:pPr>
            <a:r>
              <a:rPr lang="en-US" sz="2000" b="1" i="0" dirty="0">
                <a:solidFill>
                  <a:srgbClr val="C9CBCE"/>
                </a:solidFill>
                <a:effectLst/>
                <a:latin typeface="var(--cf)"/>
              </a:rPr>
              <a:t>Load Images</a:t>
            </a:r>
            <a:r>
              <a:rPr lang="en-US" sz="2000" b="0" i="0" dirty="0">
                <a:solidFill>
                  <a:srgbClr val="C9CBCE"/>
                </a:solidFill>
                <a:effectLst/>
                <a:latin typeface="var(--cf)"/>
              </a:rPr>
              <a:t>: Import them into Astrometrica for processing.</a:t>
            </a:r>
          </a:p>
          <a:p>
            <a:pPr marL="457200" indent="-457200" algn="l" fontAlgn="base">
              <a:spcBef>
                <a:spcPts val="300"/>
              </a:spcBef>
              <a:spcAft>
                <a:spcPts val="300"/>
              </a:spcAft>
              <a:buFont typeface="+mj-lt"/>
              <a:buAutoNum type="arabicPeriod"/>
            </a:pPr>
            <a:r>
              <a:rPr lang="en-US" sz="2000" b="1" i="0" dirty="0">
                <a:solidFill>
                  <a:srgbClr val="C9CBCE"/>
                </a:solidFill>
                <a:effectLst/>
                <a:latin typeface="var(--cf)"/>
              </a:rPr>
              <a:t>Calibrate</a:t>
            </a:r>
            <a:r>
              <a:rPr lang="en-US" sz="2000" b="0" i="0" dirty="0">
                <a:solidFill>
                  <a:srgbClr val="C9CBCE"/>
                </a:solidFill>
                <a:effectLst/>
                <a:latin typeface="var(--cf)"/>
              </a:rPr>
              <a:t>: Use reference stars from catalogs for precise measurements.</a:t>
            </a:r>
          </a:p>
          <a:p>
            <a:pPr marL="457200" indent="-457200" algn="l" fontAlgn="base">
              <a:spcBef>
                <a:spcPts val="300"/>
              </a:spcBef>
              <a:spcAft>
                <a:spcPts val="300"/>
              </a:spcAft>
              <a:buFont typeface="+mj-lt"/>
              <a:buAutoNum type="arabicPeriod"/>
            </a:pPr>
            <a:r>
              <a:rPr lang="en-US" sz="2000" b="1" i="0" dirty="0">
                <a:solidFill>
                  <a:srgbClr val="C9CBCE"/>
                </a:solidFill>
                <a:effectLst/>
                <a:latin typeface="var(--cf)"/>
              </a:rPr>
              <a:t>Detect Objects</a:t>
            </a:r>
            <a:r>
              <a:rPr lang="en-US" sz="2000" b="0" i="0" dirty="0">
                <a:solidFill>
                  <a:srgbClr val="C9CBCE"/>
                </a:solidFill>
                <a:effectLst/>
                <a:latin typeface="var(--cf)"/>
              </a:rPr>
              <a:t>: Highlight moving objects by comparing images over time.</a:t>
            </a:r>
          </a:p>
          <a:p>
            <a:pPr marL="457200" indent="-457200" algn="l" fontAlgn="base">
              <a:spcBef>
                <a:spcPts val="300"/>
              </a:spcBef>
              <a:spcAft>
                <a:spcPts val="300"/>
              </a:spcAft>
              <a:buFont typeface="+mj-lt"/>
              <a:buAutoNum type="arabicPeriod"/>
            </a:pPr>
            <a:r>
              <a:rPr lang="en-US" sz="2000" b="1" i="0" dirty="0">
                <a:solidFill>
                  <a:srgbClr val="C9CBCE"/>
                </a:solidFill>
                <a:effectLst/>
                <a:latin typeface="var(--cf)"/>
              </a:rPr>
              <a:t>Submit Results</a:t>
            </a:r>
            <a:r>
              <a:rPr lang="en-US" sz="2000" b="0" i="0" dirty="0">
                <a:solidFill>
                  <a:srgbClr val="C9CBCE"/>
                </a:solidFill>
                <a:effectLst/>
                <a:latin typeface="var(--cf)"/>
              </a:rPr>
              <a:t>: Export your findings to organizations like the Minor Planet Center.</a:t>
            </a:r>
            <a:br>
              <a:rPr lang="en-US" sz="2000" b="0" i="0" dirty="0">
                <a:solidFill>
                  <a:srgbClr val="C9CBCE"/>
                </a:solidFill>
                <a:effectLst/>
                <a:latin typeface="var(--cf)"/>
              </a:rPr>
            </a:br>
            <a:endParaRPr lang="en-US" sz="2000" b="0" i="0" dirty="0">
              <a:solidFill>
                <a:srgbClr val="C9CBCE"/>
              </a:solidFill>
              <a:effectLst/>
              <a:latin typeface="var(--cf)"/>
            </a:endParaRPr>
          </a:p>
          <a:p>
            <a:r>
              <a:rPr lang="en-US" sz="2000" b="0" i="0" dirty="0">
                <a:solidFill>
                  <a:srgbClr val="C9CBCE"/>
                </a:solidFill>
                <a:effectLst/>
                <a:latin typeface="Chakra Petch"/>
              </a:rPr>
              <a:t>Astrometrica is user-friendly, with tutorials guiding beginners through the process. It’s ideal for citizen science programs like asteroid discovery, offering a hands-on experience in astronomy.</a:t>
            </a:r>
            <a:endParaRPr lang="en-IN" sz="2000" dirty="0"/>
          </a:p>
        </p:txBody>
      </p:sp>
    </p:spTree>
    <p:extLst>
      <p:ext uri="{BB962C8B-B14F-4D97-AF65-F5344CB8AC3E}">
        <p14:creationId xmlns:p14="http://schemas.microsoft.com/office/powerpoint/2010/main" val="59111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4CF51CE6-4687-27B8-64FC-297AEBD3561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05DA2D6A-D50A-566C-7834-83262D1E5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22" y="-364497"/>
            <a:ext cx="3929974" cy="72224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or: Elbow 27">
            <a:extLst>
              <a:ext uri="{FF2B5EF4-FFF2-40B4-BE49-F238E27FC236}">
                <a16:creationId xmlns:a16="http://schemas.microsoft.com/office/drawing/2014/main" id="{3FC59093-FE51-F722-9A9E-B1D3B3913C14}"/>
              </a:ext>
            </a:extLst>
          </p:cNvPr>
          <p:cNvCxnSpPr>
            <a:cxnSpLocks/>
          </p:cNvCxnSpPr>
          <p:nvPr/>
        </p:nvCxnSpPr>
        <p:spPr>
          <a:xfrm>
            <a:off x="-3281499" y="-8886197"/>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DCEAD07-B1EA-D6CD-23ED-67BDDAA16EE8}"/>
              </a:ext>
            </a:extLst>
          </p:cNvPr>
          <p:cNvSpPr/>
          <p:nvPr/>
        </p:nvSpPr>
        <p:spPr>
          <a:xfrm>
            <a:off x="-3407564" y="-9023692"/>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7D93D107-9144-E8F0-A1E7-49F1407490C2}"/>
              </a:ext>
            </a:extLst>
          </p:cNvPr>
          <p:cNvSpPr/>
          <p:nvPr/>
        </p:nvSpPr>
        <p:spPr>
          <a:xfrm>
            <a:off x="3466137" y="-9023692"/>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30DA9E4F-143F-9936-108A-3872B14E2B59}"/>
              </a:ext>
            </a:extLst>
          </p:cNvPr>
          <p:cNvSpPr/>
          <p:nvPr/>
        </p:nvSpPr>
        <p:spPr>
          <a:xfrm>
            <a:off x="3466136" y="-3473792"/>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E258CD8-A151-7D09-519A-D7EB90AFE92B}"/>
              </a:ext>
            </a:extLst>
          </p:cNvPr>
          <p:cNvSpPr/>
          <p:nvPr/>
        </p:nvSpPr>
        <p:spPr>
          <a:xfrm>
            <a:off x="3466136" y="2076109"/>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595DD31-E99D-0694-9A52-517E257AA492}"/>
              </a:ext>
            </a:extLst>
          </p:cNvPr>
          <p:cNvSpPr/>
          <p:nvPr/>
        </p:nvSpPr>
        <p:spPr>
          <a:xfrm>
            <a:off x="12594436" y="2076109"/>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E9D46EA0-3A4B-6B95-AA96-48D4A6755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74815" y="5936909"/>
            <a:ext cx="914400" cy="914400"/>
          </a:xfrm>
          <a:prstGeom prst="rect">
            <a:avLst/>
          </a:prstGeom>
        </p:spPr>
      </p:pic>
      <p:pic>
        <p:nvPicPr>
          <p:cNvPr id="7" name="Picture 2">
            <a:extLst>
              <a:ext uri="{FF2B5EF4-FFF2-40B4-BE49-F238E27FC236}">
                <a16:creationId xmlns:a16="http://schemas.microsoft.com/office/drawing/2014/main" id="{7C1AD6F5-621D-F697-2700-C84A4BFEE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11" y="-7586994"/>
            <a:ext cx="3929974" cy="7222497"/>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et">
            <a:extLst>
              <a:ext uri="{FF2B5EF4-FFF2-40B4-BE49-F238E27FC236}">
                <a16:creationId xmlns:a16="http://schemas.microsoft.com/office/drawing/2014/main" id="{06CC7663-7876-8952-E821-7C7CA113CB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4815" y="0"/>
            <a:ext cx="914400" cy="914400"/>
          </a:xfrm>
          <a:prstGeom prst="rect">
            <a:avLst/>
          </a:prstGeom>
        </p:spPr>
      </p:pic>
      <p:sp>
        <p:nvSpPr>
          <p:cNvPr id="2" name="TextBox 1">
            <a:extLst>
              <a:ext uri="{FF2B5EF4-FFF2-40B4-BE49-F238E27FC236}">
                <a16:creationId xmlns:a16="http://schemas.microsoft.com/office/drawing/2014/main" id="{532D3902-CF44-0D12-3382-9E35AC67ECFB}"/>
              </a:ext>
            </a:extLst>
          </p:cNvPr>
          <p:cNvSpPr txBox="1"/>
          <p:nvPr/>
        </p:nvSpPr>
        <p:spPr>
          <a:xfrm>
            <a:off x="968002" y="2585374"/>
            <a:ext cx="11223998" cy="3808735"/>
          </a:xfrm>
          <a:prstGeom prst="rect">
            <a:avLst/>
          </a:prstGeom>
          <a:noFill/>
        </p:spPr>
        <p:txBody>
          <a:bodyPr wrap="square">
            <a:spAutoFit/>
          </a:bodyPr>
          <a:lstStyle/>
          <a:p>
            <a:pPr algn="l" fontAlgn="base">
              <a:spcBef>
                <a:spcPts val="300"/>
              </a:spcBef>
              <a:spcAft>
                <a:spcPts val="300"/>
              </a:spcAft>
              <a:buFont typeface="Arial" panose="020B0604020202020204" pitchFamily="34" charset="0"/>
              <a:buChar char="•"/>
            </a:pPr>
            <a:r>
              <a:rPr lang="en-US" b="1" i="0" dirty="0">
                <a:solidFill>
                  <a:schemeClr val="accent6">
                    <a:lumMod val="60000"/>
                    <a:lumOff val="40000"/>
                  </a:schemeClr>
                </a:solidFill>
                <a:effectLst/>
                <a:latin typeface="var(--cf)"/>
              </a:rPr>
              <a:t>PS1.CFG</a:t>
            </a:r>
            <a:r>
              <a:rPr lang="en-US" b="0" i="0" dirty="0">
                <a:solidFill>
                  <a:schemeClr val="accent6">
                    <a:lumMod val="60000"/>
                    <a:lumOff val="40000"/>
                  </a:schemeClr>
                </a:solidFill>
                <a:effectLst/>
                <a:latin typeface="var(--cf)"/>
              </a:rPr>
              <a:t>:</a:t>
            </a:r>
            <a:r>
              <a:rPr lang="en-US" b="0" i="0" dirty="0">
                <a:solidFill>
                  <a:srgbClr val="C9CBCE"/>
                </a:solidFill>
                <a:effectLst/>
                <a:latin typeface="var(--cf)"/>
              </a:rPr>
              <a:t>This is a configuration file used by Astrometrica and other software to integrate star catalogs like those from the Pan-STARRS (Panoramic Survey Telescope and Rapid Response System) project. </a:t>
            </a:r>
            <a:br>
              <a:rPr lang="en-US" b="0" i="0" dirty="0">
                <a:solidFill>
                  <a:srgbClr val="C9CBCE"/>
                </a:solidFill>
                <a:effectLst/>
                <a:latin typeface="var(--cf)"/>
              </a:rPr>
            </a:br>
            <a:r>
              <a:rPr lang="en-US" b="0" i="0" dirty="0">
                <a:solidFill>
                  <a:srgbClr val="C9CBCE"/>
                </a:solidFill>
                <a:effectLst/>
                <a:latin typeface="var(--cf)"/>
              </a:rPr>
              <a:t>The file contains metadata to correctly load and align data from the Pan-STARRS catalog for astrometric analysis. It ensures accurate calibration by mapping star positions in your images with high-precision reference data.</a:t>
            </a:r>
            <a:br>
              <a:rPr lang="en-US" b="0" i="0" dirty="0">
                <a:solidFill>
                  <a:srgbClr val="C9CBCE"/>
                </a:solidFill>
                <a:effectLst/>
                <a:latin typeface="var(--cf)"/>
              </a:rPr>
            </a:br>
            <a:endParaRPr lang="en-US" b="0" i="0" dirty="0">
              <a:solidFill>
                <a:srgbClr val="C9CBCE"/>
              </a:solidFill>
              <a:effectLst/>
              <a:latin typeface="var(--cf)"/>
            </a:endParaRPr>
          </a:p>
          <a:p>
            <a:pPr algn="l" fontAlgn="base">
              <a:spcBef>
                <a:spcPts val="300"/>
              </a:spcBef>
              <a:spcAft>
                <a:spcPts val="300"/>
              </a:spcAft>
              <a:buFont typeface="Arial" panose="020B0604020202020204" pitchFamily="34" charset="0"/>
              <a:buChar char="•"/>
            </a:pPr>
            <a:r>
              <a:rPr lang="en-US" b="1" i="0" dirty="0">
                <a:solidFill>
                  <a:schemeClr val="accent6">
                    <a:lumMod val="60000"/>
                    <a:lumOff val="40000"/>
                  </a:schemeClr>
                </a:solidFill>
                <a:effectLst/>
                <a:latin typeface="var(--cf)"/>
              </a:rPr>
              <a:t>Pan-STARRS Telescope</a:t>
            </a:r>
            <a:r>
              <a:rPr lang="en-US" b="0" i="0" dirty="0">
                <a:solidFill>
                  <a:srgbClr val="C9CBCE"/>
                </a:solidFill>
                <a:effectLst/>
                <a:latin typeface="var(--cf)"/>
              </a:rPr>
              <a:t>: The Pan-STARRS system is a cutting-edge survey telescope located at the Haleakalā Observatory in Hawaii. Pan-STARRS specializes in wide-field imaging, tracking transient astronomical events, and detecting NEOs, asteroids, and comets. </a:t>
            </a:r>
            <a:br>
              <a:rPr lang="en-US" b="0" i="0" dirty="0">
                <a:solidFill>
                  <a:srgbClr val="C9CBCE"/>
                </a:solidFill>
                <a:effectLst/>
                <a:latin typeface="var(--cf)"/>
              </a:rPr>
            </a:br>
            <a:r>
              <a:rPr lang="en-US" b="0" i="0" dirty="0">
                <a:solidFill>
                  <a:srgbClr val="C9CBCE"/>
                </a:solidFill>
                <a:effectLst/>
                <a:latin typeface="var(--cf)"/>
              </a:rPr>
              <a:t>Its contributions include creating the </a:t>
            </a:r>
            <a:r>
              <a:rPr lang="en-US" b="1" i="0" dirty="0">
                <a:solidFill>
                  <a:srgbClr val="C9CBCE"/>
                </a:solidFill>
                <a:effectLst/>
                <a:latin typeface="var(--cf)"/>
              </a:rPr>
              <a:t>Pan-STARRS catalog</a:t>
            </a:r>
            <a:r>
              <a:rPr lang="en-US" b="0" i="0" dirty="0">
                <a:solidFill>
                  <a:srgbClr val="C9CBCE"/>
                </a:solidFill>
                <a:effectLst/>
                <a:latin typeface="var(--cf)"/>
              </a:rPr>
              <a:t>, which provides high-precision star positions and magnitudes for use in professional and amateur astronomy.</a:t>
            </a:r>
            <a:br>
              <a:rPr lang="en-US" b="0" i="0" dirty="0">
                <a:solidFill>
                  <a:srgbClr val="C9CBCE"/>
                </a:solidFill>
                <a:effectLst/>
                <a:latin typeface="var(--cf)"/>
              </a:rPr>
            </a:br>
            <a:endParaRPr lang="en-US" b="0" i="0" dirty="0">
              <a:solidFill>
                <a:srgbClr val="C9CBCE"/>
              </a:solidFill>
              <a:effectLst/>
              <a:latin typeface="var(--cf)"/>
            </a:endParaRPr>
          </a:p>
          <a:p>
            <a:r>
              <a:rPr lang="en-US" b="0" i="0" dirty="0">
                <a:solidFill>
                  <a:srgbClr val="C9CBCE"/>
                </a:solidFill>
                <a:effectLst/>
                <a:latin typeface="Chakra Petch"/>
              </a:rPr>
              <a:t>These tools together enable astronomers to precisely identify and study celestial objects, contributing to discoveries and planetary defense initiatives.</a:t>
            </a:r>
            <a:endParaRPr lang="en-IN" dirty="0"/>
          </a:p>
        </p:txBody>
      </p:sp>
      <p:sp>
        <p:nvSpPr>
          <p:cNvPr id="3" name="TextBox 2">
            <a:extLst>
              <a:ext uri="{FF2B5EF4-FFF2-40B4-BE49-F238E27FC236}">
                <a16:creationId xmlns:a16="http://schemas.microsoft.com/office/drawing/2014/main" id="{FBC75CB8-10EE-8C6C-6C7E-39B41D9E93A8}"/>
              </a:ext>
            </a:extLst>
          </p:cNvPr>
          <p:cNvSpPr txBox="1"/>
          <p:nvPr/>
        </p:nvSpPr>
        <p:spPr>
          <a:xfrm>
            <a:off x="3787143" y="256348"/>
            <a:ext cx="7503157" cy="1846659"/>
          </a:xfrm>
          <a:prstGeom prst="rect">
            <a:avLst/>
          </a:prstGeom>
          <a:noFill/>
        </p:spPr>
        <p:txBody>
          <a:bodyPr wrap="square">
            <a:spAutoFit/>
          </a:bodyPr>
          <a:lstStyle/>
          <a:p>
            <a:pPr algn="l" fontAlgn="base">
              <a:spcBef>
                <a:spcPts val="300"/>
              </a:spcBef>
              <a:spcAft>
                <a:spcPts val="600"/>
              </a:spcAft>
            </a:pPr>
            <a:r>
              <a:rPr lang="en-US" b="1" i="0" dirty="0">
                <a:effectLst/>
                <a:latin typeface="var(--cf)"/>
              </a:rPr>
              <a:t>:</a:t>
            </a:r>
            <a:r>
              <a:rPr lang="en-US" sz="2400" b="0" i="0" dirty="0">
                <a:solidFill>
                  <a:schemeClr val="accent6">
                    <a:lumMod val="60000"/>
                    <a:lumOff val="40000"/>
                  </a:schemeClr>
                </a:solidFill>
                <a:effectLst/>
                <a:latin typeface="Chakra Petch"/>
              </a:rPr>
              <a:t>MPCORB</a:t>
            </a:r>
            <a:r>
              <a:rPr lang="en-US" b="0" i="0" dirty="0">
                <a:solidFill>
                  <a:srgbClr val="C9CBCE"/>
                </a:solidFill>
                <a:effectLst/>
                <a:latin typeface="Chakra Petch"/>
              </a:rPr>
              <a:t> refers to the Minor Planet Center Orbit Database, a publicly available catalog maintained by the International Astronomical Union's Minor Planet Center (MPC). It contains detailed orbital and physical data for over one million known asteroids, including their positions, velocities, and other parameters, helping in identifying near-Earth objects (NEOs), and studying long-term orbital changes.</a:t>
            </a:r>
            <a:endParaRPr lang="en-IN" dirty="0"/>
          </a:p>
        </p:txBody>
      </p:sp>
      <p:cxnSp>
        <p:nvCxnSpPr>
          <p:cNvPr id="10" name="Straight Connector 9">
            <a:extLst>
              <a:ext uri="{FF2B5EF4-FFF2-40B4-BE49-F238E27FC236}">
                <a16:creationId xmlns:a16="http://schemas.microsoft.com/office/drawing/2014/main" id="{33E8DDA5-9489-4A15-9F0A-35BB68FDB431}"/>
              </a:ext>
            </a:extLst>
          </p:cNvPr>
          <p:cNvCxnSpPr>
            <a:cxnSpLocks/>
          </p:cNvCxnSpPr>
          <p:nvPr/>
        </p:nvCxnSpPr>
        <p:spPr>
          <a:xfrm>
            <a:off x="12720501" y="2213603"/>
            <a:ext cx="9809299"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AAFA3EF-EC02-0773-A4AC-ED4908BDD9DA}"/>
              </a:ext>
            </a:extLst>
          </p:cNvPr>
          <p:cNvSpPr/>
          <p:nvPr/>
        </p:nvSpPr>
        <p:spPr>
          <a:xfrm>
            <a:off x="22380879" y="2076108"/>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863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CAEC188A-3784-C38E-23FB-CC2695B26980}"/>
            </a:ext>
          </a:extLst>
        </p:cNvPr>
        <p:cNvGrpSpPr/>
        <p:nvPr/>
      </p:nvGrpSpPr>
      <p:grpSpPr>
        <a:xfrm>
          <a:off x="0" y="0"/>
          <a:ext cx="0" cy="0"/>
          <a:chOff x="0" y="0"/>
          <a:chExt cx="0" cy="0"/>
        </a:xfrm>
      </p:grpSpPr>
      <p:cxnSp>
        <p:nvCxnSpPr>
          <p:cNvPr id="28" name="Connector: Elbow 27">
            <a:extLst>
              <a:ext uri="{FF2B5EF4-FFF2-40B4-BE49-F238E27FC236}">
                <a16:creationId xmlns:a16="http://schemas.microsoft.com/office/drawing/2014/main" id="{3DA277D5-76B4-97EF-D9A7-FA32EB1CA225}"/>
              </a:ext>
            </a:extLst>
          </p:cNvPr>
          <p:cNvCxnSpPr>
            <a:cxnSpLocks/>
          </p:cNvCxnSpPr>
          <p:nvPr/>
        </p:nvCxnSpPr>
        <p:spPr>
          <a:xfrm>
            <a:off x="-13470527" y="-8886197"/>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9531AE2-A43A-137E-C6B9-08CD5120516B}"/>
              </a:ext>
            </a:extLst>
          </p:cNvPr>
          <p:cNvSpPr/>
          <p:nvPr/>
        </p:nvSpPr>
        <p:spPr>
          <a:xfrm>
            <a:off x="2405408" y="2076109"/>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1A92DB7C-F28E-60CF-C9A6-80CD58FEFA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787" y="5936909"/>
            <a:ext cx="914400" cy="914400"/>
          </a:xfrm>
          <a:prstGeom prst="rect">
            <a:avLst/>
          </a:prstGeom>
        </p:spPr>
      </p:pic>
      <p:pic>
        <p:nvPicPr>
          <p:cNvPr id="6" name="Graphic 5" descr="Comet">
            <a:extLst>
              <a:ext uri="{FF2B5EF4-FFF2-40B4-BE49-F238E27FC236}">
                <a16:creationId xmlns:a16="http://schemas.microsoft.com/office/drawing/2014/main" id="{56FA1F43-2A76-2B1B-144D-5C40B3A062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962689" y="-2311400"/>
            <a:ext cx="914400" cy="914400"/>
          </a:xfrm>
          <a:prstGeom prst="rect">
            <a:avLst/>
          </a:prstGeom>
        </p:spPr>
      </p:pic>
      <p:cxnSp>
        <p:nvCxnSpPr>
          <p:cNvPr id="2" name="Straight Connector 1">
            <a:extLst>
              <a:ext uri="{FF2B5EF4-FFF2-40B4-BE49-F238E27FC236}">
                <a16:creationId xmlns:a16="http://schemas.microsoft.com/office/drawing/2014/main" id="{E175110D-FCE2-479B-A153-BE3710A7390E}"/>
              </a:ext>
            </a:extLst>
          </p:cNvPr>
          <p:cNvCxnSpPr>
            <a:cxnSpLocks/>
          </p:cNvCxnSpPr>
          <p:nvPr/>
        </p:nvCxnSpPr>
        <p:spPr>
          <a:xfrm>
            <a:off x="2531473" y="2213603"/>
            <a:ext cx="1308952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961D921-7B67-BAFD-D369-A24ADD4C82DE}"/>
              </a:ext>
            </a:extLst>
          </p:cNvPr>
          <p:cNvSpPr/>
          <p:nvPr/>
        </p:nvSpPr>
        <p:spPr>
          <a:xfrm>
            <a:off x="15494935" y="2076109"/>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47C3297-7B34-CB3B-A118-AFE1423EAA0D}"/>
              </a:ext>
            </a:extLst>
          </p:cNvPr>
          <p:cNvSpPr txBox="1"/>
          <p:nvPr/>
        </p:nvSpPr>
        <p:spPr>
          <a:xfrm>
            <a:off x="1800187" y="597777"/>
            <a:ext cx="9471657" cy="1077218"/>
          </a:xfrm>
          <a:prstGeom prst="rect">
            <a:avLst/>
          </a:prstGeom>
          <a:noFill/>
        </p:spPr>
        <p:txBody>
          <a:bodyPr wrap="square">
            <a:spAutoFit/>
          </a:bodyPr>
          <a:lstStyle/>
          <a:p>
            <a:pPr algn="ctr" fontAlgn="base">
              <a:spcBef>
                <a:spcPts val="300"/>
              </a:spcBef>
              <a:spcAft>
                <a:spcPts val="600"/>
              </a:spcAft>
            </a:pPr>
            <a:r>
              <a:rPr lang="en-US" sz="2400" b="1" i="0" dirty="0">
                <a:effectLst/>
                <a:latin typeface="var(--cf)"/>
              </a:rPr>
              <a:t>:</a:t>
            </a:r>
            <a:r>
              <a:rPr lang="en-US" sz="3200" dirty="0">
                <a:solidFill>
                  <a:schemeClr val="accent6">
                    <a:lumMod val="60000"/>
                    <a:lumOff val="40000"/>
                  </a:schemeClr>
                </a:solidFill>
                <a:latin typeface="Chakra Petch"/>
              </a:rPr>
              <a:t>Some Reports We have already prepared as practice and learning</a:t>
            </a:r>
            <a:endParaRPr lang="en-IN" sz="2400" dirty="0"/>
          </a:p>
        </p:txBody>
      </p:sp>
      <p:pic>
        <p:nvPicPr>
          <p:cNvPr id="12" name="Picture 11">
            <a:extLst>
              <a:ext uri="{FF2B5EF4-FFF2-40B4-BE49-F238E27FC236}">
                <a16:creationId xmlns:a16="http://schemas.microsoft.com/office/drawing/2014/main" id="{436A2BED-87C9-0F4A-CEE2-C22098B09D5B}"/>
              </a:ext>
            </a:extLst>
          </p:cNvPr>
          <p:cNvPicPr>
            <a:picLocks noChangeAspect="1"/>
          </p:cNvPicPr>
          <p:nvPr/>
        </p:nvPicPr>
        <p:blipFill>
          <a:blip r:embed="rId6"/>
          <a:stretch>
            <a:fillRect/>
          </a:stretch>
        </p:blipFill>
        <p:spPr>
          <a:xfrm>
            <a:off x="116171" y="2614717"/>
            <a:ext cx="6971076" cy="2424722"/>
          </a:xfrm>
          <a:prstGeom prst="rect">
            <a:avLst/>
          </a:prstGeom>
        </p:spPr>
      </p:pic>
      <p:pic>
        <p:nvPicPr>
          <p:cNvPr id="10" name="Picture 9">
            <a:extLst>
              <a:ext uri="{FF2B5EF4-FFF2-40B4-BE49-F238E27FC236}">
                <a16:creationId xmlns:a16="http://schemas.microsoft.com/office/drawing/2014/main" id="{72098BB1-78EF-FF61-C755-ADED15CD5E75}"/>
              </a:ext>
            </a:extLst>
          </p:cNvPr>
          <p:cNvPicPr>
            <a:picLocks noChangeAspect="1"/>
          </p:cNvPicPr>
          <p:nvPr/>
        </p:nvPicPr>
        <p:blipFill>
          <a:blip r:embed="rId7"/>
          <a:stretch>
            <a:fillRect/>
          </a:stretch>
        </p:blipFill>
        <p:spPr>
          <a:xfrm>
            <a:off x="6248400" y="2314786"/>
            <a:ext cx="5827429" cy="4388695"/>
          </a:xfrm>
          <a:prstGeom prst="rect">
            <a:avLst/>
          </a:prstGeom>
        </p:spPr>
      </p:pic>
    </p:spTree>
    <p:extLst>
      <p:ext uri="{BB962C8B-B14F-4D97-AF65-F5344CB8AC3E}">
        <p14:creationId xmlns:p14="http://schemas.microsoft.com/office/powerpoint/2010/main" val="28837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4070C"/>
            </a:gs>
            <a:gs pos="85000">
              <a:srgbClr val="1F2541"/>
            </a:gs>
            <a:gs pos="58000">
              <a:srgbClr val="13223D"/>
            </a:gs>
            <a:gs pos="97000">
              <a:srgbClr val="172949"/>
            </a:gs>
          </a:gsLst>
          <a:path path="circle">
            <a:fillToRect l="100000" t="100000"/>
          </a:path>
          <a:tileRect r="-100000" b="-100000"/>
        </a:gradFill>
        <a:effectLst/>
      </p:bgPr>
    </p:bg>
    <p:spTree>
      <p:nvGrpSpPr>
        <p:cNvPr id="1" name="">
          <a:extLst>
            <a:ext uri="{FF2B5EF4-FFF2-40B4-BE49-F238E27FC236}">
              <a16:creationId xmlns:a16="http://schemas.microsoft.com/office/drawing/2014/main" id="{0C733617-3C4F-1037-097F-C9FEFFAC78CD}"/>
            </a:ext>
          </a:extLst>
        </p:cNvPr>
        <p:cNvGrpSpPr/>
        <p:nvPr/>
      </p:nvGrpSpPr>
      <p:grpSpPr>
        <a:xfrm>
          <a:off x="0" y="0"/>
          <a:ext cx="0" cy="0"/>
          <a:chOff x="0" y="0"/>
          <a:chExt cx="0" cy="0"/>
        </a:xfrm>
      </p:grpSpPr>
      <p:cxnSp>
        <p:nvCxnSpPr>
          <p:cNvPr id="28" name="Connector: Elbow 27">
            <a:extLst>
              <a:ext uri="{FF2B5EF4-FFF2-40B4-BE49-F238E27FC236}">
                <a16:creationId xmlns:a16="http://schemas.microsoft.com/office/drawing/2014/main" id="{4B328F96-E1BC-0E06-7BFE-30F2B3CB1C7D}"/>
              </a:ext>
            </a:extLst>
          </p:cNvPr>
          <p:cNvCxnSpPr>
            <a:cxnSpLocks/>
          </p:cNvCxnSpPr>
          <p:nvPr/>
        </p:nvCxnSpPr>
        <p:spPr>
          <a:xfrm>
            <a:off x="-26525046" y="-8879506"/>
            <a:ext cx="16002000" cy="11099800"/>
          </a:xfrm>
          <a:prstGeom prst="bentConnector3">
            <a:avLst>
              <a:gd name="adj1" fmla="val 43016"/>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D1BE244-24A5-D753-E7F7-E3C2E15D5645}"/>
              </a:ext>
            </a:extLst>
          </p:cNvPr>
          <p:cNvSpPr/>
          <p:nvPr/>
        </p:nvSpPr>
        <p:spPr>
          <a:xfrm>
            <a:off x="-10649111" y="2082800"/>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Planet">
            <a:extLst>
              <a:ext uri="{FF2B5EF4-FFF2-40B4-BE49-F238E27FC236}">
                <a16:creationId xmlns:a16="http://schemas.microsoft.com/office/drawing/2014/main" id="{474E83F5-5EFB-B1F5-008B-1FB2771174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68732" y="5943600"/>
            <a:ext cx="914400" cy="914400"/>
          </a:xfrm>
          <a:prstGeom prst="rect">
            <a:avLst/>
          </a:prstGeom>
        </p:spPr>
      </p:pic>
      <p:pic>
        <p:nvPicPr>
          <p:cNvPr id="6" name="Graphic 5" descr="Comet">
            <a:extLst>
              <a:ext uri="{FF2B5EF4-FFF2-40B4-BE49-F238E27FC236}">
                <a16:creationId xmlns:a16="http://schemas.microsoft.com/office/drawing/2014/main" id="{5110B564-A306-6C72-A905-49645BF5E8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08170" y="-2304709"/>
            <a:ext cx="914400" cy="914400"/>
          </a:xfrm>
          <a:prstGeom prst="rect">
            <a:avLst/>
          </a:prstGeom>
        </p:spPr>
      </p:pic>
      <p:cxnSp>
        <p:nvCxnSpPr>
          <p:cNvPr id="2" name="Straight Connector 1">
            <a:extLst>
              <a:ext uri="{FF2B5EF4-FFF2-40B4-BE49-F238E27FC236}">
                <a16:creationId xmlns:a16="http://schemas.microsoft.com/office/drawing/2014/main" id="{BF37EF47-14FD-7094-12BE-F61B425783E8}"/>
              </a:ext>
            </a:extLst>
          </p:cNvPr>
          <p:cNvCxnSpPr>
            <a:cxnSpLocks/>
          </p:cNvCxnSpPr>
          <p:nvPr/>
        </p:nvCxnSpPr>
        <p:spPr>
          <a:xfrm>
            <a:off x="-10523046" y="2220294"/>
            <a:ext cx="1308952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ADB5F23-1CE8-3F1D-FA0F-644F12CA5961}"/>
              </a:ext>
            </a:extLst>
          </p:cNvPr>
          <p:cNvSpPr/>
          <p:nvPr/>
        </p:nvSpPr>
        <p:spPr>
          <a:xfrm>
            <a:off x="2440416" y="2082800"/>
            <a:ext cx="252129" cy="27498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91D16FB-F391-816C-F7B4-ECDE95CE3A98}"/>
              </a:ext>
            </a:extLst>
          </p:cNvPr>
          <p:cNvSpPr txBox="1"/>
          <p:nvPr/>
        </p:nvSpPr>
        <p:spPr>
          <a:xfrm>
            <a:off x="3005920" y="1171540"/>
            <a:ext cx="8374651" cy="4916731"/>
          </a:xfrm>
          <a:prstGeom prst="rect">
            <a:avLst/>
          </a:prstGeom>
          <a:noFill/>
        </p:spPr>
        <p:txBody>
          <a:bodyPr wrap="square">
            <a:spAutoFit/>
          </a:bodyPr>
          <a:lstStyle/>
          <a:p>
            <a:pPr algn="l" fontAlgn="base">
              <a:spcBef>
                <a:spcPts val="300"/>
              </a:spcBef>
              <a:spcAft>
                <a:spcPts val="600"/>
              </a:spcAft>
            </a:pPr>
            <a:r>
              <a:rPr lang="en-US" sz="3200" b="1" i="0" dirty="0">
                <a:solidFill>
                  <a:schemeClr val="bg2"/>
                </a:solidFill>
                <a:effectLst/>
                <a:latin typeface="var(--cf)"/>
              </a:rPr>
              <a:t>That’s it !</a:t>
            </a:r>
            <a:br>
              <a:rPr lang="en-US" sz="2400" b="1" i="0" dirty="0">
                <a:solidFill>
                  <a:schemeClr val="accent6">
                    <a:lumMod val="60000"/>
                    <a:lumOff val="40000"/>
                  </a:schemeClr>
                </a:solidFill>
                <a:effectLst/>
                <a:latin typeface="var(--cf)"/>
              </a:rPr>
            </a:br>
            <a:br>
              <a:rPr lang="en-US" sz="2400" b="1" i="0" dirty="0">
                <a:solidFill>
                  <a:schemeClr val="accent6">
                    <a:lumMod val="60000"/>
                    <a:lumOff val="40000"/>
                  </a:schemeClr>
                </a:solidFill>
                <a:effectLst/>
                <a:latin typeface="var(--cf)"/>
              </a:rPr>
            </a:br>
            <a:r>
              <a:rPr lang="en-US" sz="2400" b="1" i="0" dirty="0">
                <a:solidFill>
                  <a:schemeClr val="accent6">
                    <a:lumMod val="60000"/>
                    <a:lumOff val="40000"/>
                  </a:schemeClr>
                </a:solidFill>
                <a:effectLst/>
                <a:latin typeface="var(--cf)"/>
              </a:rPr>
              <a:t>In summary, IASC serves as a bridge between professional astronomy and the public, enabling citizen scientists to make meaningful contributions to the discovery and tracking of asteroids, thereby enhancing our understanding of the solar system and supporting planetary defense efforts.</a:t>
            </a:r>
          </a:p>
          <a:p>
            <a:pPr algn="l" fontAlgn="base">
              <a:spcBef>
                <a:spcPts val="300"/>
              </a:spcBef>
              <a:spcAft>
                <a:spcPts val="600"/>
              </a:spcAft>
            </a:pPr>
            <a:endParaRPr lang="en-US" sz="2000" b="1" dirty="0">
              <a:solidFill>
                <a:schemeClr val="accent6">
                  <a:lumMod val="60000"/>
                  <a:lumOff val="40000"/>
                </a:schemeClr>
              </a:solidFill>
              <a:latin typeface="var(--cf)"/>
            </a:endParaRPr>
          </a:p>
          <a:p>
            <a:pPr algn="l" fontAlgn="base">
              <a:spcBef>
                <a:spcPts val="300"/>
              </a:spcBef>
              <a:spcAft>
                <a:spcPts val="600"/>
              </a:spcAft>
            </a:pPr>
            <a:r>
              <a:rPr lang="en-US" sz="2000" b="1" dirty="0">
                <a:solidFill>
                  <a:schemeClr val="bg2"/>
                </a:solidFill>
                <a:latin typeface="var(--cf)"/>
              </a:rPr>
              <a:t>Our Group</a:t>
            </a:r>
          </a:p>
          <a:p>
            <a:pPr marL="342900" indent="-342900" algn="l" fontAlgn="base">
              <a:spcBef>
                <a:spcPts val="300"/>
              </a:spcBef>
              <a:spcAft>
                <a:spcPts val="600"/>
              </a:spcAft>
              <a:buFont typeface="Arial" panose="020B0604020202020204" pitchFamily="34" charset="0"/>
              <a:buChar char="•"/>
            </a:pPr>
            <a:r>
              <a:rPr lang="en-US" sz="2000" b="1" dirty="0" err="1">
                <a:solidFill>
                  <a:schemeClr val="bg2"/>
                </a:solidFill>
                <a:latin typeface="var(--cf)"/>
              </a:rPr>
              <a:t>Debanjan</a:t>
            </a:r>
            <a:r>
              <a:rPr lang="en-US" sz="2000" b="1" dirty="0">
                <a:solidFill>
                  <a:schemeClr val="bg2"/>
                </a:solidFill>
                <a:latin typeface="var(--cf)"/>
              </a:rPr>
              <a:t> </a:t>
            </a:r>
            <a:r>
              <a:rPr lang="en-US" sz="2000" b="1" dirty="0" err="1">
                <a:solidFill>
                  <a:schemeClr val="bg2"/>
                </a:solidFill>
                <a:latin typeface="var(--cf)"/>
              </a:rPr>
              <a:t>Bandopadhya</a:t>
            </a:r>
            <a:r>
              <a:rPr lang="en-US" sz="2000" b="1" dirty="0">
                <a:solidFill>
                  <a:schemeClr val="bg2"/>
                </a:solidFill>
                <a:latin typeface="var(--cf)"/>
              </a:rPr>
              <a:t> (XI-H)</a:t>
            </a:r>
          </a:p>
          <a:p>
            <a:pPr marL="342900" indent="-342900" algn="l" fontAlgn="base">
              <a:spcBef>
                <a:spcPts val="300"/>
              </a:spcBef>
              <a:spcAft>
                <a:spcPts val="600"/>
              </a:spcAft>
              <a:buFont typeface="Arial" panose="020B0604020202020204" pitchFamily="34" charset="0"/>
              <a:buChar char="•"/>
            </a:pPr>
            <a:r>
              <a:rPr lang="en-US" sz="2000" b="1" dirty="0">
                <a:solidFill>
                  <a:schemeClr val="bg2"/>
                </a:solidFill>
                <a:latin typeface="var(--cf)"/>
              </a:rPr>
              <a:t>Khushil Varshney (XI-H)</a:t>
            </a:r>
          </a:p>
          <a:p>
            <a:pPr marL="342900" indent="-342900" algn="l" fontAlgn="base">
              <a:spcBef>
                <a:spcPts val="300"/>
              </a:spcBef>
              <a:spcAft>
                <a:spcPts val="600"/>
              </a:spcAft>
              <a:buFont typeface="Arial" panose="020B0604020202020204" pitchFamily="34" charset="0"/>
              <a:buChar char="•"/>
            </a:pPr>
            <a:r>
              <a:rPr lang="en-US" sz="2000" b="1" dirty="0">
                <a:solidFill>
                  <a:schemeClr val="bg2"/>
                </a:solidFill>
                <a:latin typeface="var(--cf)"/>
              </a:rPr>
              <a:t>Nikhil Katiyar (XI-H)</a:t>
            </a:r>
          </a:p>
        </p:txBody>
      </p:sp>
    </p:spTree>
    <p:extLst>
      <p:ext uri="{BB962C8B-B14F-4D97-AF65-F5344CB8AC3E}">
        <p14:creationId xmlns:p14="http://schemas.microsoft.com/office/powerpoint/2010/main" val="10055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730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Chakra Petch</vt:lpstr>
      <vt:lpstr>Raleway</vt:lpstr>
      <vt:lpstr>var(--cf)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Varshney</dc:creator>
  <cp:lastModifiedBy>Rohit Varshney</cp:lastModifiedBy>
  <cp:revision>4</cp:revision>
  <dcterms:created xsi:type="dcterms:W3CDTF">2025-01-09T11:05:39Z</dcterms:created>
  <dcterms:modified xsi:type="dcterms:W3CDTF">2025-01-09T16:47:56Z</dcterms:modified>
</cp:coreProperties>
</file>