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71" r:id="rId9"/>
    <p:sldId id="268" r:id="rId10"/>
    <p:sldId id="261" r:id="rId11"/>
    <p:sldId id="270" r:id="rId12"/>
    <p:sldId id="262" r:id="rId13"/>
    <p:sldId id="273" r:id="rId14"/>
    <p:sldId id="275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4CA6-A98D-409D-AC13-B6965D43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120" y="2956158"/>
            <a:ext cx="8339298" cy="1285460"/>
          </a:xfrm>
        </p:spPr>
        <p:txBody>
          <a:bodyPr/>
          <a:lstStyle/>
          <a:p>
            <a:pPr algn="ctr"/>
            <a:r>
              <a:rPr lang="en-US" sz="4000" dirty="0"/>
              <a:t>Restaurant Management</a:t>
            </a:r>
            <a:br>
              <a:rPr lang="en-US" sz="4000" dirty="0"/>
            </a:br>
            <a:r>
              <a:rPr lang="en-US" sz="4000" dirty="0"/>
              <a:t>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E4FBE-708D-43B9-805D-5B18AE9A4B6E}"/>
              </a:ext>
            </a:extLst>
          </p:cNvPr>
          <p:cNvSpPr/>
          <p:nvPr/>
        </p:nvSpPr>
        <p:spPr>
          <a:xfrm>
            <a:off x="952604" y="2032828"/>
            <a:ext cx="10286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3B13E-DE2E-4878-BA3C-FF4AB34D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96" y="163293"/>
            <a:ext cx="1489479" cy="1519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1D319-8F01-4330-BAAB-0D0161A40864}"/>
              </a:ext>
            </a:extLst>
          </p:cNvPr>
          <p:cNvSpPr txBox="1"/>
          <p:nvPr/>
        </p:nvSpPr>
        <p:spPr>
          <a:xfrm>
            <a:off x="5210275" y="4241618"/>
            <a:ext cx="156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ក្រុមទី៣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495716-8012-42AD-B54D-5F41EE5CA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635" y="4893365"/>
            <a:ext cx="7772400" cy="16749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សមាជិកក្រុម</a:t>
            </a:r>
            <a:r>
              <a:rPr lang="en-US" sz="2400" dirty="0"/>
              <a:t>: 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	</a:t>
            </a:r>
            <a:r>
              <a:rPr lang="en-US" dirty="0" err="1"/>
              <a:t>Nheum</a:t>
            </a:r>
            <a:r>
              <a:rPr lang="en-US" dirty="0"/>
              <a:t> </a:t>
            </a:r>
            <a:r>
              <a:rPr lang="en-US" dirty="0" err="1"/>
              <a:t>Sophoun</a:t>
            </a:r>
            <a:r>
              <a:rPr lang="en-US" dirty="0"/>
              <a:t>				Man Nay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	</a:t>
            </a:r>
            <a:r>
              <a:rPr lang="en-US" dirty="0" err="1"/>
              <a:t>Uon</a:t>
            </a:r>
            <a:r>
              <a:rPr lang="en-US" dirty="0"/>
              <a:t> </a:t>
            </a:r>
            <a:r>
              <a:rPr lang="en-US" dirty="0" err="1"/>
              <a:t>Chamroeun</a:t>
            </a:r>
            <a:r>
              <a:rPr lang="en-US" dirty="0"/>
              <a:t>				</a:t>
            </a:r>
            <a:r>
              <a:rPr lang="en-US" dirty="0" err="1"/>
              <a:t>Nuon</a:t>
            </a:r>
            <a:r>
              <a:rPr lang="en-US" dirty="0"/>
              <a:t> </a:t>
            </a:r>
            <a:r>
              <a:rPr lang="en-US" dirty="0" err="1"/>
              <a:t>Raksmey</a:t>
            </a:r>
            <a:endParaRPr lang="en-US" dirty="0"/>
          </a:p>
          <a:p>
            <a:pPr algn="l">
              <a:lnSpc>
                <a:spcPct val="110000"/>
              </a:lnSpc>
            </a:pPr>
            <a:r>
              <a:rPr lang="en-US" dirty="0"/>
              <a:t>	Pho </a:t>
            </a:r>
            <a:r>
              <a:rPr lang="en-US" dirty="0" err="1"/>
              <a:t>Sochab</a:t>
            </a:r>
            <a:r>
              <a:rPr lang="en-US" dirty="0"/>
              <a:t>		</a:t>
            </a:r>
            <a:r>
              <a:rPr lang="en-US"/>
              <a:t>			Tin </a:t>
            </a:r>
            <a:r>
              <a:rPr lang="en-US" dirty="0"/>
              <a:t>Makara</a:t>
            </a:r>
          </a:p>
        </p:txBody>
      </p:sp>
    </p:spTree>
    <p:extLst>
      <p:ext uri="{BB962C8B-B14F-4D97-AF65-F5344CB8AC3E}">
        <p14:creationId xmlns:p14="http://schemas.microsoft.com/office/powerpoint/2010/main" val="147618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4FA-117F-4049-B967-38FC3593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ការអភិវឌ្ឍគំរោង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4E82-77ED-42D8-AB7D-96DA98FD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87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ដំណាក់កាលនៃការអភិវឌ្ឈគំរោងគឺជាដំណើរការនៃបង្កើត​ប្រព័ន្ធជាក់ស្តែងតាមរយៈការសរសេរ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code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r>
              <a:rPr lang="en-US" dirty="0"/>
              <a:t>Hardware Requirement</a:t>
            </a:r>
          </a:p>
          <a:p>
            <a:pPr lvl="1"/>
            <a:r>
              <a:rPr lang="en-US" dirty="0"/>
              <a:t>Computer Server </a:t>
            </a:r>
            <a:r>
              <a:rPr lang="km-KH" dirty="0"/>
              <a:t>២ គ្រឿង</a:t>
            </a:r>
            <a:endParaRPr lang="en-US" dirty="0"/>
          </a:p>
          <a:p>
            <a:pPr lvl="2"/>
            <a:r>
              <a:rPr lang="en-US" dirty="0"/>
              <a:t>minimum</a:t>
            </a:r>
          </a:p>
          <a:p>
            <a:pPr lvl="3"/>
            <a:r>
              <a:rPr lang="en-US" dirty="0"/>
              <a:t>CPU intel Core I3</a:t>
            </a:r>
          </a:p>
          <a:p>
            <a:pPr lvl="3"/>
            <a:r>
              <a:rPr lang="en-US" dirty="0"/>
              <a:t>RAM 4G</a:t>
            </a:r>
          </a:p>
          <a:p>
            <a:pPr lvl="3"/>
            <a:r>
              <a:rPr lang="en-US" dirty="0" err="1"/>
              <a:t>Hardisk</a:t>
            </a:r>
            <a:r>
              <a:rPr lang="en-US" dirty="0"/>
              <a:t> 256G</a:t>
            </a:r>
          </a:p>
          <a:p>
            <a:pPr lvl="2"/>
            <a:r>
              <a:rPr lang="en-US" dirty="0"/>
              <a:t>Maximum</a:t>
            </a:r>
          </a:p>
          <a:p>
            <a:pPr lvl="3"/>
            <a:r>
              <a:rPr lang="en-US" dirty="0"/>
              <a:t>CPU intel Xeon 18 Core</a:t>
            </a:r>
          </a:p>
          <a:p>
            <a:pPr lvl="3"/>
            <a:r>
              <a:rPr lang="en-US" dirty="0"/>
              <a:t>RAM 16G</a:t>
            </a:r>
          </a:p>
          <a:p>
            <a:pPr lvl="3"/>
            <a:r>
              <a:rPr lang="en-US" dirty="0" err="1"/>
              <a:t>Hardisk</a:t>
            </a:r>
            <a:r>
              <a:rPr lang="en-US" dirty="0"/>
              <a:t> 1T</a:t>
            </a:r>
          </a:p>
          <a:p>
            <a:pPr>
              <a:lnSpc>
                <a:spcPct val="150000"/>
              </a:lnSpc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3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4260-AF6C-468D-9468-E833C2D6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3097"/>
            <a:ext cx="8596668" cy="5458266"/>
          </a:xfrm>
        </p:spPr>
        <p:txBody>
          <a:bodyPr/>
          <a:lstStyle/>
          <a:p>
            <a:r>
              <a:rPr lang="en-US" dirty="0"/>
              <a:t>Software Requirement</a:t>
            </a:r>
          </a:p>
          <a:p>
            <a:pPr lvl="1"/>
            <a:r>
              <a:rPr lang="en-US" dirty="0"/>
              <a:t>Windows server 2012 R2  </a:t>
            </a:r>
          </a:p>
          <a:p>
            <a:pPr lvl="1"/>
            <a:r>
              <a:rPr lang="en-US" dirty="0"/>
              <a:t>SQL server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4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A93F-E07C-4571-949E-A620B30B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48B5-953A-4ACD-8333-09DE2B98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7"/>
            <a:ext cx="8596668" cy="4345084"/>
          </a:xfrm>
        </p:spPr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Entity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87A1-6CA1-487C-AFF7-942277B2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1D093-0344-4F03-A8E0-6BF294CD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Definition:</a:t>
            </a:r>
          </a:p>
          <a:p>
            <a:pPr lvl="1"/>
            <a:r>
              <a:rPr lang="en-US" dirty="0"/>
              <a:t>Entity framework is an Object Relational Mapping (ORM) framework that offers an automated mechanism to developers for storing and accessing the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5989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4301-38B6-48D2-AB49-058F259C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Conceptual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EF9E17-0231-45D8-9B31-A1818B44C46A}"/>
              </a:ext>
            </a:extLst>
          </p:cNvPr>
          <p:cNvSpPr/>
          <p:nvPr/>
        </p:nvSpPr>
        <p:spPr>
          <a:xfrm>
            <a:off x="589840" y="2253660"/>
            <a:ext cx="1855304" cy="805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166E447-921B-4619-A510-FF38170463E5}"/>
              </a:ext>
            </a:extLst>
          </p:cNvPr>
          <p:cNvSpPr/>
          <p:nvPr/>
        </p:nvSpPr>
        <p:spPr>
          <a:xfrm>
            <a:off x="589840" y="4562712"/>
            <a:ext cx="1629240" cy="805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A936C9-FAD8-40E6-B2A1-6883E361C26E}"/>
              </a:ext>
            </a:extLst>
          </p:cNvPr>
          <p:cNvSpPr/>
          <p:nvPr/>
        </p:nvSpPr>
        <p:spPr>
          <a:xfrm>
            <a:off x="3087672" y="3644361"/>
            <a:ext cx="1325217" cy="805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Logic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F854A7-7621-4429-B6A3-176810580F50}"/>
              </a:ext>
            </a:extLst>
          </p:cNvPr>
          <p:cNvGrpSpPr/>
          <p:nvPr/>
        </p:nvGrpSpPr>
        <p:grpSpPr>
          <a:xfrm>
            <a:off x="5139239" y="2253660"/>
            <a:ext cx="4055165" cy="3392557"/>
            <a:chOff x="5791200" y="2319130"/>
            <a:chExt cx="3482802" cy="339255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7D05CF-4B05-42FA-BFB3-5FA70E5D68FD}"/>
                </a:ext>
              </a:extLst>
            </p:cNvPr>
            <p:cNvSpPr/>
            <p:nvPr/>
          </p:nvSpPr>
          <p:spPr>
            <a:xfrm>
              <a:off x="5791200" y="2319130"/>
              <a:ext cx="3482802" cy="33925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344E96-67AF-478C-AF20-CFA4707B4137}"/>
                </a:ext>
              </a:extLst>
            </p:cNvPr>
            <p:cNvSpPr txBox="1"/>
            <p:nvPr/>
          </p:nvSpPr>
          <p:spPr>
            <a:xfrm>
              <a:off x="6361043" y="2623930"/>
              <a:ext cx="2544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Entityframework</a:t>
              </a:r>
              <a:endParaRPr lang="en-US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FB2F2C-2761-428B-9483-A0E4AF9D65E5}"/>
              </a:ext>
            </a:extLst>
          </p:cNvPr>
          <p:cNvSpPr/>
          <p:nvPr/>
        </p:nvSpPr>
        <p:spPr>
          <a:xfrm>
            <a:off x="5527660" y="3512338"/>
            <a:ext cx="1489229" cy="7918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 Change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FA08448-56E5-4139-8534-206BA8ADFACD}"/>
              </a:ext>
            </a:extLst>
          </p:cNvPr>
          <p:cNvSpPr/>
          <p:nvPr/>
        </p:nvSpPr>
        <p:spPr>
          <a:xfrm>
            <a:off x="7528738" y="3492386"/>
            <a:ext cx="1330255" cy="8118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B60E3-F653-4C9E-9C53-882A4F0B0E8C}"/>
              </a:ext>
            </a:extLst>
          </p:cNvPr>
          <p:cNvSpPr/>
          <p:nvPr/>
        </p:nvSpPr>
        <p:spPr>
          <a:xfrm>
            <a:off x="6632185" y="4562712"/>
            <a:ext cx="1577008" cy="805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DB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F4D864DC-148D-4DEF-A63C-B1F2467E4E62}"/>
              </a:ext>
            </a:extLst>
          </p:cNvPr>
          <p:cNvSpPr/>
          <p:nvPr/>
        </p:nvSpPr>
        <p:spPr>
          <a:xfrm>
            <a:off x="10143661" y="2927792"/>
            <a:ext cx="1004646" cy="216104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C3D2B0-B874-4854-B021-D441D11B7B12}"/>
              </a:ext>
            </a:extLst>
          </p:cNvPr>
          <p:cNvCxnSpPr>
            <a:cxnSpLocks/>
          </p:cNvCxnSpPr>
          <p:nvPr/>
        </p:nvCxnSpPr>
        <p:spPr>
          <a:xfrm>
            <a:off x="2357119" y="3058730"/>
            <a:ext cx="752072" cy="598041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BA634F-6DB6-4160-A640-74459060203C}"/>
              </a:ext>
            </a:extLst>
          </p:cNvPr>
          <p:cNvCxnSpPr>
            <a:cxnSpLocks/>
          </p:cNvCxnSpPr>
          <p:nvPr/>
        </p:nvCxnSpPr>
        <p:spPr>
          <a:xfrm flipV="1">
            <a:off x="4439342" y="3512338"/>
            <a:ext cx="699897" cy="4376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D0F04F-2D40-49E0-9B7D-9FA176AAB706}"/>
              </a:ext>
            </a:extLst>
          </p:cNvPr>
          <p:cNvCxnSpPr>
            <a:cxnSpLocks/>
          </p:cNvCxnSpPr>
          <p:nvPr/>
        </p:nvCxnSpPr>
        <p:spPr>
          <a:xfrm flipV="1">
            <a:off x="2219080" y="4437842"/>
            <a:ext cx="890111" cy="347259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8182C3-0F53-45B3-B3C1-F11C499EC68F}"/>
              </a:ext>
            </a:extLst>
          </p:cNvPr>
          <p:cNvCxnSpPr>
            <a:cxnSpLocks/>
          </p:cNvCxnSpPr>
          <p:nvPr/>
        </p:nvCxnSpPr>
        <p:spPr>
          <a:xfrm flipV="1">
            <a:off x="2219080" y="4394353"/>
            <a:ext cx="2920159" cy="814263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858912-2C5D-40B0-835A-249FE75E0139}"/>
              </a:ext>
            </a:extLst>
          </p:cNvPr>
          <p:cNvCxnSpPr>
            <a:cxnSpLocks/>
          </p:cNvCxnSpPr>
          <p:nvPr/>
        </p:nvCxnSpPr>
        <p:spPr>
          <a:xfrm>
            <a:off x="9194404" y="4319775"/>
            <a:ext cx="949257" cy="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55D-6F63-4169-8C51-AAB607BB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ការអភិវឌ្ឍ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System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CA-91EC-437C-A388-140932DC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ផ្នែកនេះក្រុមយើងខ្ញុំ បង្កើត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GUI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សម្រាប់ឱ្យអ្នកប្រប្រាស់ ប្រព័ន្ធនេះប្រើសំរាប់ បង្កើត កែប្រែ លុប ជាដើម។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2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FE8-7CA3-446E-9C7F-B463F701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Software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6BC4-C7DE-4E4B-91E0-EA29D318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/>
              <a:t>Point Of Sale</a:t>
            </a:r>
          </a:p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369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B5E-F7C2-4F03-96F8-0AF8C1A6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4F37-10C7-4DBC-B58B-E84060DF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ការណែនាំ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វត្ថុបំណង</a:t>
            </a:r>
            <a:endParaRPr lang="en-US" sz="2800" dirty="0"/>
          </a:p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ការរចនាគំរោង</a:t>
            </a:r>
            <a:endParaRPr lang="en-US" sz="2800" dirty="0"/>
          </a:p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ការអភិវឌ្ឍ គំរោង</a:t>
            </a:r>
            <a:endParaRPr lang="en-US" sz="2800" dirty="0"/>
          </a:p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ការបង្ហាញ</a:t>
            </a:r>
            <a:r>
              <a:rPr lang="en-US" sz="2800" dirty="0"/>
              <a:t> (Font-end, Backend)</a:t>
            </a:r>
          </a:p>
          <a:p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Software Feature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20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FC6E-562E-4112-A633-DC5C6071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ការណែនាំ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358-E210-4221-83C7-71C13CFB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Restaurant System Management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application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មួយដែលជួយម្ចាស់ ភោជនីយដ្ឋាន ងាយស្រួលក្នុងការគ្រប់គ្រង ។ ចំពោះ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បុក្កលិកវិញវាផ្តល់ភាពងាយស្រួលដល់ ពួកគាត់ដោយមិនចាំបាច់ កត់នូវម្ហូមដែលភ្ញៀងកម្មង់ទៅឱ្យចុងភៅឡើយ។ ចំពោះការគ្រប់គ្រង លើ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Point of View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អ្នកគ្រប់គ្រងអាចគ្រប់គ្រងទៅលើ ភោជនីយដ្ឋានដូចជា របាយការណ៍ បុគ្គលិក និង ការកម្មង់ផ្សេងៗ។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E506-7901-4C4A-A1DF-B83F1A70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689113"/>
            <a:ext cx="8651150" cy="53522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កម្មវិធីនេះធ្វើឱ្យការគ្រប់គ្រងភោជនីយដ្ឋានបានល្អប្រសើរ និង ឆាប់រហ័ស។ កម្មវិធី នេះជួយកាត់បន្ថយការងារដោយដៃ និង ពង្រឹងប្រសិទ្ធភាពនៃការគ្រប់គ្រង ភោជនីយដ្ឋាន។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កម្មវិធីនេះ រក្សាទុកនូវ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stock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cash flows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និង មានមុខងារផ្សេងទៀតដូចជា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រក្សាទុក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records</a:t>
            </a:r>
          </a:p>
          <a:p>
            <a:pPr lvl="0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គ្រប់គ្រងលើការកម្មង់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ទូទាត់វិក័យបត្រ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គ្រប់គ្រង់លើបុគ្គលិក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ជួយអ្នកគ្រប់គ្រងឱ្យគ្រប់គ្រងផ្នែកខ្លះនៃភោជនីយដ្ឋាន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កម្មវិធីនេះត្រូវបានបង្កើតឡើងជាចំបងដើម្បីធ្វើឱ្យការអនុវត្តនូវមុខងាររបស់ភោជនីយដ្ឋាន និង មានរបៀបរៀបរយព្រមទាំងកាត់បន្ថយនូវការ បញ្ចួលទិន្នន័យដោយដៃ។ កម្មវិធីជួយថែរក្សា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record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ពីមួយថៃទៅមួយថ្ងៃយ៉ាងត្រូវក្នុង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database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ABF0-7921-4C07-9310-82510BD3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វត្ថុបំណង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C9A9-1C12-4C68-862E-A11061E1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ាត់បន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ថ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យ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ងាររបស់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បុក្កលិក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ល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ើ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ប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់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គ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ង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គ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់ផ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ែ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កនៅក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ុងភោជនីយដ្ឋាន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ធ្វើឱ្យការគ្រប់គ្រងទិន្នន័យមានសុវត្ថិភាព 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ង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ាយស្រួលស្វែងរក កែប្រែ និង លុប ទិន្នន័យ)។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កាត់បន្ថយនូវការ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ល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ំ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ផ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ស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េ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ៗ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ចំណេញពេល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វ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េ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ល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ិ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ង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នធានផ្សេងៗ។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ធ្វើឱ្យការគ្រប់គ្រងការងារនៅក្នុង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ភោជនីយដ្ឋាន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 មានសណ្ដាប់ធ្នាប់ និង ប្រសិ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ភ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ព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បង្កើត របាយការណ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៍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ផ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ស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េ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ca-E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89FC-0499-4F39-968B-5D56D95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ការរចនាគំរោង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4B33-3EE7-4F12-84D1-56A1D0C3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ការរចនា ប្រព័ន្ធ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ការរចនាប្រព័ន្ធគ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ឺ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ជ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ិ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ច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ច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ប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ប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យ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ភ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ពច្នៃប្រ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ឌិត 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រប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ស់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អ្នក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ច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ព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័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្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ធ៕ឯកសារនៃការចនាប្រព័ន្ធ ព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ិ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ព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ណ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៌នាអំពី  តម្រូវការរបស់ប្រព័ន្ធ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operating environment , System 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Sub-System architecture, 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ច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file 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database, input format, output layout, human-machine interface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D376-FC1F-46A7-A206-54D78765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DataFlow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E869-F665-44D9-AD51-0BF3BB1A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114F8A-5E58-442B-9571-735F2ACB4493}"/>
              </a:ext>
            </a:extLst>
          </p:cNvPr>
          <p:cNvGrpSpPr/>
          <p:nvPr/>
        </p:nvGrpSpPr>
        <p:grpSpPr>
          <a:xfrm>
            <a:off x="3299791" y="2160589"/>
            <a:ext cx="5787060" cy="4074159"/>
            <a:chOff x="0" y="0"/>
            <a:chExt cx="5981701" cy="5611495"/>
          </a:xfrm>
        </p:grpSpPr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57A25AC4-0B22-49C8-8199-0289E3E5B20D}"/>
                </a:ext>
              </a:extLst>
            </p:cNvPr>
            <p:cNvSpPr txBox="1"/>
            <p:nvPr/>
          </p:nvSpPr>
          <p:spPr>
            <a:xfrm>
              <a:off x="504825" y="2324100"/>
              <a:ext cx="1181100" cy="2476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2000500000000020004" pitchFamily="2" charset="0"/>
                </a:rPr>
                <a:t>User details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7360B4A-9F68-4B43-A7DF-4B5D4323728E}"/>
                </a:ext>
              </a:extLst>
            </p:cNvPr>
            <p:cNvGrpSpPr/>
            <p:nvPr/>
          </p:nvGrpSpPr>
          <p:grpSpPr>
            <a:xfrm>
              <a:off x="0" y="0"/>
              <a:ext cx="5981701" cy="5611495"/>
              <a:chOff x="0" y="0"/>
              <a:chExt cx="5981701" cy="5611495"/>
            </a:xfrm>
          </p:grpSpPr>
          <p:sp>
            <p:nvSpPr>
              <p:cNvPr id="113" name="Text Box 15">
                <a:extLst>
                  <a:ext uri="{FF2B5EF4-FFF2-40B4-BE49-F238E27FC236}">
                    <a16:creationId xmlns:a16="http://schemas.microsoft.com/office/drawing/2014/main" id="{9D2D0185-69C3-468C-B030-CA3243F8F202}"/>
                  </a:ext>
                </a:extLst>
              </p:cNvPr>
              <p:cNvSpPr txBox="1"/>
              <p:nvPr/>
            </p:nvSpPr>
            <p:spPr>
              <a:xfrm>
                <a:off x="1762125" y="3657600"/>
                <a:ext cx="1066800" cy="23812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unPenh" panose="02000500000000020004" pitchFamily="2" charset="0"/>
                  </a:rPr>
                  <a:t>sale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438AA74-4D2B-46A5-8F5E-EFEFCCDD5677}"/>
                  </a:ext>
                </a:extLst>
              </p:cNvPr>
              <p:cNvGrpSpPr/>
              <p:nvPr/>
            </p:nvGrpSpPr>
            <p:grpSpPr>
              <a:xfrm>
                <a:off x="0" y="0"/>
                <a:ext cx="5981701" cy="5611495"/>
                <a:chOff x="0" y="0"/>
                <a:chExt cx="5981701" cy="561149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D3FBFD2-878E-4754-8367-DC6B6282EBC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81701" cy="5611495"/>
                  <a:chOff x="0" y="0"/>
                  <a:chExt cx="5981701" cy="5611495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2E2A9F42-6267-422E-8AE3-88629AB8972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5981701" cy="5611495"/>
                    <a:chOff x="0" y="0"/>
                    <a:chExt cx="5981701" cy="5611495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077007F2-A216-44F1-9D76-D268FB9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5981701" cy="5611495"/>
                      <a:chOff x="0" y="76200"/>
                      <a:chExt cx="6086475" cy="6600825"/>
                    </a:xfrm>
                  </p:grpSpPr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E07D84D1-E3E3-4C1D-9067-F0FC2BF66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1925" y="76200"/>
                        <a:ext cx="5924550" cy="6263203"/>
                        <a:chOff x="0" y="76200"/>
                        <a:chExt cx="5924550" cy="6263203"/>
                      </a:xfrm>
                    </p:grpSpPr>
                    <p:grpSp>
                      <p:nvGrpSpPr>
                        <p:cNvPr id="126" name="Group 125">
                          <a:extLst>
                            <a:ext uri="{FF2B5EF4-FFF2-40B4-BE49-F238E27FC236}">
                              <a16:creationId xmlns:a16="http://schemas.microsoft.com/office/drawing/2014/main" id="{88D05CCE-FFD6-4FC5-AFE1-96D8D9B17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76200"/>
                          <a:ext cx="5924550" cy="6263203"/>
                          <a:chOff x="0" y="76200"/>
                          <a:chExt cx="5924550" cy="6263203"/>
                        </a:xfrm>
                      </p:grpSpPr>
                      <p:sp>
                        <p:nvSpPr>
                          <p:cNvPr id="128" name="Text Box 93">
                            <a:extLst>
                              <a:ext uri="{FF2B5EF4-FFF2-40B4-BE49-F238E27FC236}">
                                <a16:creationId xmlns:a16="http://schemas.microsoft.com/office/drawing/2014/main" id="{831F0B41-E2DC-4C81-9D81-52207457688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33523" y="6063179"/>
                            <a:ext cx="1362075" cy="276224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DaunPenh" panose="02000500000000020004" pitchFamily="2" charset="0"/>
                              </a:rPr>
                              <a:t>Create Menu Group</a:t>
                            </a:r>
                          </a:p>
                        </p:txBody>
                      </p:sp>
                      <p:grpSp>
                        <p:nvGrpSpPr>
                          <p:cNvPr id="129" name="Group 128">
                            <a:extLst>
                              <a:ext uri="{FF2B5EF4-FFF2-40B4-BE49-F238E27FC236}">
                                <a16:creationId xmlns:a16="http://schemas.microsoft.com/office/drawing/2014/main" id="{B87EDA8B-4F7E-43E0-BFDE-590337315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76200"/>
                            <a:ext cx="5924550" cy="6263203"/>
                            <a:chOff x="0" y="76200"/>
                            <a:chExt cx="5924550" cy="6263203"/>
                          </a:xfrm>
                        </p:grpSpPr>
                        <p:sp>
                          <p:nvSpPr>
                            <p:cNvPr id="130" name="Text Box 95">
                              <a:extLst>
                                <a:ext uri="{FF2B5EF4-FFF2-40B4-BE49-F238E27FC236}">
                                  <a16:creationId xmlns:a16="http://schemas.microsoft.com/office/drawing/2014/main" id="{FF18617B-B277-4BA2-B32B-242A304F07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807976" y="5114273"/>
                              <a:ext cx="1028700" cy="276224"/>
                            </a:xfrm>
                            <a:prstGeom prst="rect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DaunPenh" panose="02000500000000020004" pitchFamily="2" charset="0"/>
                                </a:rPr>
                                <a:t>Create Table</a:t>
                              </a:r>
                            </a:p>
                          </p:txBody>
                        </p:sp>
                        <p:grpSp>
                          <p:nvGrpSpPr>
                            <p:cNvPr id="131" name="Group 130">
                              <a:extLst>
                                <a:ext uri="{FF2B5EF4-FFF2-40B4-BE49-F238E27FC236}">
                                  <a16:creationId xmlns:a16="http://schemas.microsoft.com/office/drawing/2014/main" id="{FEC8EAD3-324F-437D-9558-99C2DAB53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76200"/>
                              <a:ext cx="5924550" cy="6263203"/>
                              <a:chOff x="0" y="76200"/>
                              <a:chExt cx="5924550" cy="6263203"/>
                            </a:xfrm>
                          </p:grpSpPr>
                          <p:sp>
                            <p:nvSpPr>
                              <p:cNvPr id="132" name="Text Box 97">
                                <a:extLst>
                                  <a:ext uri="{FF2B5EF4-FFF2-40B4-BE49-F238E27FC236}">
                                    <a16:creationId xmlns:a16="http://schemas.microsoft.com/office/drawing/2014/main" id="{326CE32B-05B7-411C-8CC8-6E90479BB81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60900" y="4739066"/>
                                <a:ext cx="1390650" cy="276224"/>
                              </a:xfrm>
                              <a:prstGeom prst="rect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DaunPenh" panose="02000500000000020004" pitchFamily="2" charset="0"/>
                                  </a:rPr>
                                  <a:t>Create Table Group</a:t>
                                </a:r>
                              </a:p>
                            </p:txBody>
                          </p:sp>
                          <p:grpSp>
                            <p:nvGrpSpPr>
                              <p:cNvPr id="133" name="Group 132">
                                <a:extLst>
                                  <a:ext uri="{FF2B5EF4-FFF2-40B4-BE49-F238E27FC236}">
                                    <a16:creationId xmlns:a16="http://schemas.microsoft.com/office/drawing/2014/main" id="{EA53FD30-BC66-416E-AA1D-EE54C97D22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76200"/>
                                <a:ext cx="5924550" cy="6263203"/>
                                <a:chOff x="0" y="0"/>
                                <a:chExt cx="5924550" cy="6263203"/>
                              </a:xfrm>
                            </p:grpSpPr>
                            <p:grpSp>
                              <p:nvGrpSpPr>
                                <p:cNvPr id="134" name="Group 133">
                                  <a:extLst>
                                    <a:ext uri="{FF2B5EF4-FFF2-40B4-BE49-F238E27FC236}">
                                      <a16:creationId xmlns:a16="http://schemas.microsoft.com/office/drawing/2014/main" id="{67768269-A7F1-4D30-A3B2-EAA4513F82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5305426" cy="3714750"/>
                                  <a:chOff x="0" y="0"/>
                                  <a:chExt cx="5305426" cy="3714750"/>
                                </a:xfrm>
                              </p:grpSpPr>
                              <p:sp>
                                <p:nvSpPr>
                                  <p:cNvPr id="141" name="Oval 140">
                                    <a:extLst>
                                      <a:ext uri="{FF2B5EF4-FFF2-40B4-BE49-F238E27FC236}">
                                        <a16:creationId xmlns:a16="http://schemas.microsoft.com/office/drawing/2014/main" id="{523D1040-5E96-4CC7-9834-6ECB36232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019300" y="1657350"/>
                                    <a:ext cx="2114550" cy="20574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rgbClr val="70AD47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ctr">
                                      <a:lnSpc>
                                        <a:spcPct val="107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4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DaunPenh" panose="02000500000000020004" pitchFamily="2" charset="0"/>
                                      </a:rPr>
                                      <a:t>Restaurant System Management</a:t>
                                    </a:r>
                                    <a:endParaRPr lang="en-US" sz="11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DaunPenh" panose="02000500000000020004" pitchFamily="2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42" name="Group 141">
                                    <a:extLst>
                                      <a:ext uri="{FF2B5EF4-FFF2-40B4-BE49-F238E27FC236}">
                                        <a16:creationId xmlns:a16="http://schemas.microsoft.com/office/drawing/2014/main" id="{F4451A08-6EFE-4C10-B256-0BE3270C238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5305426" cy="2514600"/>
                                    <a:chOff x="0" y="0"/>
                                    <a:chExt cx="5305426" cy="2514600"/>
                                  </a:xfrm>
                                </p:grpSpPr>
                                <p:grpSp>
                                  <p:nvGrpSpPr>
                                    <p:cNvPr id="143" name="Group 142">
                                      <a:extLst>
                                        <a:ext uri="{FF2B5EF4-FFF2-40B4-BE49-F238E27FC236}">
                                          <a16:creationId xmlns:a16="http://schemas.microsoft.com/office/drawing/2014/main" id="{0F1646B2-0F5D-4E58-95C1-F3E273A3A80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5305426" cy="2514600"/>
                                      <a:chOff x="0" y="0"/>
                                      <a:chExt cx="5305426" cy="2514600"/>
                                    </a:xfrm>
                                  </p:grpSpPr>
                                  <p:sp>
                                    <p:nvSpPr>
                                      <p:cNvPr id="145" name="Text Box 1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B9DA09-4218-4444-BA10-D531FF08764A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90575" y="1819275"/>
                                        <a:ext cx="1314450" cy="27622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ysClr val="window" lastClr="FFFFFF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>
                                          <a:lnSpc>
                                            <a:spcPct val="107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1100">
                                            <a:effectLst/>
                                            <a:latin typeface="Calibri" panose="020F0502020204030204" pitchFamily="34" charset="0"/>
                                            <a:ea typeface="Calibri" panose="020F0502020204030204" pitchFamily="34" charset="0"/>
                                            <a:cs typeface="DaunPenh" panose="02000500000000020004" pitchFamily="2" charset="0"/>
                                          </a:rPr>
                                          <a:t>Pay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6" name="Group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75FB70-BBC1-4F90-B657-2DFC339FBE8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5305426" cy="2514600"/>
                                        <a:chOff x="0" y="0"/>
                                        <a:chExt cx="5305426" cy="2514600"/>
                                      </a:xfrm>
                                    </p:grpSpPr>
                                    <p:sp>
                                      <p:nvSpPr>
                                        <p:cNvPr id="147" name="Text Box 1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4EDA4E6-AABF-444D-ABE4-3768507EFDA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314450" y="0"/>
                                          <a:ext cx="838200" cy="27622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ysClr val="window" lastClr="FFFFFF"/>
                                        </a:solidFill>
                                        <a:ln w="6350">
                                          <a:noFill/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US" sz="1100">
                                              <a:effectLst/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DaunPenh" panose="02000500000000020004" pitchFamily="2" charset="0"/>
                                            </a:rPr>
                                            <a:t>Sale Order</a:t>
                                          </a: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148" name="Group 1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74EEA8-C1E5-45B9-8188-C4B0DFD7257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142875"/>
                                          <a:ext cx="5305426" cy="2371725"/>
                                          <a:chOff x="0" y="0"/>
                                          <a:chExt cx="5305426" cy="2371725"/>
                                        </a:xfrm>
                                      </p:grpSpPr>
                                      <p:sp>
                                        <p:nvSpPr>
                                          <p:cNvPr id="149" name="Rectangle 1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D90D4B-4CAA-4014-AEFA-BCA22DBD82A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0" y="0"/>
                                            <a:ext cx="1238250" cy="3238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ysClr val="window" lastClr="FFFFFF"/>
                                          </a:solidFill>
                                          <a:ln w="12700" cap="flat" cmpd="sng" algn="ctr">
                                            <a:solidFill>
                                              <a:srgbClr val="70AD47"/>
                                            </a:solidFill>
                                            <a:prstDash val="solid"/>
                                            <a:miter lim="800000"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ctr">
                                              <a:lnSpc>
                                                <a:spcPct val="107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en-US" sz="1100">
                                                <a:effectLst/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DaunPenh" panose="02000500000000020004" pitchFamily="2" charset="0"/>
                                              </a:rPr>
                                              <a:t>CUSTOMER</a:t>
                                            </a: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50" name="Connector: Elbow 1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6D5EC0-7349-40B6-BCAD-0F1817FAC4EB}"/>
                                              </a:ext>
                                            </a:extLst>
                                          </p:cNvPr>
                                          <p:cNvCxnSpPr>
                                            <a:stCxn id="136" idx="2"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>
                                            <a:off x="3743615" y="504539"/>
                                            <a:ext cx="1799649" cy="1323972"/>
                                          </a:xfrm>
                                          <a:prstGeom prst="bentConnector3">
                                            <a:avLst>
                                              <a:gd name="adj1" fmla="val 99179"/>
                                            </a:avLst>
                                          </a:prstGeom>
                                          <a:noFill/>
                                          <a:ln w="6350" cap="flat" cmpd="sng" algn="ctr">
                                            <a:solidFill>
                                              <a:srgbClr val="4472C4"/>
                                            </a:solidFill>
                                            <a:prstDash val="solid"/>
                                            <a:miter lim="800000"/>
                                            <a:tailEnd type="triangle"/>
                                          </a:ln>
                                          <a:effectLst/>
                                        </p:spPr>
                                      </p:cxnSp>
                                      <p:cxnSp>
                                        <p:nvCxnSpPr>
                                          <p:cNvPr id="151" name="Connector: Elbow 1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FD5FC80-01D4-4BDA-87BA-964132A45C4E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638175" y="333375"/>
                                            <a:ext cx="1533525" cy="1657350"/>
                                          </a:xfrm>
                                          <a:prstGeom prst="bentConnector3">
                                            <a:avLst>
                                              <a:gd name="adj1" fmla="val 311"/>
                                            </a:avLst>
                                          </a:prstGeom>
                                          <a:noFill/>
                                          <a:ln w="6350" cap="flat" cmpd="sng" algn="ctr">
                                            <a:solidFill>
                                              <a:srgbClr val="4472C4"/>
                                            </a:solidFill>
                                            <a:prstDash val="solid"/>
                                            <a:miter lim="800000"/>
                                            <a:tailEnd type="triangle"/>
                                          </a:ln>
                                          <a:effectLst/>
                                        </p:spPr>
                                      </p:cxnSp>
                                      <p:cxnSp>
                                        <p:nvCxnSpPr>
                                          <p:cNvPr id="152" name="Connector: Elbow 1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FF8E98-E500-4C2F-B7C6-E0A9B9BCA8E2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409575" y="323850"/>
                                            <a:ext cx="1647825" cy="2047875"/>
                                          </a:xfrm>
                                          <a:prstGeom prst="bentConnector3">
                                            <a:avLst>
                                              <a:gd name="adj1" fmla="val 100000"/>
                                            </a:avLst>
                                          </a:prstGeom>
                                          <a:noFill/>
                                          <a:ln w="6350" cap="flat" cmpd="sng" algn="ctr">
                                            <a:solidFill>
                                              <a:srgbClr val="4472C4"/>
                                            </a:solidFill>
                                            <a:prstDash val="solid"/>
                                            <a:miter lim="800000"/>
                                            <a:tailEnd type="triangle"/>
                                          </a:ln>
                                          <a:effectLst/>
                                        </p:spPr>
                                      </p:cxnSp>
                                    </p:grpSp>
                                  </p:grpSp>
                                </p:grpSp>
                                <p:sp>
                                  <p:nvSpPr>
                                    <p:cNvPr id="144" name="Text Box 111">
                                      <a:extLst>
                                        <a:ext uri="{FF2B5EF4-FFF2-40B4-BE49-F238E27FC236}">
                                          <a16:creationId xmlns:a16="http://schemas.microsoft.com/office/drawing/2014/main" id="{2077422C-8BE3-4D9C-9A14-0836D56CCE3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09600" y="2228850"/>
                                      <a:ext cx="1314450" cy="27622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ysClr val="window" lastClr="FFFFFF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07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DaunPenh" panose="02000500000000020004" pitchFamily="2" charset="0"/>
                                        </a:rPr>
                                        <a:t>Invoice</a:t>
                                      </a:r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135" name="Group 134">
                                  <a:extLst>
                                    <a:ext uri="{FF2B5EF4-FFF2-40B4-BE49-F238E27FC236}">
                                      <a16:creationId xmlns:a16="http://schemas.microsoft.com/office/drawing/2014/main" id="{5C81F125-CF73-44B4-BC9E-EC6454F5B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59693" y="85725"/>
                                  <a:ext cx="4564857" cy="6177478"/>
                                  <a:chOff x="-1850232" y="0"/>
                                  <a:chExt cx="4564857" cy="6177478"/>
                                </a:xfrm>
                              </p:grpSpPr>
                              <p:sp>
                                <p:nvSpPr>
                                  <p:cNvPr id="136" name="Rectangle 135">
                                    <a:extLst>
                                      <a:ext uri="{FF2B5EF4-FFF2-40B4-BE49-F238E27FC236}">
                                        <a16:creationId xmlns:a16="http://schemas.microsoft.com/office/drawing/2014/main" id="{80456439-C219-418B-ADFB-6400B4F8E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476375" y="0"/>
                                    <a:ext cx="1238250" cy="3238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rgbClr val="70AD47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07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DaunPenh" panose="02000500000000020004" pitchFamily="2" charset="0"/>
                                      </a:rPr>
                                      <a:t>	USER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37" name="Connector: Elbow 136">
                                    <a:extLst>
                                      <a:ext uri="{FF2B5EF4-FFF2-40B4-BE49-F238E27FC236}">
                                        <a16:creationId xmlns:a16="http://schemas.microsoft.com/office/drawing/2014/main" id="{3DA366AF-0481-4A8E-801C-47C491B5A8FC}"/>
                                      </a:ext>
                                    </a:extLst>
                                  </p:cNvPr>
                                  <p:cNvCxnSpPr>
                                    <a:endCxn id="141" idx="4"/>
                                  </p:cNvCxnSpPr>
                                  <p:nvPr/>
                                </p:nvCxnSpPr>
                                <p:spPr>
                                  <a:xfrm rot="5400000" flipH="1" flipV="1">
                                    <a:off x="-2225279" y="4004073"/>
                                    <a:ext cx="2466978" cy="1716881"/>
                                  </a:xfrm>
                                  <a:prstGeom prst="bentConnector3">
                                    <a:avLst>
                                      <a:gd name="adj1" fmla="val 50000"/>
                                    </a:avLst>
                                  </a:prstGeom>
                                  <a:noFill/>
                                  <a:ln w="6350" cap="flat" cmpd="sng" algn="ctr">
                                    <a:solidFill>
                                      <a:srgbClr val="4472C4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38" name="Connector: Elbow 137">
                                    <a:extLst>
                                      <a:ext uri="{FF2B5EF4-FFF2-40B4-BE49-F238E27FC236}">
                                        <a16:creationId xmlns:a16="http://schemas.microsoft.com/office/drawing/2014/main" id="{7645658F-A55F-476F-BA6B-9CECBF3B7E51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-2051109" y="3708709"/>
                                    <a:ext cx="2689030" cy="2248507"/>
                                  </a:xfrm>
                                  <a:prstGeom prst="bentConnector3">
                                    <a:avLst>
                                      <a:gd name="adj1" fmla="val 0"/>
                                    </a:avLst>
                                  </a:prstGeom>
                                  <a:noFill/>
                                  <a:ln w="6350" cap="flat" cmpd="sng" algn="ctr">
                                    <a:solidFill>
                                      <a:srgbClr val="4472C4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39" name="Connector: Elbow 138">
                                    <a:extLst>
                                      <a:ext uri="{FF2B5EF4-FFF2-40B4-BE49-F238E27FC236}">
                                        <a16:creationId xmlns:a16="http://schemas.microsoft.com/office/drawing/2014/main" id="{6DEAA8AF-F1B4-4D36-B16D-AF790A645B48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-2133920" y="3922405"/>
                                    <a:ext cx="2466978" cy="1880217"/>
                                  </a:xfrm>
                                  <a:prstGeom prst="bentConnector3">
                                    <a:avLst>
                                      <a:gd name="adj1" fmla="val 32742"/>
                                    </a:avLst>
                                  </a:prstGeom>
                                  <a:noFill/>
                                  <a:ln w="6350" cap="flat" cmpd="sng" algn="ctr">
                                    <a:solidFill>
                                      <a:srgbClr val="4472C4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40" name="Connector: Elbow 139">
                                    <a:extLst>
                                      <a:ext uri="{FF2B5EF4-FFF2-40B4-BE49-F238E27FC236}">
                                        <a16:creationId xmlns:a16="http://schemas.microsoft.com/office/drawing/2014/main" id="{3F8B35BB-DA2A-44D0-B3A6-D31BD04114F6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-2078534" y="3817587"/>
                                    <a:ext cx="2520969" cy="2064366"/>
                                  </a:xfrm>
                                  <a:prstGeom prst="bentConnector3">
                                    <a:avLst>
                                      <a:gd name="adj1" fmla="val 13111"/>
                                    </a:avLst>
                                  </a:prstGeom>
                                  <a:noFill/>
                                  <a:ln w="6350" cap="flat" cmpd="sng" algn="ctr">
                                    <a:solidFill>
                                      <a:srgbClr val="4472C4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</p:grpSp>
                          </p:grpSp>
                        </p:grpSp>
                      </p:grpSp>
                    </p:grpSp>
                    <p:sp>
                      <p:nvSpPr>
                        <p:cNvPr id="127" name="Text Box 118">
                          <a:extLst>
                            <a:ext uri="{FF2B5EF4-FFF2-40B4-BE49-F238E27FC236}">
                              <a16:creationId xmlns:a16="http://schemas.microsoft.com/office/drawing/2014/main" id="{76E0F535-000B-4289-9AC6-20E2BD381D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37052" y="5551596"/>
                          <a:ext cx="962025" cy="276224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DaunPenh" panose="02000500000000020004" pitchFamily="2" charset="0"/>
                            </a:rPr>
                            <a:t>Create Menu</a:t>
                          </a:r>
                        </a:p>
                      </p:txBody>
                    </p:sp>
                  </p:grpSp>
                  <p:grpSp>
                    <p:nvGrpSpPr>
                      <p:cNvPr id="122" name="Group 121">
                        <a:extLst>
                          <a:ext uri="{FF2B5EF4-FFF2-40B4-BE49-F238E27FC236}">
                            <a16:creationId xmlns:a16="http://schemas.microsoft.com/office/drawing/2014/main" id="{F8BEEBBB-4F4F-44F0-83C3-23D6DD7AEF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3143252"/>
                        <a:ext cx="3986106" cy="3533773"/>
                        <a:chOff x="0" y="2"/>
                        <a:chExt cx="3986106" cy="3533773"/>
                      </a:xfrm>
                    </p:grpSpPr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F9F43A64-5857-4F29-BEAB-40AFDB5107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3133725"/>
                          <a:ext cx="1514475" cy="4000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solidFill>
                            <a:srgbClr val="70AD47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DaunPenh" panose="02000500000000020004" pitchFamily="2" charset="0"/>
                            </a:rPr>
                            <a:t>ADMINISTRATOR</a:t>
                          </a:r>
                        </a:p>
                      </p:txBody>
                    </p:sp>
                    <p:cxnSp>
                      <p:nvCxnSpPr>
                        <p:cNvPr id="124" name="Connector: Elbow 123">
                          <a:extLst>
                            <a:ext uri="{FF2B5EF4-FFF2-40B4-BE49-F238E27FC236}">
                              <a16:creationId xmlns:a16="http://schemas.microsoft.com/office/drawing/2014/main" id="{7A7253D0-D28C-4CD8-BBA9-E513B79EF06A}"/>
                            </a:ext>
                          </a:extLst>
                        </p:cNvPr>
                        <p:cNvCxnSpPr>
                          <a:stCxn id="141" idx="5"/>
                        </p:cNvCxnSpPr>
                        <p:nvPr/>
                      </p:nvCxnSpPr>
                      <p:spPr>
                        <a:xfrm rot="5400000">
                          <a:off x="1156831" y="691805"/>
                          <a:ext cx="3174680" cy="2483871"/>
                        </a:xfrm>
                        <a:prstGeom prst="bentConnector3">
                          <a:avLst>
                            <a:gd name="adj1" fmla="val 99763"/>
                          </a:avLst>
                        </a:prstGeom>
                        <a:noFill/>
                        <a:ln w="6350" cap="flat" cmpd="sng" algn="ctr">
                          <a:solidFill>
                            <a:srgbClr val="4472C4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125" name="Connector: Elbow 124">
                          <a:extLst>
                            <a:ext uri="{FF2B5EF4-FFF2-40B4-BE49-F238E27FC236}">
                              <a16:creationId xmlns:a16="http://schemas.microsoft.com/office/drawing/2014/main" id="{DA671DDF-DE7F-4B41-AA6E-5CE7820E540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rot="5400000" flipH="1" flipV="1">
                          <a:off x="-428542" y="438235"/>
                          <a:ext cx="3114674" cy="2238208"/>
                        </a:xfrm>
                        <a:prstGeom prst="bentConnector3">
                          <a:avLst>
                            <a:gd name="adj1" fmla="val 100362"/>
                          </a:avLst>
                        </a:prstGeom>
                        <a:noFill/>
                        <a:ln w="6350" cap="flat" cmpd="sng" algn="ctr">
                          <a:solidFill>
                            <a:srgbClr val="4472C4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</p:grpSp>
                </p:grpSp>
                <p:cxnSp>
                  <p:nvCxnSpPr>
                    <p:cNvPr id="120" name="Connector: Elbow 119">
                      <a:extLst>
                        <a:ext uri="{FF2B5EF4-FFF2-40B4-BE49-F238E27FC236}">
                          <a16:creationId xmlns:a16="http://schemas.microsoft.com/office/drawing/2014/main" id="{668DD564-4CD2-4D05-808B-563128E3FA6D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1123950" y="3495675"/>
                      <a:ext cx="2160905" cy="1425575"/>
                    </a:xfrm>
                    <a:prstGeom prst="bentConnector3">
                      <a:avLst>
                        <a:gd name="adj1" fmla="val 62903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8" name="Connector: Elbow 117">
                    <a:extLst>
                      <a:ext uri="{FF2B5EF4-FFF2-40B4-BE49-F238E27FC236}">
                        <a16:creationId xmlns:a16="http://schemas.microsoft.com/office/drawing/2014/main" id="{08169DB5-B57F-405E-B311-96D7928A53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6700" y="2914650"/>
                    <a:ext cx="2190750" cy="2340562"/>
                  </a:xfrm>
                  <a:prstGeom prst="bentConnector3">
                    <a:avLst>
                      <a:gd name="adj1" fmla="val 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Text Box 19">
                  <a:extLst>
                    <a:ext uri="{FF2B5EF4-FFF2-40B4-BE49-F238E27FC236}">
                      <a16:creationId xmlns:a16="http://schemas.microsoft.com/office/drawing/2014/main" id="{811A0042-9C59-4E82-BBAD-CA719A487E58}"/>
                    </a:ext>
                  </a:extLst>
                </p:cNvPr>
                <p:cNvSpPr txBox="1"/>
                <p:nvPr/>
              </p:nvSpPr>
              <p:spPr>
                <a:xfrm>
                  <a:off x="638175" y="2638425"/>
                  <a:ext cx="1181100" cy="247650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DaunPenh" panose="02000500000000020004" pitchFamily="2" charset="0"/>
                    </a:rPr>
                    <a:t>Customer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96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E16D-143F-4FAF-8160-C56A54C9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 anchor="ctr"/>
          <a:lstStyle/>
          <a:p>
            <a:r>
              <a:rPr lang="en-US" dirty="0"/>
              <a:t>UML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9CD72E-2D4D-4C57-9276-86D0A24B7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53" y="2001078"/>
            <a:ext cx="7258182" cy="4370660"/>
          </a:xfrm>
        </p:spPr>
      </p:pic>
    </p:spTree>
    <p:extLst>
      <p:ext uri="{BB962C8B-B14F-4D97-AF65-F5344CB8AC3E}">
        <p14:creationId xmlns:p14="http://schemas.microsoft.com/office/powerpoint/2010/main" val="304527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3B44-CA04-4B37-8401-3F34AA23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ERD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2BCC2-2ABA-42A4-BE24-5C23AA95BD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1683026"/>
            <a:ext cx="7527235" cy="51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457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Aharoni</vt:lpstr>
      <vt:lpstr>Arial</vt:lpstr>
      <vt:lpstr>Calibri</vt:lpstr>
      <vt:lpstr>DaunPenh</vt:lpstr>
      <vt:lpstr>Khmer OS</vt:lpstr>
      <vt:lpstr>Khmer OS Muol Light</vt:lpstr>
      <vt:lpstr>Trebuchet MS</vt:lpstr>
      <vt:lpstr>Wingdings 3</vt:lpstr>
      <vt:lpstr>Facet</vt:lpstr>
      <vt:lpstr>Restaurant Management System</vt:lpstr>
      <vt:lpstr>Outline</vt:lpstr>
      <vt:lpstr>ការណែនាំ</vt:lpstr>
      <vt:lpstr>PowerPoint Presentation</vt:lpstr>
      <vt:lpstr>វត្ថុបំណង</vt:lpstr>
      <vt:lpstr>ការរចនាគំរោង</vt:lpstr>
      <vt:lpstr>DataFlow Diagram</vt:lpstr>
      <vt:lpstr>UML Diagram</vt:lpstr>
      <vt:lpstr>ERD Diagram</vt:lpstr>
      <vt:lpstr>ការអភិវឌ្ឍគំរោង</vt:lpstr>
      <vt:lpstr>PowerPoint Presentation</vt:lpstr>
      <vt:lpstr>Technology</vt:lpstr>
      <vt:lpstr>EntityFramework</vt:lpstr>
      <vt:lpstr>EntityFramework Conceptual model</vt:lpstr>
      <vt:lpstr>ការអភិវឌ្ឍ System GUI</vt:lpstr>
      <vt:lpstr>Software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Administrator</dc:creator>
  <cp:lastModifiedBy>Administrator</cp:lastModifiedBy>
  <cp:revision>70</cp:revision>
  <dcterms:created xsi:type="dcterms:W3CDTF">2018-02-21T02:25:45Z</dcterms:created>
  <dcterms:modified xsi:type="dcterms:W3CDTF">2018-02-28T07:02:35Z</dcterms:modified>
</cp:coreProperties>
</file>