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60"/>
  </p:handoutMasterIdLst>
  <p:sldIdLst>
    <p:sldId id="258" r:id="rId3"/>
    <p:sldId id="304" r:id="rId4"/>
    <p:sldId id="302" r:id="rId5"/>
    <p:sldId id="259" r:id="rId6"/>
    <p:sldId id="333" r:id="rId7"/>
    <p:sldId id="335" r:id="rId8"/>
    <p:sldId id="307" r:id="rId9"/>
    <p:sldId id="308" r:id="rId10"/>
    <p:sldId id="309" r:id="rId11"/>
    <p:sldId id="336" r:id="rId12"/>
    <p:sldId id="310" r:id="rId13"/>
    <p:sldId id="306" r:id="rId14"/>
    <p:sldId id="260" r:id="rId15"/>
    <p:sldId id="311" r:id="rId16"/>
    <p:sldId id="261" r:id="rId17"/>
    <p:sldId id="262" r:id="rId18"/>
    <p:sldId id="312" r:id="rId19"/>
    <p:sldId id="313" r:id="rId20"/>
    <p:sldId id="314" r:id="rId21"/>
    <p:sldId id="316" r:id="rId22"/>
    <p:sldId id="337" r:id="rId23"/>
    <p:sldId id="338" r:id="rId24"/>
    <p:sldId id="339" r:id="rId25"/>
    <p:sldId id="269" r:id="rId26"/>
    <p:sldId id="317" r:id="rId27"/>
    <p:sldId id="318" r:id="rId29"/>
    <p:sldId id="270" r:id="rId30"/>
    <p:sldId id="319" r:id="rId31"/>
    <p:sldId id="320" r:id="rId32"/>
    <p:sldId id="321" r:id="rId33"/>
    <p:sldId id="357" r:id="rId34"/>
    <p:sldId id="343" r:id="rId35"/>
    <p:sldId id="344" r:id="rId36"/>
    <p:sldId id="345" r:id="rId37"/>
    <p:sldId id="278" r:id="rId38"/>
    <p:sldId id="327" r:id="rId39"/>
    <p:sldId id="279" r:id="rId40"/>
    <p:sldId id="280" r:id="rId41"/>
    <p:sldId id="324" r:id="rId42"/>
    <p:sldId id="325" r:id="rId43"/>
    <p:sldId id="326" r:id="rId44"/>
    <p:sldId id="392" r:id="rId45"/>
    <p:sldId id="346" r:id="rId46"/>
    <p:sldId id="347" r:id="rId47"/>
    <p:sldId id="348" r:id="rId48"/>
    <p:sldId id="287" r:id="rId49"/>
    <p:sldId id="328" r:id="rId50"/>
    <p:sldId id="329" r:id="rId51"/>
    <p:sldId id="288" r:id="rId52"/>
    <p:sldId id="330" r:id="rId53"/>
    <p:sldId id="331" r:id="rId54"/>
    <p:sldId id="358" r:id="rId55"/>
    <p:sldId id="354" r:id="rId56"/>
    <p:sldId id="359" r:id="rId57"/>
    <p:sldId id="356" r:id="rId58"/>
    <p:sldId id="360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handoutMaster" Target="handoutMasters/handoutMaster1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0280E-6052-459D-AB40-214F9B03347C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CAA50-C8D9-4928-9898-E695AE60110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AA50-C8D9-4928-9898-E695AE60110F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AA50-C8D9-4928-9898-E695AE60110F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AA50-C8D9-4928-9898-E695AE60110F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AA50-C8D9-4928-9898-E695AE60110F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AA50-C8D9-4928-9898-E695AE60110F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AA50-C8D9-4928-9898-E695AE60110F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CAA50-C8D9-4928-9898-E695AE60110F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C61C8-9B01-4390-BFEC-BFC4D09FF6CC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43C8-F4B5-45BD-9696-606291EBDE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emf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oleObject" Target="../embeddings/oleObject16.bin"/><Relationship Id="rId7" Type="http://schemas.openxmlformats.org/officeDocument/2006/relationships/image" Target="../media/image19.wmf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Relationship Id="rId3" Type="http://schemas.openxmlformats.org/officeDocument/2006/relationships/image" Target="../media/image17.wmf"/><Relationship Id="rId2" Type="http://schemas.openxmlformats.org/officeDocument/2006/relationships/oleObject" Target="../embeddings/oleObject13.bin"/><Relationship Id="rId11" Type="http://schemas.openxmlformats.org/officeDocument/2006/relationships/vmlDrawing" Target="../drawings/vmlDrawing9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8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6.wmf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Relationship Id="rId3" Type="http://schemas.openxmlformats.org/officeDocument/2006/relationships/image" Target="../media/image24.wmf"/><Relationship Id="rId2" Type="http://schemas.openxmlformats.org/officeDocument/2006/relationships/oleObject" Target="../embeddings/oleObject19.bin"/><Relationship Id="rId1" Type="http://schemas.openxmlformats.org/officeDocument/2006/relationships/image" Target="../media/image23.emf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2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4.bin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wmf"/><Relationship Id="rId2" Type="http://schemas.openxmlformats.org/officeDocument/2006/relationships/oleObject" Target="../embeddings/oleObject25.bin"/><Relationship Id="rId1" Type="http://schemas.openxmlformats.org/officeDocument/2006/relationships/image" Target="../media/image30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oleObject" Target="../embeddings/oleObject29.bin"/><Relationship Id="rId7" Type="http://schemas.openxmlformats.org/officeDocument/2006/relationships/image" Target="../media/image34.wmf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7.bin"/><Relationship Id="rId3" Type="http://schemas.openxmlformats.org/officeDocument/2006/relationships/image" Target="../media/image32.wmf"/><Relationship Id="rId2" Type="http://schemas.openxmlformats.org/officeDocument/2006/relationships/oleObject" Target="../embeddings/oleObject26.bin"/><Relationship Id="rId17" Type="http://schemas.openxmlformats.org/officeDocument/2006/relationships/vmlDrawing" Target="../drawings/vmlDrawing16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38.wmf"/><Relationship Id="rId14" Type="http://schemas.openxmlformats.org/officeDocument/2006/relationships/oleObject" Target="../embeddings/oleObject32.bin"/><Relationship Id="rId13" Type="http://schemas.openxmlformats.org/officeDocument/2006/relationships/image" Target="../media/image37.wmf"/><Relationship Id="rId12" Type="http://schemas.openxmlformats.org/officeDocument/2006/relationships/oleObject" Target="../embeddings/oleObject31.bin"/><Relationship Id="rId11" Type="http://schemas.openxmlformats.org/officeDocument/2006/relationships/image" Target="../media/image36.wmf"/><Relationship Id="rId10" Type="http://schemas.openxmlformats.org/officeDocument/2006/relationships/oleObject" Target="../embeddings/oleObject30.bin"/><Relationship Id="rId1" Type="http://schemas.openxmlformats.org/officeDocument/2006/relationships/image" Target="../media/image31.emf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wmf"/><Relationship Id="rId1" Type="http://schemas.openxmlformats.org/officeDocument/2006/relationships/oleObject" Target="../embeddings/oleObject33.bin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34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0.vml"/><Relationship Id="rId8" Type="http://schemas.openxmlformats.org/officeDocument/2006/relationships/slideLayout" Target="../slideLayouts/slideLayout2.xml"/><Relationship Id="rId7" Type="http://schemas.openxmlformats.org/officeDocument/2006/relationships/oleObject" Target="../embeddings/oleObject40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37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2.xml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41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908720"/>
            <a:ext cx="86044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latin typeface="Bahnschrift SemiBold" panose="020B0502040204020203" pitchFamily="34" charset="0"/>
              </a:rPr>
              <a:t>МАТЕМАТИЧЕСКОЕ ПРОГРАММИРОВАНИЕ</a:t>
            </a:r>
            <a:endParaRPr lang="ru-RU" sz="2800" dirty="0" smtClean="0">
              <a:latin typeface="Bahnschrift SemiBold" panose="020B0502040204020203" pitchFamily="34" charset="0"/>
            </a:endParaRPr>
          </a:p>
          <a:p>
            <a:pPr algn="ctr"/>
            <a:r>
              <a:rPr lang="ru-RU" sz="2800" dirty="0" smtClean="0">
                <a:latin typeface="Bahnschrift SemiBold" panose="020B0502040204020203" pitchFamily="34" charset="0"/>
              </a:rPr>
              <a:t>ЛЕКЦИЯ 2</a:t>
            </a:r>
            <a:endParaRPr lang="ru-RU" sz="2800" dirty="0" smtClean="0">
              <a:latin typeface="Bahnschrift SemiBold" panose="020B0502040204020203" pitchFamily="34" charset="0"/>
            </a:endParaRPr>
          </a:p>
          <a:p>
            <a:pPr algn="ctr"/>
            <a:endParaRPr lang="ru-RU" sz="2400" dirty="0" smtClean="0">
              <a:latin typeface="Bahnschrift SemiBold" panose="020B0502040204020203" pitchFamily="34" charset="0"/>
            </a:endParaRPr>
          </a:p>
          <a:p>
            <a:pPr algn="ctr"/>
            <a:endParaRPr lang="ru-RU" sz="4000" dirty="0" smtClean="0">
              <a:latin typeface="Bahnschrift SemiBold" panose="020B0502040204020203" pitchFamily="34" charset="0"/>
            </a:endParaRPr>
          </a:p>
          <a:p>
            <a:pPr algn="ctr"/>
            <a:r>
              <a:rPr lang="ru-RU" sz="4000" b="1" dirty="0">
                <a:solidFill>
                  <a:srgbClr val="7030A0"/>
                </a:solidFill>
                <a:latin typeface="Bahnschrift SemiBold" panose="020B0502040204020203" pitchFamily="34" charset="0"/>
              </a:rPr>
              <a:t>КОМБИНАТОРНЫЕ  МЕТОДЫ   РЕШЕНИЯ   ОПТИМИЗАЦИОННЫХ ЗАДАЧ      </a:t>
            </a:r>
            <a:endParaRPr lang="en-US" sz="4000" dirty="0">
              <a:solidFill>
                <a:srgbClr val="7030A0"/>
              </a:solidFill>
              <a:latin typeface="Bahnschrift SemiBold" panose="020B0502040204020203" pitchFamily="34" charset="0"/>
            </a:endParaRPr>
          </a:p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80336" y="118774"/>
            <a:ext cx="94330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" name="Заголовок 1"/>
          <p:cNvSpPr txBox="1"/>
          <p:nvPr/>
        </p:nvSpPr>
        <p:spPr>
          <a:xfrm>
            <a:off x="1556953" y="252248"/>
            <a:ext cx="5958470" cy="8746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rgbClr val="00B0F0"/>
                </a:solidFill>
                <a:latin typeface="Bahnschrift SemiBold" panose="020B0502040204020203" pitchFamily="34" charset="0"/>
              </a:rPr>
              <a:t>КОМБИНАТОРИКА</a:t>
            </a:r>
            <a:r>
              <a:rPr lang="en-US" sz="4400" dirty="0" smtClean="0">
                <a:solidFill>
                  <a:srgbClr val="00B0F0"/>
                </a:solidFill>
                <a:latin typeface="Bahnschrift SemiBold" panose="020B0502040204020203" pitchFamily="34" charset="0"/>
              </a:rPr>
              <a:t>. </a:t>
            </a:r>
            <a:r>
              <a:rPr lang="ru-RU" sz="4400" dirty="0" smtClean="0">
                <a:solidFill>
                  <a:srgbClr val="00B0F0"/>
                </a:solidFill>
                <a:latin typeface="Bahnschrift SemiBold" panose="020B0502040204020203" pitchFamily="34" charset="0"/>
              </a:rPr>
              <a:t>Треугольник паскаля</a:t>
            </a:r>
            <a:endParaRPr lang="ru-RU" sz="5400" dirty="0" smtClean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16832"/>
            <a:ext cx="4752528" cy="438694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07950" y="115888"/>
          <a:ext cx="8964613" cy="611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Visio" r:id="rId1" imgW="10239375" imgH="6981825" progId="Visio.Drawing.6">
                  <p:embed/>
                </p:oleObj>
              </mc:Choice>
              <mc:Fallback>
                <p:oleObj name="Visio" r:id="rId1" imgW="10239375" imgH="6981825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15888"/>
                        <a:ext cx="8964613" cy="611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-108520" y="94293"/>
            <a:ext cx="94330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" name="Заголовок 1"/>
          <p:cNvSpPr txBox="1"/>
          <p:nvPr/>
        </p:nvSpPr>
        <p:spPr>
          <a:xfrm>
            <a:off x="1781882" y="227767"/>
            <a:ext cx="5508612" cy="8746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rgbClr val="EFBA25"/>
                </a:solidFill>
                <a:latin typeface="Bahnschrift SemiBold" panose="020B0502040204020203" pitchFamily="34" charset="0"/>
              </a:rPr>
              <a:t>КОМБИНАТОРИКА</a:t>
            </a:r>
            <a:endParaRPr lang="ru-RU" sz="5400" dirty="0" smtClean="0">
              <a:solidFill>
                <a:srgbClr val="EFBA25"/>
              </a:solidFill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2483768" y="826058"/>
          <a:ext cx="322595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Формула" r:id="rId1" imgW="1333500" imgH="241300" progId="Equation.3">
                  <p:embed/>
                </p:oleObj>
              </mc:Choice>
              <mc:Fallback>
                <p:oleObj name="Формула" r:id="rId1" imgW="1333500" imgH="241300" progId="Equation.3">
                  <p:embed/>
                  <p:pic>
                    <p:nvPicPr>
                      <p:cNvPr id="0" name="Изображение 15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826058"/>
                        <a:ext cx="3225958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1403648" y="1629759"/>
          <a:ext cx="13652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Формула" r:id="rId3" imgW="12192000" imgH="6400800" progId="Equation.3">
                  <p:embed/>
                </p:oleObj>
              </mc:Choice>
              <mc:Fallback>
                <p:oleObj name="Формула" r:id="rId3" imgW="12192000" imgH="6400800" progId="Equation.3">
                  <p:embed/>
                  <p:pic>
                    <p:nvPicPr>
                      <p:cNvPr id="0" name="Изображение 15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629759"/>
                        <a:ext cx="1365250" cy="719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5004048" y="1479457"/>
          <a:ext cx="304233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name="Формула" r:id="rId5" imgW="1116965" imgH="342900" progId="Equation.3">
                  <p:embed/>
                </p:oleObj>
              </mc:Choice>
              <mc:Fallback>
                <p:oleObj name="Формула" r:id="rId5" imgW="1116965" imgH="342900" progId="Equation.3">
                  <p:embed/>
                  <p:pic>
                    <p:nvPicPr>
                      <p:cNvPr id="0" name="Изображение 15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479457"/>
                        <a:ext cx="3042338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51520" y="157952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Генерация множества всех подмножеств </a:t>
            </a:r>
            <a:endParaRPr lang="en-US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44" y="2492896"/>
            <a:ext cx="8280920" cy="420235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4" name="Picture 4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44" y="1772816"/>
            <a:ext cx="8763142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Прямоугольник 49"/>
          <p:cNvSpPr/>
          <p:nvPr/>
        </p:nvSpPr>
        <p:spPr>
          <a:xfrm>
            <a:off x="243118" y="404664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Построение элементов </a:t>
            </a:r>
            <a:r>
              <a:rPr lang="ru-RU" sz="2400" dirty="0" err="1">
                <a:solidFill>
                  <a:srgbClr val="00B050"/>
                </a:solidFill>
                <a:latin typeface="Bahnschrift SemiBold" panose="020B0502040204020203" pitchFamily="34" charset="0"/>
              </a:rPr>
              <a:t>булеана</a:t>
            </a:r>
            <a:r>
              <a:rPr lang="ru-RU" sz="24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множества </a:t>
            </a:r>
            <a:r>
              <a:rPr lang="ru-RU" sz="2400" i="1" dirty="0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Х</a:t>
            </a:r>
            <a:r>
              <a:rPr lang="ru-RU" sz="2400" dirty="0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   </a:t>
            </a:r>
            <a:r>
              <a:rPr lang="ru-RU" sz="24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сводится к следующему алгоритму: </a:t>
            </a:r>
            <a:endParaRPr lang="en-US" sz="2400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043608" y="198434"/>
            <a:ext cx="7673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B05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Пример </a:t>
            </a:r>
            <a:r>
              <a:rPr lang="ru-RU" sz="2800" b="1" dirty="0">
                <a:solidFill>
                  <a:srgbClr val="00B05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построения </a:t>
            </a:r>
            <a:r>
              <a:rPr lang="ru-RU" sz="2800" b="1" dirty="0" err="1">
                <a:solidFill>
                  <a:srgbClr val="00B05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булеана</a:t>
            </a:r>
            <a:r>
              <a:rPr lang="ru-RU" sz="2800" b="1" dirty="0">
                <a:solidFill>
                  <a:srgbClr val="00B05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 для множества </a:t>
            </a:r>
            <a:endParaRPr lang="ru-RU" sz="2800" b="1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131840" y="900498"/>
            <a:ext cx="145226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699792" y="947982"/>
          <a:ext cx="3553717" cy="716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Уравнение" r:id="rId1" imgW="1130300" imgH="228600" progId="Equation.3">
                  <p:embed/>
                </p:oleObj>
              </mc:Choice>
              <mc:Fallback>
                <p:oleObj name="Уравнение" r:id="rId1" imgW="11303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947982"/>
                        <a:ext cx="3553717" cy="7167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03004" y="1916832"/>
            <a:ext cx="8537992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Под элементами множества </a:t>
            </a:r>
            <a:r>
              <a:rPr lang="en-US" sz="2400" b="1" i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X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изображен столбец битовых последовательностей. Каждая строка столбца соответствует состоянию последовательности </a:t>
            </a:r>
            <a:r>
              <a:rPr lang="en-US" sz="2400" b="1" i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B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при очередном прохождении шага 4 алгоритма. Слева от столбца указаны целые числа, которые являются интерпретацией битовых последовательностей как целых чисел в десятичной системе счисления.  </a:t>
            </a:r>
            <a:endParaRPr lang="en-US" sz="2400" dirty="0" smtClean="0">
              <a:latin typeface="Bahnschrift SemiBold" panose="020B0502040204020203" pitchFamily="34" charset="0"/>
              <a:ea typeface="Times New Roman" panose="02020603050405020304" pitchFamily="18" charset="0"/>
              <a:cs typeface="Bahnschrift SemiBold" panose="020B0502040204020203" pitchFamily="34" charset="0"/>
            </a:endParaRPr>
          </a:p>
          <a:p>
            <a:pPr indent="323850" algn="just">
              <a:spcAft>
                <a:spcPts val="0"/>
              </a:spcAft>
            </a:pPr>
            <a:endParaRPr lang="ru-RU" sz="2400" dirty="0">
              <a:latin typeface="Bahnschrift SemiBold" panose="020B0502040204020203" pitchFamily="34" charset="0"/>
              <a:ea typeface="Times New Roman" panose="02020603050405020304" pitchFamily="18" charset="0"/>
              <a:cs typeface="Bahnschrift SemiBold" panose="020B0502040204020203" pitchFamily="34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Стрелки на </a:t>
            </a:r>
            <a:r>
              <a:rPr lang="ru-RU" sz="2400" dirty="0" smtClean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рисунке 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указывают на строки другого столбца, который содержит элементы множества </a:t>
            </a:r>
            <a:r>
              <a:rPr lang="en-US" sz="2400" b="1" i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X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соответствующие битовым последовательностям. Каждая строка этого столбца содержит элементы одного из подмножеств множества </a:t>
            </a:r>
            <a:r>
              <a:rPr lang="en-US" sz="2400" b="1" i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X</a:t>
            </a:r>
            <a:endParaRPr lang="ru-RU" sz="2400" dirty="0">
              <a:effectLst/>
              <a:latin typeface="Bahnschrift SemiBold" panose="020B0502040204020203" pitchFamily="34" charset="0"/>
              <a:ea typeface="Times New Roman" panose="02020603050405020304" pitchFamily="18" charset="0"/>
              <a:cs typeface="Bahnschrift SemiBold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141984" y="37838"/>
          <a:ext cx="4860032" cy="6824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Visio" r:id="rId1" imgW="7175500" imgH="10071100" progId="Visio.Drawing.11">
                  <p:embed/>
                </p:oleObj>
              </mc:Choice>
              <mc:Fallback>
                <p:oleObj name="Visio" r:id="rId1" imgW="7175500" imgH="100711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984" y="37838"/>
                        <a:ext cx="4860032" cy="68247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323528" y="392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4894085" y="188640"/>
          <a:ext cx="2561634" cy="51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Уравнение" r:id="rId3" imgW="1130300" imgH="228600" progId="Equation.3">
                  <p:embed/>
                </p:oleObj>
              </mc:Choice>
              <mc:Fallback>
                <p:oleObj name="Уравнение" r:id="rId3" imgW="11303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085" y="188640"/>
                        <a:ext cx="2561634" cy="5166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3" name="Picture 1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23" y="243408"/>
            <a:ext cx="79928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27584" y="58742"/>
            <a:ext cx="5335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B05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М</a:t>
            </a:r>
            <a:r>
              <a:rPr lang="ru-RU" sz="2800" b="1" dirty="0" smtClean="0">
                <a:solidFill>
                  <a:srgbClr val="00B05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ножество </a:t>
            </a:r>
            <a:r>
              <a:rPr lang="ru-RU" sz="2800" b="1" dirty="0">
                <a:solidFill>
                  <a:srgbClr val="00B05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всех подмножеств:</a:t>
            </a:r>
            <a:endParaRPr lang="ru-RU" sz="2800" b="1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63083" y="105294"/>
            <a:ext cx="154407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163084" y="105295"/>
          <a:ext cx="2251841" cy="476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Уравнение" r:id="rId2" imgW="1308100" imgH="279400" progId="Equation.3">
                  <p:embed/>
                </p:oleObj>
              </mc:Choice>
              <mc:Fallback>
                <p:oleObj name="Уравнение" r:id="rId2" imgW="13081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3084" y="105295"/>
                        <a:ext cx="2251841" cy="4766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63083" y="105294"/>
            <a:ext cx="154407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88640"/>
            <a:ext cx="87849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800" b="1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Принципы реализации генератора  на С++</a:t>
            </a:r>
            <a:endParaRPr lang="ru-RU" sz="2800" dirty="0">
              <a:latin typeface="Bahnschrift SemiBold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8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Все генераторы должны иметь одинаковый интерфейс   </a:t>
            </a:r>
            <a:endParaRPr lang="ru-RU" sz="2800" dirty="0">
              <a:latin typeface="Bahnschrift SemiBold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8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Должна быть возможность применения нескольких генераторов одновременно.</a:t>
            </a:r>
            <a:endParaRPr lang="ru-RU" sz="2800" dirty="0">
              <a:latin typeface="Bahnschrift SemiBold" panose="020B0502040204020203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8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Функции должны легко встраиваться в другие.</a:t>
            </a:r>
            <a:endParaRPr lang="ru-RU" sz="2800" dirty="0">
              <a:effectLst/>
              <a:latin typeface="Bahnschrift SemiBold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2996952"/>
            <a:ext cx="87849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Генератор реализован в виде структуры </a:t>
            </a:r>
            <a:r>
              <a:rPr lang="en-US" sz="28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subset</a:t>
            </a:r>
            <a:r>
              <a:rPr lang="ru-RU" sz="28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. Применение структуры позволяет создавать несколько экземпляров  одного  генератора и упростить его вызов в других программах. </a:t>
            </a:r>
            <a:endParaRPr lang="ru-RU" sz="2800" dirty="0">
              <a:latin typeface="Bahnschrift SemiBold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5085184"/>
            <a:ext cx="85689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8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Структура </a:t>
            </a:r>
            <a:r>
              <a:rPr lang="en-US" sz="28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subset</a:t>
            </a:r>
            <a:r>
              <a:rPr lang="en-US" sz="2800" b="1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 имеет единственный конструктор, параметром которого является  мощность исходного множества. </a:t>
            </a:r>
            <a:endParaRPr lang="ru-RU" sz="2800" dirty="0">
              <a:effectLst/>
              <a:latin typeface="Bahnschrift SemiBold" panose="020B0502040204020203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63083" y="105294"/>
            <a:ext cx="154407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105294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8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Принципы реализации генератора  на С</a:t>
            </a:r>
            <a:r>
              <a:rPr lang="ru-RU" sz="2800" b="1" dirty="0" smtClean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++</a:t>
            </a:r>
            <a:endParaRPr lang="ru-RU" sz="2800" dirty="0">
              <a:solidFill>
                <a:srgbClr val="FFC000"/>
              </a:solidFill>
              <a:latin typeface="Bahnschrift SemiBold" panose="020B0502040204020203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620688"/>
            <a:ext cx="878497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8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Для хранения текущего состояния  генератора используются </a:t>
            </a:r>
            <a:r>
              <a:rPr lang="ru-RU" sz="2800" dirty="0" smtClean="0">
                <a:latin typeface="Bahnschrift SemiBold" panose="020B0502040204020203" pitchFamily="34" charset="0"/>
                <a:ea typeface="Times New Roman" panose="02020603050405020304" pitchFamily="18" charset="0"/>
              </a:rPr>
              <a:t>переменные</a:t>
            </a:r>
            <a:r>
              <a:rPr lang="ru-RU" sz="28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: </a:t>
            </a:r>
            <a:endParaRPr lang="ru-RU" sz="2800" dirty="0" smtClean="0">
              <a:latin typeface="Bahnschrift SemiBold" panose="020B0502040204020203" pitchFamily="34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800" dirty="0" smtClean="0">
                <a:latin typeface="Bahnschrift SemiBol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(мощность исходного множества, которая не должна превышать 63), </a:t>
            </a:r>
            <a:endParaRPr lang="ru-RU" sz="2800" dirty="0" smtClean="0">
              <a:latin typeface="Bahnschrift SemiBold" panose="020B0502040204020203" pitchFamily="34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sn</a:t>
            </a:r>
            <a:r>
              <a:rPr lang="en-US" sz="2800" b="1" dirty="0" smtClean="0">
                <a:latin typeface="Bahnschrift SemiBol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(текущее</a:t>
            </a:r>
            <a:r>
              <a:rPr lang="ru-RU" sz="2800" b="1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количество элементов массива индексов),</a:t>
            </a:r>
            <a:r>
              <a:rPr lang="ru-RU" sz="2800" b="1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 </a:t>
            </a:r>
            <a:endParaRPr lang="ru-RU" sz="2800" b="1" dirty="0" smtClean="0">
              <a:latin typeface="Bahnschrift SemiBold" panose="020B0502040204020203" pitchFamily="34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sset</a:t>
            </a:r>
            <a:r>
              <a:rPr lang="ru-RU" sz="2800" dirty="0" smtClean="0">
                <a:latin typeface="Bahnschrift SemiBol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(адрес нулевого элемента массива индексов) и </a:t>
            </a:r>
            <a:r>
              <a:rPr lang="en-US" sz="2800" b="1" dirty="0" smtClean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mask</a:t>
            </a:r>
            <a:r>
              <a:rPr lang="ru-RU" sz="2800" dirty="0" smtClean="0">
                <a:latin typeface="Bahnschrift SemiBol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(битовая последовательность). </a:t>
            </a:r>
            <a:endParaRPr lang="ru-RU" sz="2800" dirty="0" smtClean="0">
              <a:latin typeface="Bahnschrift SemiBold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800" dirty="0" smtClean="0">
                <a:latin typeface="Bahnschrift SemiBold" panose="020B0502040204020203" pitchFamily="34" charset="0"/>
                <a:ea typeface="Times New Roman" panose="02020603050405020304" pitchFamily="18" charset="0"/>
              </a:rPr>
              <a:t>Первоначальное </a:t>
            </a:r>
            <a:r>
              <a:rPr lang="ru-RU" sz="28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значение всех переменных инициализируются конструктором. Причем значения </a:t>
            </a:r>
            <a:r>
              <a:rPr lang="en-US" sz="28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en-US" sz="2800" b="1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и</a:t>
            </a:r>
            <a:r>
              <a:rPr lang="ru-RU" sz="2800" b="1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sset</a:t>
            </a:r>
            <a:r>
              <a:rPr lang="en-US" sz="2800" b="1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после</a:t>
            </a:r>
            <a:r>
              <a:rPr lang="ru-RU" sz="2800" b="1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инициализации</a:t>
            </a:r>
            <a:r>
              <a:rPr lang="ru-RU" sz="2800" b="1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остаются неизменными, а значения остальных переменных меняются в процессе работы генератора. </a:t>
            </a:r>
            <a:endParaRPr lang="ru-RU" sz="2800" dirty="0" smtClean="0">
              <a:latin typeface="Bahnschrift SemiBold" panose="020B0502040204020203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63083" y="105294"/>
            <a:ext cx="154407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85717"/>
            <a:ext cx="878497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8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Принципы реализации генератора  на С</a:t>
            </a:r>
            <a:r>
              <a:rPr lang="ru-RU" sz="2800" b="1" dirty="0" smtClean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++</a:t>
            </a:r>
            <a:endParaRPr lang="ru-RU" sz="2800" dirty="0">
              <a:latin typeface="Bahnschrift SemiBold" panose="020B0502040204020203" pitchFamily="34" charset="0"/>
              <a:ea typeface="Times New Roman" panose="02020603050405020304" pitchFamily="18" charset="0"/>
              <a:cs typeface="Bahnschrift SemiBold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658425"/>
            <a:ext cx="828092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Помимо конструктора, структура содержит еще пять функций-членов</a:t>
            </a:r>
            <a:r>
              <a:rPr lang="ru-RU" sz="2200" dirty="0" smtClean="0">
                <a:latin typeface="Bahnschrift SemiBold" panose="020B0502040204020203" pitchFamily="34" charset="0"/>
                <a:ea typeface="Times New Roman" panose="02020603050405020304" pitchFamily="18" charset="0"/>
              </a:rPr>
              <a:t>.</a:t>
            </a:r>
            <a:endParaRPr lang="ru-RU" sz="2200" dirty="0" smtClean="0">
              <a:latin typeface="Bahnschrift SemiBold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200" b="1" dirty="0" err="1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getfirst</a:t>
            </a:r>
            <a:r>
              <a:rPr lang="ru-RU" sz="2200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позволяет заполнить массив индексов в соответствии с текущим значением битовой последовательности </a:t>
            </a:r>
            <a:r>
              <a:rPr lang="en-US" sz="22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mask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. Функция устанавливает значение </a:t>
            </a:r>
            <a:r>
              <a:rPr lang="en-US" sz="2200" b="1" dirty="0" err="1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sn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, равным количеству двоичных единиц в последовательности </a:t>
            </a:r>
            <a:r>
              <a:rPr lang="en-US" sz="22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mask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, а в массив </a:t>
            </a:r>
            <a:r>
              <a:rPr lang="en-US" sz="2200" b="1" dirty="0" err="1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sset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, начиная с нулевого элемента, записывает номера единичных позиций (позиции нумеруются справа налево) в последовательности </a:t>
            </a:r>
            <a:r>
              <a:rPr lang="en-US" sz="2200" b="1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mask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. Вызов функции сразу после создания структуры приводит к установке значения  </a:t>
            </a:r>
            <a:r>
              <a:rPr lang="en-US" sz="2200" b="1" dirty="0" err="1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sn</a:t>
            </a:r>
            <a:r>
              <a:rPr lang="en-US" sz="22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в нуль, что соответствует битовой последовательности </a:t>
            </a:r>
            <a:r>
              <a:rPr lang="en-US" sz="2200" b="1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mask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, состоящей из одних нулей (конструктор инициализирует </a:t>
            </a:r>
            <a:r>
              <a:rPr lang="en-US" sz="22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mask</a:t>
            </a:r>
            <a:r>
              <a:rPr lang="en-US" sz="22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нулевым значением). Функция </a:t>
            </a:r>
            <a:r>
              <a:rPr lang="en-US" sz="2200" b="1" dirty="0" err="1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getfirst</a:t>
            </a:r>
            <a:r>
              <a:rPr lang="en-US" sz="22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всегда возвращает значение </a:t>
            </a:r>
            <a:r>
              <a:rPr lang="en-US" sz="2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sn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. Обычно пользователь эту функцию вызывает один раз – для формирования первого (пустого) подмножества. Для получения остальных подмножеств применяется функция </a:t>
            </a:r>
            <a:r>
              <a:rPr lang="en-US" sz="2200" b="1" dirty="0" err="1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getnext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.   </a:t>
            </a:r>
            <a:endParaRPr lang="ru-RU" sz="2200" dirty="0">
              <a:latin typeface="Bahnschrift SemiBold" panose="020B0502040204020203" pitchFamily="34" charset="0"/>
              <a:ea typeface="Times New Roman" panose="02020603050405020304" pitchFamily="18" charset="0"/>
            </a:endParaRPr>
          </a:p>
          <a:p>
            <a:pPr indent="323850"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352928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3200" dirty="0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Цель: </a:t>
            </a:r>
            <a:r>
              <a:rPr lang="ru-RU" sz="3200" dirty="0" smtClean="0">
                <a:latin typeface="Bahnschrift SemiBold" panose="020B0502040204020203" pitchFamily="34" charset="0"/>
              </a:rPr>
              <a:t>освоение навыков решения оптимизационных задач комбинаторными методами.</a:t>
            </a:r>
            <a:endParaRPr lang="ru-RU" sz="3200" dirty="0" smtClean="0">
              <a:latin typeface="Bahnschrift SemiBold" panose="020B0502040204020203" pitchFamily="34" charset="0"/>
            </a:endParaRPr>
          </a:p>
          <a:p>
            <a:pPr marL="45720" indent="0">
              <a:buNone/>
            </a:pPr>
            <a:endParaRPr lang="ru-RU" sz="3200" dirty="0">
              <a:latin typeface="Bahnschrift SemiBold" panose="020B0502040204020203" pitchFamily="34" charset="0"/>
            </a:endParaRPr>
          </a:p>
          <a:p>
            <a:pPr marL="45720" indent="0">
              <a:buNone/>
            </a:pPr>
            <a:r>
              <a:rPr lang="ru-RU" sz="3200" dirty="0" smtClean="0">
                <a:solidFill>
                  <a:srgbClr val="00B0F0"/>
                </a:solidFill>
                <a:latin typeface="Bahnschrift SemiBold" panose="020B0502040204020203" pitchFamily="34" charset="0"/>
              </a:rPr>
              <a:t>Задачи: </a:t>
            </a:r>
            <a:endParaRPr lang="ru-RU" sz="3200" dirty="0" smtClean="0">
              <a:solidFill>
                <a:srgbClr val="00B0F0"/>
              </a:solidFill>
              <a:latin typeface="Bahnschrift SemiBol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Bahnschrift SemiBold" panose="020B0502040204020203" pitchFamily="34" charset="0"/>
              </a:rPr>
              <a:t>изучение особенностей применения комбинаторных алгоритмов решения оптимизационных задач;</a:t>
            </a:r>
            <a:endParaRPr lang="ru-RU" sz="3200" dirty="0" smtClean="0">
              <a:latin typeface="Bahnschrift SemiBol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>
                <a:latin typeface="Bahnschrift SemiBold" panose="020B0502040204020203" pitchFamily="34" charset="0"/>
              </a:rPr>
              <a:t>изучение теоретических основ комбинаторных алгоритмов;</a:t>
            </a:r>
            <a:endParaRPr lang="ru-RU" sz="3200" dirty="0" smtClean="0">
              <a:latin typeface="Bahnschrift SemiBold" panose="020B0502040204020203" pitchFamily="34" charset="0"/>
            </a:endParaRPr>
          </a:p>
          <a:p>
            <a:pPr marL="45720" indent="0">
              <a:buNone/>
            </a:pPr>
            <a:endParaRPr lang="en-US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63083" y="105294"/>
            <a:ext cx="154407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58966" y="116571"/>
            <a:ext cx="8784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800" b="1" dirty="0" smtClean="0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Пример </a:t>
            </a:r>
            <a:r>
              <a:rPr lang="ru-RU" sz="2800" b="1" dirty="0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применения </a:t>
            </a:r>
            <a:endParaRPr lang="ru-RU" sz="2800" b="1" dirty="0" smtClean="0">
              <a:solidFill>
                <a:srgbClr val="C00000"/>
              </a:solidFill>
              <a:latin typeface="Bahnschrift SemiBold" panose="020B0502040204020203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800" b="1" dirty="0" smtClean="0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генератора множества </a:t>
            </a:r>
            <a:r>
              <a:rPr lang="ru-RU" sz="2800" b="1" dirty="0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всех </a:t>
            </a:r>
            <a:r>
              <a:rPr lang="ru-RU" sz="2800" b="1" dirty="0" smtClean="0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подмножеств</a:t>
            </a:r>
            <a:endParaRPr lang="ru-RU" sz="2800" b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81065"/>
            <a:ext cx="880318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200" dirty="0" smtClean="0">
                <a:latin typeface="Bahnschrift SemiBol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Помимо 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конструктора, структура содержит еще пять функций-членов</a:t>
            </a:r>
            <a:r>
              <a:rPr lang="ru-RU" sz="2200" dirty="0" smtClean="0">
                <a:latin typeface="Bahnschrift SemiBol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 smtClean="0">
              <a:latin typeface="Bahnschrift SemiBol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В качестве исходного множества в примере используется строковый массив, состоящий из четырех строк. Вначале этот массив распечатывается. Затем объявляется структура </a:t>
            </a:r>
            <a:r>
              <a:rPr lang="en-US" sz="2200" b="1" dirty="0">
                <a:solidFill>
                  <a:srgbClr val="C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subset</a:t>
            </a:r>
            <a:r>
              <a:rPr lang="en-US" sz="2200"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и ей в качестве параметра передается количество элементов исходного </a:t>
            </a:r>
            <a:r>
              <a:rPr lang="ru-RU" sz="22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множества.</a:t>
            </a:r>
            <a:endParaRPr lang="ru-RU" sz="2200" dirty="0">
              <a:latin typeface="Bahnschrift SemiBold" panose="020B0502040204020203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dirty="0" smtClean="0">
                <a:latin typeface="Bahnschrift SemiBold" panose="020B0502040204020203" pitchFamily="34" charset="0"/>
                <a:cs typeface="Times New Roman" panose="02020603050405020304" pitchFamily="18" charset="0"/>
              </a:rPr>
              <a:t>	Цикл </a:t>
            </a:r>
            <a:r>
              <a:rPr lang="ru-RU" sz="2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формирования подмножеств начинается функцией </a:t>
            </a:r>
            <a:r>
              <a:rPr lang="en-US" sz="2200" b="1" dirty="0" err="1">
                <a:solidFill>
                  <a:srgbClr val="C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getfirst</a:t>
            </a:r>
            <a:r>
              <a:rPr lang="ru-RU" sz="2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,</a:t>
            </a:r>
            <a:r>
              <a:rPr lang="ru-RU" sz="2200" b="1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которая формирует первый (пустой) массив </a:t>
            </a:r>
            <a:r>
              <a:rPr lang="en-US" sz="2200" b="1" dirty="0" err="1">
                <a:solidFill>
                  <a:srgbClr val="FFC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sset</a:t>
            </a:r>
            <a:r>
              <a:rPr lang="ru-RU" sz="2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, соответствующий пустому подмножеству. Все остальные массивы индексов (для непустых подмножества) формируются функцией </a:t>
            </a:r>
            <a:r>
              <a:rPr lang="en-US" sz="2200" b="1" dirty="0" err="1">
                <a:solidFill>
                  <a:srgbClr val="C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getnext</a:t>
            </a:r>
            <a:r>
              <a:rPr lang="ru-RU" sz="2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. Выход из цикла происходит после того, как </a:t>
            </a:r>
            <a:r>
              <a:rPr lang="en-US" sz="2200" b="1" dirty="0" err="1">
                <a:solidFill>
                  <a:srgbClr val="C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getnext</a:t>
            </a:r>
            <a:r>
              <a:rPr lang="en-US" sz="2200" b="1" dirty="0">
                <a:solidFill>
                  <a:srgbClr val="C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возвращает отрицательное значение (получены  все подмножества). Выбор элементов исходного массива осуществляется с помощью функции</a:t>
            </a:r>
            <a:r>
              <a:rPr lang="ru-RU" sz="2200" dirty="0">
                <a:solidFill>
                  <a:srgbClr val="C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ntx</a:t>
            </a:r>
            <a:r>
              <a:rPr lang="ru-RU" sz="2200" dirty="0">
                <a:latin typeface="Bahnschrift SemiBold" panose="020B0502040204020203" pitchFamily="34" charset="0"/>
                <a:cs typeface="Times New Roman" panose="02020603050405020304" pitchFamily="18" charset="0"/>
              </a:rPr>
              <a:t>.</a:t>
            </a:r>
            <a:endParaRPr lang="ru-RU" sz="2200" dirty="0" smtClean="0">
              <a:latin typeface="Bahnschrift SemiBol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43562" y="47963"/>
            <a:ext cx="89644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en-US" sz="2000" dirty="0" err="1" smtClean="0">
                <a:solidFill>
                  <a:srgbClr val="008000"/>
                </a:solidFill>
              </a:rPr>
              <a:t>Combi.h</a:t>
            </a:r>
            <a:endParaRPr lang="ru-RU" sz="2000" dirty="0" smtClean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FF"/>
                </a:solidFill>
              </a:rPr>
              <a:t>#</a:t>
            </a:r>
            <a:r>
              <a:rPr lang="en-US" sz="2000" dirty="0">
                <a:solidFill>
                  <a:srgbClr val="0000FF"/>
                </a:solidFill>
              </a:rPr>
              <a:t>pragma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once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{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struct</a:t>
            </a:r>
            <a:r>
              <a:rPr lang="ru-RU" sz="2000" dirty="0">
                <a:solidFill>
                  <a:prstClr val="black"/>
                </a:solidFill>
              </a:rPr>
              <a:t>  </a:t>
            </a:r>
            <a:r>
              <a:rPr lang="ru-RU" sz="2000" dirty="0" err="1">
                <a:solidFill>
                  <a:prstClr val="black"/>
                </a:solidFill>
              </a:rPr>
              <a:t>subset</a:t>
            </a:r>
            <a:r>
              <a:rPr lang="ru-RU" sz="2000" dirty="0">
                <a:solidFill>
                  <a:prstClr val="black"/>
                </a:solidFill>
              </a:rPr>
              <a:t>       </a:t>
            </a:r>
            <a:r>
              <a:rPr lang="ru-RU" sz="2000" dirty="0">
                <a:solidFill>
                  <a:srgbClr val="008000"/>
                </a:solidFill>
              </a:rPr>
              <a:t>// генератор  множества всех подмножеств    </a:t>
            </a:r>
            <a:endParaRPr lang="ru-RU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{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 smtClean="0">
                <a:solidFill>
                  <a:srgbClr val="0000FF"/>
                </a:solidFill>
              </a:rPr>
              <a:t>short</a:t>
            </a:r>
            <a:r>
              <a:rPr lang="ru-RU" sz="2000" dirty="0" smtClean="0">
                <a:solidFill>
                  <a:prstClr val="black"/>
                </a:solidFill>
              </a:rPr>
              <a:t>  </a:t>
            </a:r>
            <a:r>
              <a:rPr lang="ru-RU" sz="2000" dirty="0">
                <a:solidFill>
                  <a:prstClr val="black"/>
                </a:solidFill>
              </a:rPr>
              <a:t>n,                </a:t>
            </a:r>
            <a:r>
              <a:rPr lang="ru-RU" sz="2000" dirty="0">
                <a:solidFill>
                  <a:srgbClr val="008000"/>
                </a:solidFill>
              </a:rPr>
              <a:t>// количество элементов исходного множества &lt; 64  </a:t>
            </a:r>
            <a:endParaRPr lang="ru-RU" sz="2000" dirty="0">
              <a:solidFill>
                <a:srgbClr val="008000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         </a:t>
            </a:r>
            <a:r>
              <a:rPr lang="en-US" sz="2000" dirty="0" smtClean="0">
                <a:solidFill>
                  <a:prstClr val="black"/>
                </a:solidFill>
              </a:rPr>
              <a:t>   </a:t>
            </a:r>
            <a:r>
              <a:rPr lang="ru-RU" sz="2000" dirty="0" smtClean="0">
                <a:solidFill>
                  <a:prstClr val="black"/>
                </a:solidFill>
              </a:rPr>
              <a:t>  </a:t>
            </a:r>
            <a:r>
              <a:rPr lang="ru-RU" sz="2000" dirty="0" err="1">
                <a:solidFill>
                  <a:prstClr val="black"/>
                </a:solidFill>
              </a:rPr>
              <a:t>sn</a:t>
            </a:r>
            <a:r>
              <a:rPr lang="ru-RU" sz="2000" dirty="0">
                <a:solidFill>
                  <a:prstClr val="black"/>
                </a:solidFill>
              </a:rPr>
              <a:t>,               </a:t>
            </a:r>
            <a:r>
              <a:rPr lang="ru-RU" sz="2000" dirty="0">
                <a:solidFill>
                  <a:srgbClr val="008000"/>
                </a:solidFill>
              </a:rPr>
              <a:t>// количество элементов текущего  </a:t>
            </a:r>
            <a:r>
              <a:rPr lang="ru-RU" sz="2000" dirty="0" smtClean="0">
                <a:solidFill>
                  <a:srgbClr val="008000"/>
                </a:solidFill>
              </a:rPr>
              <a:t>подмножества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     </a:t>
            </a:r>
            <a:r>
              <a:rPr lang="en-US" sz="2000" dirty="0" smtClean="0">
                <a:solidFill>
                  <a:prstClr val="black"/>
                </a:solidFill>
              </a:rPr>
              <a:t>        </a:t>
            </a:r>
            <a:r>
              <a:rPr lang="ru-RU" sz="2000" dirty="0" smtClean="0">
                <a:solidFill>
                  <a:prstClr val="black"/>
                </a:solidFill>
              </a:rPr>
              <a:t>*</a:t>
            </a:r>
            <a:r>
              <a:rPr lang="ru-RU" sz="2000" dirty="0" err="1">
                <a:solidFill>
                  <a:prstClr val="black"/>
                </a:solidFill>
              </a:rPr>
              <a:t>sset</a:t>
            </a:r>
            <a:r>
              <a:rPr lang="ru-RU" sz="2000" dirty="0">
                <a:solidFill>
                  <a:prstClr val="black"/>
                </a:solidFill>
              </a:rPr>
              <a:t>;             </a:t>
            </a:r>
            <a:r>
              <a:rPr lang="ru-RU" sz="2000" dirty="0">
                <a:solidFill>
                  <a:srgbClr val="008000"/>
                </a:solidFill>
              </a:rPr>
              <a:t>// массив индексов текущего подмножества </a:t>
            </a:r>
            <a:endParaRPr lang="ru-RU" sz="2000" dirty="0">
              <a:solidFill>
                <a:srgbClr val="008000"/>
              </a:solidFill>
            </a:endParaRPr>
          </a:p>
          <a:p>
            <a:r>
              <a:rPr lang="da-DK" sz="2000" dirty="0">
                <a:solidFill>
                  <a:prstClr val="black"/>
                </a:solidFill>
              </a:rPr>
              <a:t>     </a:t>
            </a:r>
            <a:r>
              <a:rPr lang="da-DK" sz="2000" dirty="0">
                <a:solidFill>
                  <a:srgbClr val="0000FF"/>
                </a:solidFill>
              </a:rPr>
              <a:t>unsigned</a:t>
            </a:r>
            <a:r>
              <a:rPr lang="da-DK" sz="2000" dirty="0">
                <a:solidFill>
                  <a:prstClr val="black"/>
                </a:solidFill>
              </a:rPr>
              <a:t> </a:t>
            </a:r>
            <a:r>
              <a:rPr lang="da-DK" sz="2000" dirty="0">
                <a:solidFill>
                  <a:srgbClr val="0000FF"/>
                </a:solidFill>
              </a:rPr>
              <a:t>__int64</a:t>
            </a:r>
            <a:r>
              <a:rPr lang="da-DK" sz="2000" dirty="0">
                <a:solidFill>
                  <a:prstClr val="black"/>
                </a:solidFill>
              </a:rPr>
              <a:t> mask;    </a:t>
            </a:r>
            <a:r>
              <a:rPr lang="da-DK" sz="2000" dirty="0">
                <a:solidFill>
                  <a:srgbClr val="008000"/>
                </a:solidFill>
              </a:rPr>
              <a:t>// битовая маска  </a:t>
            </a:r>
            <a:endParaRPr lang="da-DK" sz="2000" dirty="0">
              <a:solidFill>
                <a:srgbClr val="008000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prstClr val="black"/>
                </a:solidFill>
              </a:rPr>
              <a:t>subset</a:t>
            </a:r>
            <a:r>
              <a:rPr lang="ru-RU" sz="2000" dirty="0">
                <a:solidFill>
                  <a:prstClr val="black"/>
                </a:solidFill>
              </a:rPr>
              <a:t>(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n = 1);      </a:t>
            </a:r>
            <a:r>
              <a:rPr lang="ru-RU" sz="2000" dirty="0">
                <a:solidFill>
                  <a:srgbClr val="008000"/>
                </a:solidFill>
              </a:rPr>
              <a:t>// конструктор(количество элементов исходного множества) </a:t>
            </a:r>
            <a:endParaRPr lang="ru-RU" sz="2000" dirty="0">
              <a:solidFill>
                <a:srgbClr val="008000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getfirst</a:t>
            </a:r>
            <a:r>
              <a:rPr lang="ru-RU" sz="2000" dirty="0">
                <a:solidFill>
                  <a:prstClr val="black"/>
                </a:solidFill>
              </a:rPr>
              <a:t>();         </a:t>
            </a:r>
            <a:r>
              <a:rPr lang="ru-RU" sz="2000" dirty="0">
                <a:solidFill>
                  <a:srgbClr val="008000"/>
                </a:solidFill>
              </a:rPr>
              <a:t>// </a:t>
            </a:r>
            <a:r>
              <a:rPr lang="ru-RU" sz="2000" dirty="0" err="1">
                <a:solidFill>
                  <a:srgbClr val="008000"/>
                </a:solidFill>
              </a:rPr>
              <a:t>сформормировать</a:t>
            </a:r>
            <a:r>
              <a:rPr lang="ru-RU" sz="2000" dirty="0">
                <a:solidFill>
                  <a:srgbClr val="008000"/>
                </a:solidFill>
              </a:rPr>
              <a:t> массив индексов по битовой маске    </a:t>
            </a:r>
            <a:endParaRPr lang="ru-RU" sz="2000" dirty="0">
              <a:solidFill>
                <a:srgbClr val="008000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getnext</a:t>
            </a:r>
            <a:r>
              <a:rPr lang="ru-RU" sz="2000" dirty="0">
                <a:solidFill>
                  <a:prstClr val="black"/>
                </a:solidFill>
              </a:rPr>
              <a:t>();          </a:t>
            </a:r>
            <a:r>
              <a:rPr lang="ru-RU" sz="2000" dirty="0">
                <a:solidFill>
                  <a:srgbClr val="008000"/>
                </a:solidFill>
              </a:rPr>
              <a:t>// ++маска и сформировать массив индексов </a:t>
            </a:r>
            <a:endParaRPr lang="ru-RU" sz="2000" dirty="0">
              <a:solidFill>
                <a:srgbClr val="008000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ntx</a:t>
            </a:r>
            <a:r>
              <a:rPr lang="ru-RU" sz="2000" dirty="0">
                <a:solidFill>
                  <a:prstClr val="black"/>
                </a:solidFill>
              </a:rPr>
              <a:t>(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i);       </a:t>
            </a:r>
            <a:r>
              <a:rPr lang="ru-RU" sz="2000" dirty="0">
                <a:solidFill>
                  <a:srgbClr val="008000"/>
                </a:solidFill>
              </a:rPr>
              <a:t>// получить i-й элемент массива индексов </a:t>
            </a:r>
            <a:endParaRPr lang="ru-RU" sz="2000" dirty="0">
              <a:solidFill>
                <a:srgbClr val="008000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unsigned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rgbClr val="0000FF"/>
                </a:solidFill>
              </a:rPr>
              <a:t>__int64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count</a:t>
            </a:r>
            <a:r>
              <a:rPr lang="ru-RU" sz="2000" dirty="0">
                <a:solidFill>
                  <a:prstClr val="black"/>
                </a:solidFill>
              </a:rPr>
              <a:t>(); </a:t>
            </a:r>
            <a:r>
              <a:rPr lang="ru-RU" sz="2000" dirty="0">
                <a:solidFill>
                  <a:srgbClr val="008000"/>
                </a:solidFill>
              </a:rPr>
              <a:t>// вычислить общее количество подмножеств </a:t>
            </a:r>
            <a:endParaRPr lang="ru-RU" sz="2000" dirty="0">
              <a:solidFill>
                <a:srgbClr val="008000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void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reset</a:t>
            </a:r>
            <a:r>
              <a:rPr lang="ru-RU" sz="2000" dirty="0">
                <a:solidFill>
                  <a:prstClr val="black"/>
                </a:solidFill>
              </a:rPr>
              <a:t>();             </a:t>
            </a:r>
            <a:r>
              <a:rPr lang="ru-RU" sz="2000" dirty="0">
                <a:solidFill>
                  <a:srgbClr val="008000"/>
                </a:solidFill>
              </a:rPr>
              <a:t>// сбросить генератор, начать сначала 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};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};</a:t>
            </a:r>
            <a:endParaRPr lang="en-US"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43608" y="188640"/>
            <a:ext cx="685934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// Combi.cpp      </a:t>
            </a:r>
            <a:endParaRPr lang="en-US" sz="2400" dirty="0">
              <a:solidFill>
                <a:srgbClr val="008000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stdafx.h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endParaRPr lang="en-US" sz="2400" dirty="0">
              <a:solidFill>
                <a:srgbClr val="A31515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r>
              <a:rPr lang="en-US" sz="2400" dirty="0" err="1">
                <a:solidFill>
                  <a:srgbClr val="A31515"/>
                </a:solidFill>
              </a:rPr>
              <a:t>Combi.h</a:t>
            </a:r>
            <a:r>
              <a:rPr lang="en-US" sz="2400" dirty="0">
                <a:solidFill>
                  <a:srgbClr val="A31515"/>
                </a:solidFill>
              </a:rPr>
              <a:t>"</a:t>
            </a:r>
            <a:endParaRPr lang="en-US" sz="2400" dirty="0">
              <a:solidFill>
                <a:srgbClr val="A31515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#include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A31515"/>
                </a:solidFill>
              </a:rPr>
              <a:t>&lt;algorithm&gt;</a:t>
            </a:r>
            <a:endParaRPr lang="en-US" sz="2400" dirty="0">
              <a:solidFill>
                <a:srgbClr val="A31515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namespace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combi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{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subset::subset(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 n)        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{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-&gt;n = n;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sset</a:t>
            </a:r>
            <a:r>
              <a:rPr lang="en-US" sz="2400" dirty="0">
                <a:solidFill>
                  <a:prstClr val="black"/>
                </a:solidFill>
              </a:rPr>
              <a:t> = 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short</a:t>
            </a:r>
            <a:r>
              <a:rPr lang="en-US" sz="2400" dirty="0">
                <a:solidFill>
                  <a:prstClr val="black"/>
                </a:solidFill>
              </a:rPr>
              <a:t>[n];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-&gt;reset();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};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>
                <a:solidFill>
                  <a:prstClr val="black"/>
                </a:solidFill>
              </a:rPr>
              <a:t>  subset::reset()  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{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</a:t>
            </a:r>
            <a:r>
              <a:rPr lang="en-US" sz="2400" dirty="0" err="1">
                <a:solidFill>
                  <a:prstClr val="black"/>
                </a:solidFill>
              </a:rPr>
              <a:t>sn</a:t>
            </a:r>
            <a:r>
              <a:rPr lang="en-US" sz="2400" dirty="0">
                <a:solidFill>
                  <a:prstClr val="black"/>
                </a:solidFill>
              </a:rPr>
              <a:t> = 0;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  </a:t>
            </a:r>
            <a:r>
              <a:rPr lang="en-US" sz="2400" dirty="0">
                <a:solidFill>
                  <a:srgbClr val="0000FF"/>
                </a:solidFill>
              </a:rPr>
              <a:t>this</a:t>
            </a:r>
            <a:r>
              <a:rPr lang="en-US" sz="2400" dirty="0">
                <a:solidFill>
                  <a:prstClr val="black"/>
                </a:solidFill>
              </a:rPr>
              <a:t>-&gt;mask = 0; </a:t>
            </a: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  }; </a:t>
            </a:r>
            <a:endParaRPr 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67544" y="0"/>
            <a:ext cx="806489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short</a:t>
            </a:r>
            <a:r>
              <a:rPr lang="en-US" sz="2200" dirty="0">
                <a:solidFill>
                  <a:prstClr val="black"/>
                </a:solidFill>
              </a:rPr>
              <a:t> subset::</a:t>
            </a:r>
            <a:r>
              <a:rPr lang="en-US" sz="2200" dirty="0" err="1">
                <a:solidFill>
                  <a:prstClr val="black"/>
                </a:solidFill>
              </a:rPr>
              <a:t>getfirst</a:t>
            </a:r>
            <a:r>
              <a:rPr lang="en-US" sz="2200" dirty="0">
                <a:solidFill>
                  <a:prstClr val="black"/>
                </a:solidFill>
              </a:rPr>
              <a:t>()   </a:t>
            </a:r>
            <a:endParaRPr lang="en-US" sz="2200" dirty="0">
              <a:solidFill>
                <a:prstClr val="black"/>
              </a:solidFill>
            </a:endParaRPr>
          </a:p>
          <a:p>
            <a:r>
              <a:rPr lang="en-US" sz="2200" dirty="0">
                <a:solidFill>
                  <a:prstClr val="black"/>
                </a:solidFill>
              </a:rPr>
              <a:t>  {</a:t>
            </a:r>
            <a:endParaRPr lang="en-US" sz="2200" dirty="0">
              <a:solidFill>
                <a:prstClr val="black"/>
              </a:solidFill>
            </a:endParaRP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__int64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buf</a:t>
            </a:r>
            <a:r>
              <a:rPr lang="en-US" sz="2200" dirty="0">
                <a:solidFill>
                  <a:prstClr val="black"/>
                </a:solidFill>
              </a:rPr>
              <a:t> =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-&gt;mask; </a:t>
            </a:r>
            <a:endParaRPr lang="en-US" sz="2200" dirty="0">
              <a:solidFill>
                <a:prstClr val="black"/>
              </a:solidFill>
            </a:endParaRP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</a:t>
            </a:r>
            <a:r>
              <a:rPr lang="en-US" sz="2200" dirty="0" err="1">
                <a:solidFill>
                  <a:prstClr val="black"/>
                </a:solidFill>
              </a:rPr>
              <a:t>sn</a:t>
            </a:r>
            <a:r>
              <a:rPr lang="en-US" sz="2200" dirty="0">
                <a:solidFill>
                  <a:prstClr val="black"/>
                </a:solidFill>
              </a:rPr>
              <a:t> = 0;</a:t>
            </a:r>
            <a:endParaRPr lang="en-US" sz="2200" dirty="0">
              <a:solidFill>
                <a:prstClr val="black"/>
              </a:solidFill>
            </a:endParaRPr>
          </a:p>
          <a:p>
            <a:r>
              <a:rPr lang="nn-NO" sz="2200" dirty="0">
                <a:solidFill>
                  <a:prstClr val="black"/>
                </a:solidFill>
              </a:rPr>
              <a:t>    </a:t>
            </a:r>
            <a:r>
              <a:rPr lang="nn-NO" sz="2200" dirty="0">
                <a:solidFill>
                  <a:srgbClr val="0000FF"/>
                </a:solidFill>
              </a:rPr>
              <a:t>for</a:t>
            </a:r>
            <a:r>
              <a:rPr lang="nn-NO" sz="2200" dirty="0">
                <a:solidFill>
                  <a:prstClr val="black"/>
                </a:solidFill>
              </a:rPr>
              <a:t> (</a:t>
            </a:r>
            <a:r>
              <a:rPr lang="nn-NO" sz="2200" dirty="0">
                <a:solidFill>
                  <a:srgbClr val="0000FF"/>
                </a:solidFill>
              </a:rPr>
              <a:t>short</a:t>
            </a:r>
            <a:r>
              <a:rPr lang="nn-NO" sz="2200" dirty="0">
                <a:solidFill>
                  <a:prstClr val="black"/>
                </a:solidFill>
              </a:rPr>
              <a:t> i = 0; i &lt; n; i++)</a:t>
            </a:r>
            <a:endParaRPr lang="nn-NO" sz="2200" dirty="0">
              <a:solidFill>
                <a:prstClr val="black"/>
              </a:solidFill>
            </a:endParaRP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 smtClean="0">
                <a:solidFill>
                  <a:prstClr val="black"/>
                </a:solidFill>
              </a:rPr>
              <a:t>{     </a:t>
            </a:r>
            <a:r>
              <a:rPr lang="en-US" sz="2200" dirty="0">
                <a:solidFill>
                  <a:srgbClr val="0000FF"/>
                </a:solidFill>
              </a:rPr>
              <a:t>if</a:t>
            </a:r>
            <a:r>
              <a:rPr lang="en-US" sz="2200" dirty="0">
                <a:solidFill>
                  <a:prstClr val="black"/>
                </a:solidFill>
              </a:rPr>
              <a:t> (</a:t>
            </a:r>
            <a:r>
              <a:rPr lang="en-US" sz="2200" dirty="0" err="1">
                <a:solidFill>
                  <a:prstClr val="black"/>
                </a:solidFill>
              </a:rPr>
              <a:t>buf</a:t>
            </a:r>
            <a:r>
              <a:rPr lang="en-US" sz="2200" dirty="0">
                <a:solidFill>
                  <a:prstClr val="black"/>
                </a:solidFill>
              </a:rPr>
              <a:t> &amp; 0x1)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</a:t>
            </a:r>
            <a:r>
              <a:rPr lang="en-US" sz="2200" dirty="0" err="1">
                <a:solidFill>
                  <a:prstClr val="black"/>
                </a:solidFill>
              </a:rPr>
              <a:t>sset</a:t>
            </a:r>
            <a:r>
              <a:rPr lang="en-US" sz="2200" dirty="0">
                <a:solidFill>
                  <a:prstClr val="black"/>
                </a:solidFill>
              </a:rPr>
              <a:t>[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</a:t>
            </a:r>
            <a:r>
              <a:rPr lang="en-US" sz="2200" dirty="0" err="1">
                <a:solidFill>
                  <a:prstClr val="black"/>
                </a:solidFill>
              </a:rPr>
              <a:t>sn</a:t>
            </a:r>
            <a:r>
              <a:rPr lang="en-US" sz="2200" dirty="0">
                <a:solidFill>
                  <a:prstClr val="black"/>
                </a:solidFill>
              </a:rPr>
              <a:t>++] = i;  </a:t>
            </a:r>
            <a:endParaRPr lang="en-US" sz="2200" dirty="0">
              <a:solidFill>
                <a:prstClr val="black"/>
              </a:solidFill>
            </a:endParaRPr>
          </a:p>
          <a:p>
            <a:r>
              <a:rPr lang="en-US" sz="2200" dirty="0" smtClean="0">
                <a:solidFill>
                  <a:prstClr val="black"/>
                </a:solidFill>
              </a:rPr>
              <a:t>   </a:t>
            </a:r>
            <a:r>
              <a:rPr lang="en-US" sz="2200" dirty="0" err="1">
                <a:solidFill>
                  <a:prstClr val="black"/>
                </a:solidFill>
              </a:rPr>
              <a:t>buf</a:t>
            </a:r>
            <a:r>
              <a:rPr lang="en-US" sz="2200" dirty="0">
                <a:solidFill>
                  <a:prstClr val="black"/>
                </a:solidFill>
              </a:rPr>
              <a:t> &gt;&gt;= 1; </a:t>
            </a:r>
            <a:r>
              <a:rPr lang="en-US" sz="2200" dirty="0" smtClean="0">
                <a:solidFill>
                  <a:prstClr val="black"/>
                </a:solidFill>
              </a:rPr>
              <a:t>                  </a:t>
            </a:r>
            <a:r>
              <a:rPr lang="en-US" sz="2200" dirty="0">
                <a:solidFill>
                  <a:prstClr val="black"/>
                </a:solidFill>
              </a:rPr>
              <a:t>}</a:t>
            </a:r>
            <a:endParaRPr lang="en-US" sz="2200" dirty="0">
              <a:solidFill>
                <a:prstClr val="black"/>
              </a:solidFill>
            </a:endParaRP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</a:t>
            </a:r>
            <a:r>
              <a:rPr lang="en-US" sz="2200" dirty="0" err="1">
                <a:solidFill>
                  <a:prstClr val="black"/>
                </a:solidFill>
              </a:rPr>
              <a:t>sn</a:t>
            </a:r>
            <a:r>
              <a:rPr lang="en-US" sz="2200" dirty="0">
                <a:solidFill>
                  <a:prstClr val="black"/>
                </a:solidFill>
              </a:rPr>
              <a:t>;   </a:t>
            </a:r>
            <a:endParaRPr lang="en-US" sz="2200" dirty="0">
              <a:solidFill>
                <a:prstClr val="black"/>
              </a:solidFill>
            </a:endParaRPr>
          </a:p>
          <a:p>
            <a:r>
              <a:rPr lang="en-US" sz="2200" dirty="0">
                <a:solidFill>
                  <a:prstClr val="black"/>
                </a:solidFill>
              </a:rPr>
              <a:t>  };</a:t>
            </a:r>
            <a:endParaRPr lang="en-US" sz="2200" dirty="0">
              <a:solidFill>
                <a:prstClr val="black"/>
              </a:solidFill>
            </a:endParaRPr>
          </a:p>
          <a:p>
            <a:r>
              <a:rPr lang="en-US" sz="2200" dirty="0">
                <a:solidFill>
                  <a:srgbClr val="0000FF"/>
                </a:solidFill>
              </a:rPr>
              <a:t>short</a:t>
            </a:r>
            <a:r>
              <a:rPr lang="en-US" sz="2200" dirty="0">
                <a:solidFill>
                  <a:prstClr val="black"/>
                </a:solidFill>
              </a:rPr>
              <a:t> subset::</a:t>
            </a:r>
            <a:r>
              <a:rPr lang="en-US" sz="2200" dirty="0" err="1">
                <a:solidFill>
                  <a:prstClr val="black"/>
                </a:solidFill>
              </a:rPr>
              <a:t>getnext</a:t>
            </a:r>
            <a:r>
              <a:rPr lang="en-US" sz="2200" dirty="0">
                <a:solidFill>
                  <a:prstClr val="black"/>
                </a:solidFill>
              </a:rPr>
              <a:t>()   </a:t>
            </a:r>
            <a:endParaRPr lang="en-US" sz="2200" dirty="0">
              <a:solidFill>
                <a:prstClr val="black"/>
              </a:solidFill>
            </a:endParaRPr>
          </a:p>
          <a:p>
            <a:r>
              <a:rPr lang="en-US" sz="2200" dirty="0">
                <a:solidFill>
                  <a:prstClr val="black"/>
                </a:solidFill>
              </a:rPr>
              <a:t>  {</a:t>
            </a:r>
            <a:endParaRPr lang="en-US" sz="2200" dirty="0">
              <a:solidFill>
                <a:prstClr val="black"/>
              </a:solidFill>
            </a:endParaRP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 err="1">
                <a:solidFill>
                  <a:srgbClr val="0000FF"/>
                </a:solidFill>
              </a:rPr>
              <a:t>int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rc</a:t>
            </a:r>
            <a:r>
              <a:rPr lang="en-US" sz="2200" dirty="0">
                <a:solidFill>
                  <a:prstClr val="black"/>
                </a:solidFill>
              </a:rPr>
              <a:t> = - 1;</a:t>
            </a:r>
            <a:endParaRPr lang="en-US" sz="2200" dirty="0">
              <a:solidFill>
                <a:prstClr val="black"/>
              </a:solidFill>
            </a:endParaRP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</a:t>
            </a:r>
            <a:r>
              <a:rPr lang="en-US" sz="2200" dirty="0" err="1">
                <a:solidFill>
                  <a:prstClr val="black"/>
                </a:solidFill>
              </a:rPr>
              <a:t>sn</a:t>
            </a:r>
            <a:r>
              <a:rPr lang="en-US" sz="2200" dirty="0">
                <a:solidFill>
                  <a:prstClr val="black"/>
                </a:solidFill>
              </a:rPr>
              <a:t> = 0;</a:t>
            </a:r>
            <a:endParaRPr lang="en-US" sz="2200" dirty="0">
              <a:solidFill>
                <a:prstClr val="black"/>
              </a:solidFill>
            </a:endParaRP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if</a:t>
            </a:r>
            <a:r>
              <a:rPr lang="en-US" sz="2200" dirty="0">
                <a:solidFill>
                  <a:prstClr val="black"/>
                </a:solidFill>
              </a:rPr>
              <a:t> (++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-&gt;mask &lt;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-&gt;count()) </a:t>
            </a:r>
            <a:r>
              <a:rPr lang="en-US" sz="2200" dirty="0" err="1">
                <a:solidFill>
                  <a:prstClr val="black"/>
                </a:solidFill>
              </a:rPr>
              <a:t>rc</a:t>
            </a:r>
            <a:r>
              <a:rPr lang="en-US" sz="2200" dirty="0">
                <a:solidFill>
                  <a:prstClr val="black"/>
                </a:solidFill>
              </a:rPr>
              <a:t> = </a:t>
            </a:r>
            <a:r>
              <a:rPr lang="en-US" sz="2200" dirty="0" err="1">
                <a:solidFill>
                  <a:prstClr val="black"/>
                </a:solidFill>
              </a:rPr>
              <a:t>getfirst</a:t>
            </a:r>
            <a:r>
              <a:rPr lang="en-US" sz="2200" dirty="0">
                <a:solidFill>
                  <a:prstClr val="black"/>
                </a:solidFill>
              </a:rPr>
              <a:t>();</a:t>
            </a:r>
            <a:endParaRPr lang="en-US" sz="2200" dirty="0">
              <a:solidFill>
                <a:prstClr val="black"/>
              </a:solidFill>
            </a:endParaRPr>
          </a:p>
          <a:p>
            <a:r>
              <a:rPr lang="en-US" sz="2200" dirty="0">
                <a:solidFill>
                  <a:prstClr val="black"/>
                </a:solidFill>
              </a:rPr>
              <a:t>    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err="1">
                <a:solidFill>
                  <a:prstClr val="black"/>
                </a:solidFill>
              </a:rPr>
              <a:t>rc</a:t>
            </a:r>
            <a:r>
              <a:rPr lang="en-US" sz="2200" dirty="0">
                <a:solidFill>
                  <a:prstClr val="black"/>
                </a:solidFill>
              </a:rPr>
              <a:t>;   </a:t>
            </a:r>
            <a:endParaRPr lang="en-US" sz="2200" dirty="0">
              <a:solidFill>
                <a:prstClr val="black"/>
              </a:solidFill>
            </a:endParaRPr>
          </a:p>
          <a:p>
            <a:r>
              <a:rPr lang="en-US" sz="2200" dirty="0">
                <a:solidFill>
                  <a:prstClr val="black"/>
                </a:solidFill>
              </a:rPr>
              <a:t>  };</a:t>
            </a:r>
            <a:endParaRPr lang="en-US" sz="2200" dirty="0">
              <a:solidFill>
                <a:prstClr val="black"/>
              </a:solidFill>
            </a:endParaRPr>
          </a:p>
          <a:p>
            <a:r>
              <a:rPr lang="en-US" sz="2200" dirty="0">
                <a:solidFill>
                  <a:srgbClr val="0000FF"/>
                </a:solidFill>
              </a:rPr>
              <a:t>short</a:t>
            </a:r>
            <a:r>
              <a:rPr lang="en-US" sz="2200" dirty="0">
                <a:solidFill>
                  <a:prstClr val="black"/>
                </a:solidFill>
              </a:rPr>
              <a:t> subset::</a:t>
            </a:r>
            <a:r>
              <a:rPr lang="en-US" sz="2200" dirty="0" err="1">
                <a:solidFill>
                  <a:prstClr val="black"/>
                </a:solidFill>
              </a:rPr>
              <a:t>ntx</a:t>
            </a:r>
            <a:r>
              <a:rPr lang="en-US" sz="2200" dirty="0">
                <a:solidFill>
                  <a:prstClr val="black"/>
                </a:solidFill>
              </a:rPr>
              <a:t>(</a:t>
            </a:r>
            <a:r>
              <a:rPr lang="en-US" sz="2200" dirty="0">
                <a:solidFill>
                  <a:srgbClr val="0000FF"/>
                </a:solidFill>
              </a:rPr>
              <a:t>short</a:t>
            </a:r>
            <a:r>
              <a:rPr lang="en-US" sz="2200" dirty="0">
                <a:solidFill>
                  <a:prstClr val="black"/>
                </a:solidFill>
              </a:rPr>
              <a:t> i)</a:t>
            </a:r>
            <a:endParaRPr lang="en-US" sz="2200" dirty="0">
              <a:solidFill>
                <a:prstClr val="black"/>
              </a:solidFill>
            </a:endParaRPr>
          </a:p>
          <a:p>
            <a:r>
              <a:rPr lang="en-US" sz="2200" dirty="0">
                <a:solidFill>
                  <a:prstClr val="black"/>
                </a:solidFill>
              </a:rPr>
              <a:t>  {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prstClr val="black"/>
                </a:solidFill>
              </a:rPr>
              <a:t>  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</a:t>
            </a:r>
            <a:r>
              <a:rPr lang="en-US" sz="2200" dirty="0" err="1">
                <a:solidFill>
                  <a:prstClr val="black"/>
                </a:solidFill>
              </a:rPr>
              <a:t>sset</a:t>
            </a:r>
            <a:r>
              <a:rPr lang="en-US" sz="2200" dirty="0">
                <a:solidFill>
                  <a:prstClr val="black"/>
                </a:solidFill>
              </a:rPr>
              <a:t>[i];};  </a:t>
            </a:r>
            <a:endParaRPr lang="en-US" sz="2200" dirty="0">
              <a:solidFill>
                <a:prstClr val="black"/>
              </a:solidFill>
            </a:endParaRPr>
          </a:p>
          <a:p>
            <a:r>
              <a:rPr lang="en-US" sz="2200" dirty="0">
                <a:solidFill>
                  <a:srgbClr val="0000FF"/>
                </a:solidFill>
              </a:rPr>
              <a:t>unsigned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__int64</a:t>
            </a:r>
            <a:r>
              <a:rPr lang="en-US" sz="2200" dirty="0">
                <a:solidFill>
                  <a:prstClr val="black"/>
                </a:solidFill>
              </a:rPr>
              <a:t> subset::count()</a:t>
            </a:r>
            <a:endParaRPr lang="en-US" sz="2200" dirty="0">
              <a:solidFill>
                <a:prstClr val="black"/>
              </a:solidFill>
            </a:endParaRPr>
          </a:p>
          <a:p>
            <a:r>
              <a:rPr lang="en-US" sz="2200" dirty="0">
                <a:solidFill>
                  <a:prstClr val="black"/>
                </a:solidFill>
              </a:rPr>
              <a:t>  {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>
                <a:solidFill>
                  <a:prstClr val="black"/>
                </a:solidFill>
              </a:rPr>
              <a:t> (</a:t>
            </a:r>
            <a:r>
              <a:rPr lang="en-US" sz="2200" dirty="0">
                <a:solidFill>
                  <a:srgbClr val="0000FF"/>
                </a:solidFill>
              </a:rPr>
              <a:t>unsigned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__int64</a:t>
            </a:r>
            <a:r>
              <a:rPr lang="en-US" sz="2200" dirty="0">
                <a:solidFill>
                  <a:prstClr val="black"/>
                </a:solidFill>
              </a:rPr>
              <a:t>)(1&lt;&lt;</a:t>
            </a:r>
            <a:r>
              <a:rPr lang="en-US" sz="2200" dirty="0">
                <a:solidFill>
                  <a:srgbClr val="0000FF"/>
                </a:solidFill>
              </a:rPr>
              <a:t>this</a:t>
            </a:r>
            <a:r>
              <a:rPr lang="en-US" sz="2200" dirty="0">
                <a:solidFill>
                  <a:prstClr val="black"/>
                </a:solidFill>
              </a:rPr>
              <a:t>-&gt;n);};  </a:t>
            </a:r>
            <a:r>
              <a:rPr lang="en-US" sz="2200" dirty="0" smtClean="0">
                <a:solidFill>
                  <a:prstClr val="black"/>
                </a:solidFill>
              </a:rPr>
              <a:t>}; </a:t>
            </a:r>
            <a:endParaRPr lang="en-US" sz="2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6303" y="171751"/>
            <a:ext cx="8892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7030A0"/>
                </a:solidFill>
                <a:latin typeface="Bahnschrift SemiBold" panose="020B0502040204020203" pitchFamily="34" charset="0"/>
              </a:rPr>
              <a:t>Решение упрощенной задачи о рюкзаке с помощью генератора множества всех подмножеств</a:t>
            </a:r>
            <a:endParaRPr lang="en-US" sz="2800" dirty="0">
              <a:solidFill>
                <a:srgbClr val="7030A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23" y="1484925"/>
            <a:ext cx="8875610" cy="137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231867" y="3305783"/>
            <a:ext cx="4818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Bahnschrift SemiBold" panose="020B0502040204020203" pitchFamily="34" charset="0"/>
              </a:rPr>
              <a:t>Математическая модель задачи</a:t>
            </a:r>
            <a:endParaRPr lang="en-US" sz="2400" dirty="0">
              <a:solidFill>
                <a:srgbClr val="7030A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187624" y="4077072"/>
          <a:ext cx="3165582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" name="Формула" r:id="rId2" imgW="1205865" imgH="495300" progId="Equation.3">
                  <p:embed/>
                </p:oleObj>
              </mc:Choice>
              <mc:Fallback>
                <p:oleObj name="Формула" r:id="rId2" imgW="1205865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077072"/>
                        <a:ext cx="3165582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5269377" y="3909881"/>
          <a:ext cx="2448272" cy="1463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Формула" r:id="rId4" imgW="824865" imgH="495300" progId="Equation.3">
                  <p:embed/>
                </p:oleObj>
              </mc:Choice>
              <mc:Fallback>
                <p:oleObj name="Формула" r:id="rId4" imgW="824865" imgH="495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9377" y="3909881"/>
                        <a:ext cx="2448272" cy="14633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952416" y="5383757"/>
          <a:ext cx="1890201" cy="59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Формула" r:id="rId6" imgW="748665" imgH="241300" progId="Equation.3">
                  <p:embed/>
                </p:oleObj>
              </mc:Choice>
              <mc:Fallback>
                <p:oleObj name="Формула" r:id="rId6" imgW="748665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416" y="5383757"/>
                        <a:ext cx="1890201" cy="5981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5652120" y="5389151"/>
          <a:ext cx="11239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Формула" r:id="rId8" imgW="12192000" imgH="6400800" progId="Equation.3">
                  <p:embed/>
                </p:oleObj>
              </mc:Choice>
              <mc:Fallback>
                <p:oleObj name="Формула" r:id="rId8" imgW="12192000" imgH="6400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389151"/>
                        <a:ext cx="1123950" cy="587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68390" y="6027003"/>
            <a:ext cx="74719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где </a:t>
            </a:r>
            <a:r>
              <a:rPr lang="en-US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неизвестные, которые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требуется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найти. </a:t>
            </a:r>
            <a:endParaRPr lang="ru-RU" sz="2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72008" y="1196752"/>
            <a:ext cx="860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Решением задачи при такой постановке будет вектор</a:t>
            </a:r>
            <a:endParaRPr lang="ru-RU" sz="2400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 flipV="1">
            <a:off x="7236296" y="1331385"/>
            <a:ext cx="12801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7127111" y="1224049"/>
          <a:ext cx="1866447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Уравнение" r:id="rId1" imgW="1028065" imgH="241300" progId="Equation.3">
                  <p:embed/>
                </p:oleObj>
              </mc:Choice>
              <mc:Fallback>
                <p:oleObj name="Уравнение" r:id="rId1" imgW="1028065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111" y="1224049"/>
                        <a:ext cx="1866447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8886455" y="1210400"/>
            <a:ext cx="222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72008" y="1556792"/>
            <a:ext cx="8921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элемент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4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вектора может принимать значение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или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При этом если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4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=0 то </a:t>
            </a:r>
            <a:r>
              <a:rPr lang="en-US" sz="24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ый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предмет не выбран, и если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4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=1 то </a:t>
            </a:r>
            <a:r>
              <a:rPr lang="en-US" sz="24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-й предмет выбран для размещения в рюкзаке. </a:t>
            </a:r>
            <a:endParaRPr lang="ru-RU" sz="2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115616" y="2858160"/>
            <a:ext cx="7560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Задача имеет следующие исходные данные: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=100 – вместимость (объем) рюкзака;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=4 – количество предметов;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(25, 30, 60, 20) – вектор объемов предметов;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(25, 10, 20, 30) – вектор стоимостей предметов.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51520" y="4797152"/>
            <a:ext cx="86349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помощью генератора всех подмножеств последовательно  генерируются все  массивы индексов (второй слева столбец), соответствующие битовой последовательности (первый столбец слева). На основе массивов индексов формируются все возможные подмножества предметов. 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56303" y="171751"/>
            <a:ext cx="8892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7030A0"/>
                </a:solidFill>
                <a:latin typeface="Bahnschrift SemiBold" panose="020B0502040204020203" pitchFamily="34" charset="0"/>
              </a:rPr>
              <a:t>Решение упрощенной задачи о рюкзаке с помощью генератора множества всех подмножеств</a:t>
            </a:r>
            <a:endParaRPr lang="en-US" sz="2800" dirty="0">
              <a:solidFill>
                <a:srgbClr val="7030A0"/>
              </a:solidFill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 flipV="1">
            <a:off x="7236296" y="1331385"/>
            <a:ext cx="12801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14455" y="1628800"/>
            <a:ext cx="83150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каждого подмножества вычисляется суммарный объем (столбец с заголовком ∑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и сверяется с вместимостью рюкзака.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выбранное подмножество предметов помещается в рюкзак (суммарный объем предметов не превышает  вместимости рюкзака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=100), то для выбранных предметов рассчитывается суммарная стоимость (столбец ∑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Окончательным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решением задачи будет подмножество предметов, имеющее максимальную суммарную стоимость при допустимом суммарном объеме.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i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Строка, соответствующая решению, отмечена рамкой</a:t>
            </a:r>
            <a:r>
              <a:rPr lang="ru-RU" sz="2400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6303" y="171751"/>
            <a:ext cx="8892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7030A0"/>
                </a:solidFill>
                <a:latin typeface="Bahnschrift SemiBold" panose="020B0502040204020203" pitchFamily="34" charset="0"/>
              </a:rPr>
              <a:t>Решение упрощенной задачи о рюкзаке с помощью генератора множества всех подмножеств</a:t>
            </a:r>
            <a:endParaRPr lang="en-US" sz="2800" dirty="0">
              <a:solidFill>
                <a:srgbClr val="7030A0"/>
              </a:solidFill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619672" y="1561"/>
          <a:ext cx="5419725" cy="669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Visio" r:id="rId1" imgW="8851900" imgH="10934700" progId="Visio.Drawing.11">
                  <p:embed/>
                </p:oleObj>
              </mc:Choice>
              <mc:Fallback>
                <p:oleObj name="Visio" r:id="rId1" imgW="8851900" imgH="109347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561"/>
                        <a:ext cx="5419725" cy="669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4016" y="44624"/>
            <a:ext cx="8892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0070C0"/>
                </a:solidFill>
                <a:latin typeface="Bahnschrift SemiBold" panose="020B0502040204020203" pitchFamily="34" charset="0"/>
              </a:rPr>
              <a:t>Пример </a:t>
            </a:r>
            <a:r>
              <a:rPr lang="ru-RU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реализации функции </a:t>
            </a:r>
            <a:r>
              <a:rPr lang="en-US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knapsack</a:t>
            </a:r>
            <a:r>
              <a:rPr lang="ru-RU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_</a:t>
            </a:r>
            <a:r>
              <a:rPr lang="en-US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s </a:t>
            </a:r>
            <a:r>
              <a:rPr lang="ru-RU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на языке </a:t>
            </a:r>
            <a:r>
              <a:rPr lang="en-US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C</a:t>
            </a:r>
            <a:r>
              <a:rPr lang="ru-RU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++, которая решает задачу о рюкзаке. </a:t>
            </a:r>
            <a:endParaRPr lang="en-US" sz="2800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 flipV="1">
            <a:off x="7236296" y="1331385"/>
            <a:ext cx="12801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44016" y="1033860"/>
            <a:ext cx="8748464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Функция </a:t>
            </a:r>
            <a:r>
              <a:rPr lang="en-US" sz="2200" b="1" dirty="0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knapsack</a:t>
            </a:r>
            <a:r>
              <a:rPr lang="ru-RU" sz="2200" b="1" dirty="0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_</a:t>
            </a:r>
            <a:r>
              <a:rPr lang="en-US" sz="2200" b="1" dirty="0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s</a:t>
            </a:r>
            <a:r>
              <a:rPr lang="en-US" sz="22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имеет четыре входных параметра, задающих условие задачи: </a:t>
            </a:r>
            <a:r>
              <a:rPr lang="en-US" sz="22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V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(объем рюкзака), </a:t>
            </a:r>
            <a:r>
              <a:rPr lang="en-US" sz="22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n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(количество предметов), </a:t>
            </a:r>
            <a:r>
              <a:rPr lang="en-US" sz="22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v</a:t>
            </a:r>
            <a:r>
              <a:rPr lang="en-US" sz="22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(массив размерностью </a:t>
            </a:r>
            <a:r>
              <a:rPr lang="en-US" sz="22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n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, содержащий объемы всех предметов), </a:t>
            </a:r>
            <a:r>
              <a:rPr lang="en-US" sz="22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c</a:t>
            </a:r>
            <a:r>
              <a:rPr lang="en-US" sz="22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(массив размерностью </a:t>
            </a:r>
            <a:r>
              <a:rPr lang="en-US" sz="22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n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, содержащий стоимости всех предметов), а также один выходной параметр </a:t>
            </a:r>
            <a:r>
              <a:rPr lang="en-US" sz="22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m</a:t>
            </a:r>
            <a:r>
              <a:rPr lang="en-US" sz="22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(массив размерностью</a:t>
            </a:r>
            <a:r>
              <a:rPr lang="ru-RU" sz="2200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en-US" sz="22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n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). Каждый элемент массива </a:t>
            </a:r>
            <a:r>
              <a:rPr lang="en-US" sz="22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m</a:t>
            </a:r>
            <a:r>
              <a:rPr lang="en-US" sz="22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может быть только единицей или нулем. Единица указывает, что соответствующий предмет включен, а ноль – не включен в оптимальный перечень предметов. В результате выполнения функция возвращает оптимальную стоимость рюкзака, т. е. максимальную суммарную стоимость предметов, которые можно одновременно поместить в рюкзак заданной вместимости.  </a:t>
            </a:r>
            <a:endParaRPr lang="ru-RU" sz="2200" dirty="0">
              <a:effectLst/>
              <a:latin typeface="Bahnschrift SemiBold" panose="020B0502040204020203" pitchFamily="34" charset="0"/>
              <a:ea typeface="Times New Roman" panose="02020603050405020304" pitchFamily="18" charset="0"/>
              <a:cs typeface="Bahnschrift SemiBold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5187979"/>
            <a:ext cx="864096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В процессе своей работы функция </a:t>
            </a:r>
            <a:r>
              <a:rPr lang="en-US" sz="2400" b="1" dirty="0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knapsack</a:t>
            </a:r>
            <a:r>
              <a:rPr lang="ru-RU" sz="2400" b="1" dirty="0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_</a:t>
            </a:r>
            <a:r>
              <a:rPr lang="en-US" sz="2400" b="1" dirty="0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s</a:t>
            </a:r>
            <a:r>
              <a:rPr lang="en-US" sz="24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использует  генератор множества всех подмножеств (</a:t>
            </a:r>
            <a:r>
              <a:rPr lang="en-US" sz="2400" b="1" dirty="0" err="1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combi</a:t>
            </a:r>
            <a:r>
              <a:rPr lang="ru-RU" sz="24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::</a:t>
            </a:r>
            <a:r>
              <a:rPr lang="en-US" sz="24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subset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) и вызывает три вспомогательные функции: </a:t>
            </a:r>
            <a:r>
              <a:rPr lang="en-US" sz="2400" b="1" dirty="0" err="1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calcv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, </a:t>
            </a:r>
            <a:r>
              <a:rPr lang="ru-RU" sz="24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calcc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и </a:t>
            </a:r>
            <a:r>
              <a:rPr lang="en-US" sz="2400" b="1" dirty="0" err="1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setm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.</a:t>
            </a:r>
            <a:endParaRPr lang="ru-RU" sz="2400" dirty="0">
              <a:effectLst/>
              <a:latin typeface="Bahnschrift SemiBold" panose="020B0502040204020203" pitchFamily="34" charset="0"/>
              <a:ea typeface="Times New Roman" panose="02020603050405020304" pitchFamily="18" charset="0"/>
              <a:cs typeface="Bahnschrift SemiBold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5760" y="-17929"/>
            <a:ext cx="8892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0070C0"/>
                </a:solidFill>
                <a:latin typeface="Bahnschrift SemiBold" panose="020B0502040204020203" pitchFamily="34" charset="0"/>
              </a:rPr>
              <a:t>Пример </a:t>
            </a:r>
            <a:r>
              <a:rPr lang="ru-RU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реализации функции </a:t>
            </a:r>
            <a:r>
              <a:rPr lang="en-US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knapsack</a:t>
            </a:r>
            <a:r>
              <a:rPr lang="ru-RU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_</a:t>
            </a:r>
            <a:r>
              <a:rPr lang="en-US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s </a:t>
            </a:r>
            <a:r>
              <a:rPr lang="ru-RU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на языке </a:t>
            </a:r>
            <a:r>
              <a:rPr lang="en-US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C</a:t>
            </a:r>
            <a:r>
              <a:rPr lang="ru-RU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++, которая решает задачу о рюкзаке. </a:t>
            </a:r>
            <a:endParaRPr lang="en-US" sz="2800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 flipV="1">
            <a:off x="7236296" y="1331385"/>
            <a:ext cx="12801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856357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Для подключения генератора в заголовочный файл функции </a:t>
            </a: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knapsack</a:t>
            </a:r>
            <a:r>
              <a:rPr lang="ru-RU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_</a:t>
            </a: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ru-RU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 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добавлена директива </a:t>
            </a: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include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, которая включает файл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Combi</a:t>
            </a:r>
            <a:r>
              <a:rPr lang="ru-RU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.</a:t>
            </a:r>
            <a:r>
              <a:rPr lang="en-US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h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, содержащий шаблон структуры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combi</a:t>
            </a:r>
            <a:r>
              <a:rPr lang="ru-RU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::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subset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. </a:t>
            </a:r>
            <a:r>
              <a:rPr lang="ru-RU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calcv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предназначена для вычисления суммарного объема текущего подмножества предметов. Она принимает два входных параметра: 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(структуру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combi</a:t>
            </a:r>
            <a:r>
              <a:rPr lang="ru-RU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::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subset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) и 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v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(массив размерностью 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, содержащий объемы всех предметов), а также возвращает суммарный объем текущего подмножества предметов.  </a:t>
            </a:r>
            <a:endParaRPr lang="ru-RU" sz="2400" dirty="0">
              <a:latin typeface="Bahnschrift" panose="020B0502040204020203" pitchFamily="34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Функция </a:t>
            </a:r>
            <a:r>
              <a:rPr lang="en-US" sz="2400" b="1" dirty="0" err="1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calc</a:t>
            </a:r>
            <a:r>
              <a:rPr lang="ru-RU" sz="2400" b="1" dirty="0">
                <a:solidFill>
                  <a:srgbClr val="C00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с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позволяет</a:t>
            </a:r>
            <a:r>
              <a:rPr lang="ru-RU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вычислить суммарную стоимость текущего подмножества предметов. Она</a:t>
            </a:r>
            <a:r>
              <a:rPr lang="ru-RU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принимает два входных параметра: 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(структуру </a:t>
            </a:r>
            <a:r>
              <a:rPr lang="en-US" sz="2400" b="1" dirty="0" err="1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combi</a:t>
            </a:r>
            <a:r>
              <a:rPr lang="ru-RU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::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subset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) и 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c</a:t>
            </a:r>
            <a:r>
              <a:rPr lang="en-US" sz="2400" b="1" dirty="0">
                <a:latin typeface="Bahnschrift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(массив размерностью </a:t>
            </a:r>
            <a:r>
              <a:rPr lang="en-US" sz="2400" b="1" dirty="0">
                <a:solidFill>
                  <a:srgbClr val="FFC000"/>
                </a:solidFill>
                <a:latin typeface="Bahnschrift" panose="020B0502040204020203" pitchFamily="34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Bahnschrift" panose="020B0502040204020203" pitchFamily="34" charset="0"/>
                <a:ea typeface="Times New Roman" panose="02020603050405020304" pitchFamily="18" charset="0"/>
              </a:rPr>
              <a:t>, содержащий стоимости всех предметов), а возвращает суммарную стоимость текущего подмножества предметов.  </a:t>
            </a:r>
            <a:endParaRPr lang="ru-RU" sz="2400" dirty="0">
              <a:effectLst/>
              <a:latin typeface="Bahnschrift" panose="020B0502040204020203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188640"/>
            <a:ext cx="860444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  <a:latin typeface="Bahnschrift SemiBold" panose="020B0502040204020203" pitchFamily="34" charset="0"/>
              </a:rPr>
              <a:t>КОМБИНАТОРНЫЕ  МЕТОДЫ   РЕШЕНИЯ   ОПТИМИЗАЦИОННЫХ ЗАДАЧ      </a:t>
            </a:r>
            <a:endParaRPr lang="en-US" sz="2400" dirty="0">
              <a:solidFill>
                <a:srgbClr val="7030A0"/>
              </a:solidFill>
              <a:latin typeface="Bahnschrift SemiBold" panose="020B0502040204020203" pitchFamily="34" charset="0"/>
            </a:endParaRPr>
          </a:p>
          <a:p>
            <a:r>
              <a:rPr lang="ru-RU" sz="2400" b="1" dirty="0">
                <a:latin typeface="Bahnschrift SemiBold" panose="020B0502040204020203" pitchFamily="34" charset="0"/>
              </a:rPr>
              <a:t> </a:t>
            </a:r>
            <a:endParaRPr lang="en-US" sz="2400" dirty="0">
              <a:latin typeface="Bahnschrift SemiBold" panose="020B0502040204020203" pitchFamily="34" charset="0"/>
            </a:endParaRPr>
          </a:p>
          <a:p>
            <a:pPr lvl="0"/>
            <a:r>
              <a:rPr lang="ru-RU" sz="2400" b="1" dirty="0">
                <a:latin typeface="Bahnschrift SemiBold" panose="020B0502040204020203" pitchFamily="34" charset="0"/>
              </a:rPr>
              <a:t>Генерация  подмножеств заданного множества</a:t>
            </a:r>
            <a:r>
              <a:rPr lang="ru-RU" sz="2400" dirty="0">
                <a:latin typeface="Bahnschrift SemiBold" panose="020B0502040204020203" pitchFamily="34" charset="0"/>
              </a:rPr>
              <a:t>:</a:t>
            </a:r>
            <a:endParaRPr lang="en-US" sz="2400" dirty="0">
              <a:latin typeface="Bahnschrift SemiBold" panose="020B0502040204020203" pitchFamily="34" charset="0"/>
            </a:endParaRPr>
          </a:p>
          <a:p>
            <a:r>
              <a:rPr lang="ru-RU" sz="2400" dirty="0">
                <a:latin typeface="Bahnschrift SemiBold" panose="020B0502040204020203" pitchFamily="34" charset="0"/>
              </a:rPr>
              <a:t>- разработка генератора подмножеств на С++;</a:t>
            </a:r>
            <a:endParaRPr lang="en-US" sz="2400" dirty="0">
              <a:latin typeface="Bahnschrift SemiBold" panose="020B0502040204020203" pitchFamily="34" charset="0"/>
            </a:endParaRPr>
          </a:p>
          <a:p>
            <a:pPr marL="342900" indent="-342900">
              <a:buFontTx/>
              <a:buChar char="-"/>
            </a:pPr>
            <a:r>
              <a:rPr lang="ru-RU" sz="2400" dirty="0" smtClean="0">
                <a:latin typeface="Bahnschrift SemiBold" panose="020B0502040204020203" pitchFamily="34" charset="0"/>
              </a:rPr>
              <a:t>решение </a:t>
            </a:r>
            <a:r>
              <a:rPr lang="ru-RU" sz="2400" dirty="0">
                <a:latin typeface="Bahnschrift SemiBold" panose="020B0502040204020203" pitchFamily="34" charset="0"/>
              </a:rPr>
              <a:t>задачи о рюкзаке. </a:t>
            </a:r>
            <a:endParaRPr lang="ru-RU" sz="2400" dirty="0" smtClean="0">
              <a:latin typeface="Bahnschrift SemiBold" panose="020B0502040204020203" pitchFamily="34" charset="0"/>
            </a:endParaRPr>
          </a:p>
          <a:p>
            <a:pPr marL="342900" indent="-342900">
              <a:buFontTx/>
              <a:buChar char="-"/>
            </a:pPr>
            <a:endParaRPr lang="en-US" sz="1000" dirty="0">
              <a:latin typeface="Bahnschrift SemiBold" panose="020B0502040204020203" pitchFamily="34" charset="0"/>
            </a:endParaRPr>
          </a:p>
          <a:p>
            <a:pPr lvl="0"/>
            <a:r>
              <a:rPr lang="ru-RU" sz="2400" b="1" dirty="0">
                <a:latin typeface="Bahnschrift SemiBold" panose="020B0502040204020203" pitchFamily="34" charset="0"/>
              </a:rPr>
              <a:t>Генерация сочетаний:</a:t>
            </a:r>
            <a:endParaRPr lang="en-US" sz="2400" dirty="0">
              <a:latin typeface="Bahnschrift SemiBold" panose="020B0502040204020203" pitchFamily="34" charset="0"/>
            </a:endParaRPr>
          </a:p>
          <a:p>
            <a:r>
              <a:rPr lang="ru-RU" sz="2400" dirty="0">
                <a:latin typeface="Bahnschrift SemiBold" panose="020B0502040204020203" pitchFamily="34" charset="0"/>
              </a:rPr>
              <a:t>- разработка генератора сочетаний на С++;</a:t>
            </a:r>
            <a:endParaRPr lang="en-US" sz="2400" dirty="0">
              <a:latin typeface="Bahnschrift SemiBold" panose="020B0502040204020203" pitchFamily="34" charset="0"/>
            </a:endParaRPr>
          </a:p>
          <a:p>
            <a:pPr marL="342900" indent="-342900">
              <a:buFontTx/>
              <a:buChar char="-"/>
            </a:pPr>
            <a:r>
              <a:rPr lang="ru-RU" sz="2400" dirty="0" smtClean="0">
                <a:latin typeface="Bahnschrift SemiBold" panose="020B0502040204020203" pitchFamily="34" charset="0"/>
              </a:rPr>
              <a:t>решение </a:t>
            </a:r>
            <a:r>
              <a:rPr lang="ru-RU" sz="2400" dirty="0">
                <a:latin typeface="Bahnschrift SemiBold" panose="020B0502040204020203" pitchFamily="34" charset="0"/>
              </a:rPr>
              <a:t>задачи об оптимальной загрузке</a:t>
            </a:r>
            <a:r>
              <a:rPr lang="ru-RU" sz="2400" dirty="0" smtClean="0">
                <a:latin typeface="Bahnschrift SemiBold" panose="020B0502040204020203" pitchFamily="34" charset="0"/>
              </a:rPr>
              <a:t>.</a:t>
            </a:r>
            <a:endParaRPr lang="ru-RU" sz="2400" dirty="0" smtClean="0">
              <a:latin typeface="Bahnschrift SemiBold" panose="020B0502040204020203" pitchFamily="34" charset="0"/>
            </a:endParaRPr>
          </a:p>
          <a:p>
            <a:pPr marL="342900" indent="-342900">
              <a:buFontTx/>
              <a:buChar char="-"/>
            </a:pPr>
            <a:endParaRPr lang="en-US" sz="1000" dirty="0">
              <a:latin typeface="Bahnschrift SemiBold" panose="020B0502040204020203" pitchFamily="34" charset="0"/>
            </a:endParaRPr>
          </a:p>
          <a:p>
            <a:pPr lvl="0"/>
            <a:r>
              <a:rPr lang="ru-RU" sz="2400" b="1" dirty="0">
                <a:latin typeface="Bahnschrift SemiBold" panose="020B0502040204020203" pitchFamily="34" charset="0"/>
              </a:rPr>
              <a:t>Генерация  перестановок:</a:t>
            </a:r>
            <a:endParaRPr lang="en-US" sz="2400" dirty="0">
              <a:latin typeface="Bahnschrift SemiBold" panose="020B0502040204020203" pitchFamily="34" charset="0"/>
            </a:endParaRPr>
          </a:p>
          <a:p>
            <a:r>
              <a:rPr lang="ru-RU" sz="2400" dirty="0">
                <a:latin typeface="Bahnschrift SemiBold" panose="020B0502040204020203" pitchFamily="34" charset="0"/>
              </a:rPr>
              <a:t>- разработка генератора перестановок на  С++;</a:t>
            </a:r>
            <a:endParaRPr lang="en-US" sz="2400" dirty="0">
              <a:latin typeface="Bahnschrift SemiBold" panose="020B0502040204020203" pitchFamily="34" charset="0"/>
            </a:endParaRPr>
          </a:p>
          <a:p>
            <a:pPr marL="342900" indent="-342900">
              <a:buFontTx/>
              <a:buChar char="-"/>
            </a:pPr>
            <a:r>
              <a:rPr lang="ru-RU" sz="2400" dirty="0" smtClean="0">
                <a:latin typeface="Bahnschrift SemiBold" panose="020B0502040204020203" pitchFamily="34" charset="0"/>
              </a:rPr>
              <a:t>решение </a:t>
            </a:r>
            <a:r>
              <a:rPr lang="ru-RU" sz="2400" dirty="0">
                <a:latin typeface="Bahnschrift SemiBold" panose="020B0502040204020203" pitchFamily="34" charset="0"/>
              </a:rPr>
              <a:t>задачи о коммивояжере. </a:t>
            </a:r>
            <a:endParaRPr lang="ru-RU" sz="2400" dirty="0" smtClean="0">
              <a:latin typeface="Bahnschrift SemiBold" panose="020B0502040204020203" pitchFamily="34" charset="0"/>
            </a:endParaRPr>
          </a:p>
          <a:p>
            <a:pPr marL="342900" indent="-342900">
              <a:buFontTx/>
              <a:buChar char="-"/>
            </a:pPr>
            <a:endParaRPr lang="en-US" sz="1000" dirty="0">
              <a:latin typeface="Bahnschrift SemiBold" panose="020B0502040204020203" pitchFamily="34" charset="0"/>
            </a:endParaRPr>
          </a:p>
          <a:p>
            <a:pPr lvl="0"/>
            <a:r>
              <a:rPr lang="ru-RU" sz="2400" b="1" dirty="0">
                <a:latin typeface="Bahnschrift SemiBold" panose="020B0502040204020203" pitchFamily="34" charset="0"/>
              </a:rPr>
              <a:t>Генерация размещений</a:t>
            </a:r>
            <a:r>
              <a:rPr lang="en-US" sz="2400" b="1" dirty="0">
                <a:latin typeface="Bahnschrift SemiBold" panose="020B0502040204020203" pitchFamily="34" charset="0"/>
              </a:rPr>
              <a:t>: </a:t>
            </a:r>
            <a:endParaRPr lang="en-US" sz="2400" dirty="0">
              <a:latin typeface="Bahnschrift SemiBold" panose="020B0502040204020203" pitchFamily="34" charset="0"/>
            </a:endParaRPr>
          </a:p>
          <a:p>
            <a:r>
              <a:rPr lang="ru-RU" sz="2400" dirty="0">
                <a:latin typeface="Bahnschrift SemiBold" panose="020B0502040204020203" pitchFamily="34" charset="0"/>
              </a:rPr>
              <a:t>- разработка генератора </a:t>
            </a:r>
            <a:r>
              <a:rPr lang="ru-RU" sz="2400" dirty="0" smtClean="0">
                <a:latin typeface="Bahnschrift SemiBold" panose="020B0502040204020203" pitchFamily="34" charset="0"/>
              </a:rPr>
              <a:t>размещений </a:t>
            </a:r>
            <a:r>
              <a:rPr lang="ru-RU" sz="2400" dirty="0">
                <a:latin typeface="Bahnschrift SemiBold" panose="020B0502040204020203" pitchFamily="34" charset="0"/>
              </a:rPr>
              <a:t>на С++;</a:t>
            </a:r>
            <a:endParaRPr lang="en-US" sz="2400" dirty="0">
              <a:latin typeface="Bahnschrift SemiBold" panose="020B0502040204020203" pitchFamily="34" charset="0"/>
            </a:endParaRPr>
          </a:p>
          <a:p>
            <a:r>
              <a:rPr lang="ru-RU" sz="2400" dirty="0" smtClean="0">
                <a:latin typeface="Bahnschrift SemiBold" panose="020B0502040204020203" pitchFamily="34" charset="0"/>
              </a:rPr>
              <a:t>- </a:t>
            </a:r>
            <a:r>
              <a:rPr lang="ru-RU" sz="2400" dirty="0">
                <a:latin typeface="Bahnschrift SemiBold" panose="020B0502040204020203" pitchFamily="34" charset="0"/>
              </a:rPr>
              <a:t>решение задачи об оптимальной загрузке (с центровкой)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4016" y="44624"/>
            <a:ext cx="8892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0070C0"/>
                </a:solidFill>
                <a:latin typeface="Bahnschrift SemiBold" panose="020B0502040204020203" pitchFamily="34" charset="0"/>
              </a:rPr>
              <a:t>Пример </a:t>
            </a:r>
            <a:r>
              <a:rPr lang="ru-RU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реализации функции </a:t>
            </a:r>
            <a:r>
              <a:rPr lang="en-US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knapsack</a:t>
            </a:r>
            <a:r>
              <a:rPr lang="ru-RU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_</a:t>
            </a:r>
            <a:r>
              <a:rPr lang="en-US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s </a:t>
            </a:r>
            <a:r>
              <a:rPr lang="ru-RU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на языке </a:t>
            </a:r>
            <a:r>
              <a:rPr lang="en-US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C</a:t>
            </a:r>
            <a:r>
              <a:rPr lang="ru-RU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++, которая решает задачу о рюкзаке. </a:t>
            </a:r>
            <a:endParaRPr lang="en-US" sz="2800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 flipV="1">
            <a:off x="7236296" y="1331385"/>
            <a:ext cx="12801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44016" y="1305342"/>
            <a:ext cx="8892480" cy="4492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6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Функция </a:t>
            </a:r>
            <a:r>
              <a:rPr lang="en-US" sz="2600" b="1" dirty="0" err="1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setm</a:t>
            </a:r>
            <a:r>
              <a:rPr lang="en-US" sz="26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ru-RU" sz="26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принимает два параметра: входной </a:t>
            </a:r>
            <a:r>
              <a:rPr lang="en-US" sz="26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s</a:t>
            </a:r>
            <a:r>
              <a:rPr lang="en-US" sz="26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ru-RU" sz="26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(структуру </a:t>
            </a:r>
            <a:r>
              <a:rPr lang="en-US" sz="2600" b="1" dirty="0" err="1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combi</a:t>
            </a:r>
            <a:r>
              <a:rPr lang="ru-RU" sz="26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::</a:t>
            </a:r>
            <a:r>
              <a:rPr lang="en-US" sz="26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subset</a:t>
            </a:r>
            <a:r>
              <a:rPr lang="ru-RU" sz="26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) и возвращаемый </a:t>
            </a:r>
            <a:r>
              <a:rPr lang="en-US" sz="26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m</a:t>
            </a:r>
            <a:r>
              <a:rPr lang="ru-RU" sz="26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(</a:t>
            </a:r>
            <a:r>
              <a:rPr lang="ru-RU" sz="26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массив размерностью </a:t>
            </a:r>
            <a:r>
              <a:rPr lang="en-US" sz="26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n</a:t>
            </a:r>
            <a:r>
              <a:rPr lang="ru-RU" sz="26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, содержащий нули и единицы).</a:t>
            </a:r>
            <a:r>
              <a:rPr lang="ru-RU" sz="26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endParaRPr lang="ru-RU" sz="2600" dirty="0">
              <a:latin typeface="Bahnschrift SemiBold" panose="020B0502040204020203" pitchFamily="34" charset="0"/>
              <a:ea typeface="Times New Roman" panose="02020603050405020304" pitchFamily="18" charset="0"/>
              <a:cs typeface="Bahnschrift SemiBold" panose="020B0502040204020203" pitchFamily="34" charset="0"/>
            </a:endParaRPr>
          </a:p>
          <a:p>
            <a:pPr algn="just"/>
            <a:r>
              <a:rPr lang="ru-RU" sz="26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Функция </a:t>
            </a:r>
            <a:r>
              <a:rPr lang="en-US" sz="2600" b="1" dirty="0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knapsack</a:t>
            </a:r>
            <a:r>
              <a:rPr lang="ru-RU" sz="2600" b="1" dirty="0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_</a:t>
            </a:r>
            <a:r>
              <a:rPr lang="en-US" sz="2600" b="1" dirty="0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s</a:t>
            </a:r>
            <a:r>
              <a:rPr lang="en-US" sz="26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ru-RU" sz="26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перебирает все подмножества множества предметов (функции </a:t>
            </a:r>
            <a:r>
              <a:rPr lang="en-US" sz="2600" b="1" dirty="0" err="1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getfirst</a:t>
            </a:r>
            <a:r>
              <a:rPr lang="en-US" sz="26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ru-RU" sz="26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и </a:t>
            </a:r>
            <a:r>
              <a:rPr lang="en-US" sz="2600" b="1" dirty="0" err="1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getnext</a:t>
            </a:r>
            <a:r>
              <a:rPr lang="en-US" sz="26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ru-RU" sz="26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генератора), вычисляет суммарный объем (функция </a:t>
            </a:r>
            <a:r>
              <a:rPr lang="en-US" sz="2600" b="1" dirty="0" err="1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calcv</a:t>
            </a:r>
            <a:r>
              <a:rPr lang="ru-RU" sz="26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) каждого подмножества, для подмножества с суммарным объемом, меньшим </a:t>
            </a:r>
            <a:r>
              <a:rPr lang="en-US" sz="2600" b="1" dirty="0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V</a:t>
            </a:r>
            <a:r>
              <a:rPr lang="ru-RU" sz="26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, рассчитывает суммарную стоимость (функция </a:t>
            </a:r>
            <a:r>
              <a:rPr lang="en-US" sz="2600" b="1" dirty="0" err="1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calcc</a:t>
            </a:r>
            <a:r>
              <a:rPr lang="ru-RU" sz="26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) и запоминает (и возвращает)  оптимальный вариант (формирует выходной массив </a:t>
            </a:r>
            <a:r>
              <a:rPr lang="en-US" sz="2600" b="1" dirty="0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m</a:t>
            </a:r>
            <a:r>
              <a:rPr lang="en-US" sz="26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ru-RU" sz="26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с</a:t>
            </a:r>
            <a:r>
              <a:rPr lang="ru-RU" sz="26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ru-RU" sz="26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помощью</a:t>
            </a:r>
            <a:r>
              <a:rPr lang="ru-RU" sz="26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ru-RU" sz="26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функции</a:t>
            </a:r>
            <a:r>
              <a:rPr lang="ru-RU" sz="26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en-US" sz="2600" b="1" dirty="0" err="1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setm</a:t>
            </a:r>
            <a:r>
              <a:rPr lang="ru-RU" sz="26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).</a:t>
            </a:r>
            <a:endParaRPr lang="ru-RU" sz="2600" dirty="0">
              <a:latin typeface="Bahnschrift SemiBold" panose="020B0502040204020203" pitchFamily="34" charset="0"/>
              <a:cs typeface="Bahnschrift SemiBold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4016" y="44624"/>
            <a:ext cx="8892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rgbClr val="0070C0"/>
                </a:solidFill>
                <a:latin typeface="Bahnschrift SemiBold" panose="020B0502040204020203" pitchFamily="34" charset="0"/>
              </a:rPr>
              <a:t>Пример </a:t>
            </a:r>
            <a:r>
              <a:rPr lang="ru-RU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реализации функции </a:t>
            </a:r>
            <a:r>
              <a:rPr lang="en-US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knapsack</a:t>
            </a:r>
            <a:r>
              <a:rPr lang="ru-RU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_</a:t>
            </a:r>
            <a:r>
              <a:rPr lang="en-US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s </a:t>
            </a:r>
            <a:r>
              <a:rPr lang="ru-RU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на языке </a:t>
            </a:r>
            <a:r>
              <a:rPr lang="en-US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C</a:t>
            </a:r>
            <a:r>
              <a:rPr lang="ru-RU" sz="28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++, которая решает задачу о рюкзаке. </a:t>
            </a:r>
            <a:endParaRPr lang="en-US" sz="2800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 flipV="1">
            <a:off x="7236296" y="1331385"/>
            <a:ext cx="12801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1484784"/>
            <a:ext cx="84969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Оценить зависимость продолжительности вычисления оптимальной комбинации предметов от их общего количества можно с помощью следующей программы.  </a:t>
            </a:r>
            <a:endParaRPr lang="ru-RU" sz="2400" dirty="0">
              <a:latin typeface="Bahnschrift SemiBold" panose="020B0502040204020203" pitchFamily="34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Для вычисления продолжительности выполнения функции </a:t>
            </a:r>
            <a:r>
              <a:rPr lang="en-US" sz="2400" b="1" dirty="0">
                <a:solidFill>
                  <a:srgbClr val="00B0F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knapsack</a:t>
            </a:r>
            <a:r>
              <a:rPr lang="ru-RU" sz="2400" b="1" dirty="0">
                <a:solidFill>
                  <a:srgbClr val="00B0F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_</a:t>
            </a:r>
            <a:r>
              <a:rPr lang="en-US" sz="2400" b="1" dirty="0">
                <a:solidFill>
                  <a:srgbClr val="00B0F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s 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в программе используется стандартная функция </a:t>
            </a:r>
            <a:r>
              <a:rPr lang="en-US" sz="2400" b="1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clock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, возвращающая количество условных единиц времени, прошедших с момента запуска программы. Разница между возвращаемыми значениями функции </a:t>
            </a:r>
            <a:r>
              <a:rPr lang="en-US" sz="2400" b="1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clock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,</a:t>
            </a:r>
            <a:r>
              <a:rPr lang="ru-RU" sz="2400" b="1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полученными до вызова </a:t>
            </a:r>
            <a:r>
              <a:rPr lang="en-US" sz="2400" b="1" dirty="0">
                <a:solidFill>
                  <a:srgbClr val="00B0F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knapsack</a:t>
            </a:r>
            <a:r>
              <a:rPr lang="ru-RU" sz="2400" b="1" dirty="0">
                <a:solidFill>
                  <a:srgbClr val="00B0F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_</a:t>
            </a:r>
            <a:r>
              <a:rPr lang="en-US" sz="2400" b="1" dirty="0">
                <a:solidFill>
                  <a:srgbClr val="00B0F0"/>
                </a:solidFill>
                <a:latin typeface="Bahnschrift SemiBold" panose="020B0502040204020203" pitchFamily="34" charset="0"/>
                <a:ea typeface="Times New Roman" panose="02020603050405020304" pitchFamily="18" charset="0"/>
              </a:rPr>
              <a:t>s</a:t>
            </a:r>
            <a:r>
              <a:rPr lang="en-US" sz="2400" b="1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</a:rPr>
              <a:t>и после, позволяет оценить продолжительность выполнения этой функции.</a:t>
            </a:r>
            <a:endParaRPr lang="ru-RU" sz="2400" dirty="0">
              <a:effectLst/>
              <a:latin typeface="Bahnschrift SemiBold" panose="020B0502040204020203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11505" y="188595"/>
            <a:ext cx="8221345" cy="6554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// </a:t>
            </a:r>
            <a:r>
              <a:rPr lang="en-US" sz="2800" dirty="0" err="1">
                <a:solidFill>
                  <a:srgbClr val="008000"/>
                </a:solidFill>
              </a:rPr>
              <a:t>Knapsack.h</a:t>
            </a:r>
            <a:r>
              <a:rPr lang="en-US" sz="2800" dirty="0">
                <a:solidFill>
                  <a:srgbClr val="008000"/>
                </a:solidFill>
              </a:rPr>
              <a:t>      </a:t>
            </a:r>
            <a:endParaRPr lang="en-US" sz="2800" dirty="0">
              <a:solidFill>
                <a:srgbClr val="0080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#pragma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once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#include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A31515"/>
                </a:solidFill>
              </a:rPr>
              <a:t>"</a:t>
            </a:r>
            <a:r>
              <a:rPr lang="en-US" sz="2800" dirty="0" err="1">
                <a:solidFill>
                  <a:srgbClr val="A31515"/>
                </a:solidFill>
              </a:rPr>
              <a:t>Combi.h</a:t>
            </a:r>
            <a:r>
              <a:rPr lang="en-US" sz="2800" dirty="0">
                <a:solidFill>
                  <a:srgbClr val="A31515"/>
                </a:solidFill>
              </a:rPr>
              <a:t>"</a:t>
            </a:r>
            <a:endParaRPr lang="en-US" sz="2800" dirty="0">
              <a:solidFill>
                <a:srgbClr val="A31515"/>
              </a:solidFill>
            </a:endParaRPr>
          </a:p>
          <a:p>
            <a:endParaRPr lang="en-US" sz="2800" dirty="0">
              <a:solidFill>
                <a:srgbClr val="A31515"/>
              </a:solidFill>
            </a:endParaRPr>
          </a:p>
          <a:p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  </a:t>
            </a:r>
            <a:r>
              <a:rPr lang="en-US" sz="2800" dirty="0" err="1">
                <a:solidFill>
                  <a:prstClr val="black"/>
                </a:solidFill>
              </a:rPr>
              <a:t>knapsack_s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  <a:endParaRPr lang="en-US" sz="2800" dirty="0">
              <a:solidFill>
                <a:prstClr val="black"/>
              </a:solidFill>
            </a:endParaRPr>
          </a:p>
          <a:p>
            <a:r>
              <a:rPr lang="ru-RU" sz="2800" dirty="0">
                <a:solidFill>
                  <a:prstClr val="black"/>
                </a:solidFill>
              </a:rPr>
              <a:t>              </a:t>
            </a:r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 V,         </a:t>
            </a:r>
            <a:r>
              <a:rPr lang="ru-RU" sz="2800" dirty="0">
                <a:solidFill>
                  <a:srgbClr val="008000"/>
                </a:solidFill>
              </a:rPr>
              <a:t>// [</a:t>
            </a:r>
            <a:r>
              <a:rPr lang="ru-RU" sz="2800" dirty="0" err="1">
                <a:solidFill>
                  <a:srgbClr val="008000"/>
                </a:solidFill>
              </a:rPr>
              <a:t>in</a:t>
            </a:r>
            <a:r>
              <a:rPr lang="ru-RU" sz="2800" dirty="0">
                <a:solidFill>
                  <a:srgbClr val="008000"/>
                </a:solidFill>
              </a:rPr>
              <a:t>]  вместимость рюкзака </a:t>
            </a:r>
            <a:endParaRPr lang="ru-RU" sz="2800" dirty="0">
              <a:solidFill>
                <a:srgbClr val="008000"/>
              </a:solidFill>
            </a:endParaRPr>
          </a:p>
          <a:p>
            <a:r>
              <a:rPr lang="ru-RU" sz="2800" dirty="0">
                <a:solidFill>
                  <a:prstClr val="black"/>
                </a:solidFill>
              </a:rPr>
              <a:t>              </a:t>
            </a:r>
            <a:r>
              <a:rPr lang="ru-RU" sz="2800" dirty="0" err="1">
                <a:solidFill>
                  <a:srgbClr val="0000FF"/>
                </a:solidFill>
              </a:rPr>
              <a:t>short</a:t>
            </a:r>
            <a:r>
              <a:rPr lang="ru-RU" sz="2800" dirty="0">
                <a:solidFill>
                  <a:prstClr val="black"/>
                </a:solidFill>
              </a:rPr>
              <a:t> n,       </a:t>
            </a:r>
            <a:r>
              <a:rPr lang="ru-RU" sz="2800" dirty="0">
                <a:solidFill>
                  <a:srgbClr val="008000"/>
                </a:solidFill>
              </a:rPr>
              <a:t>// [</a:t>
            </a:r>
            <a:r>
              <a:rPr lang="ru-RU" sz="2800" dirty="0" err="1">
                <a:solidFill>
                  <a:srgbClr val="008000"/>
                </a:solidFill>
              </a:rPr>
              <a:t>in</a:t>
            </a:r>
            <a:r>
              <a:rPr lang="ru-RU" sz="2800" dirty="0">
                <a:solidFill>
                  <a:srgbClr val="008000"/>
                </a:solidFill>
              </a:rPr>
              <a:t>]  количество типов </a:t>
            </a:r>
            <a:r>
              <a:rPr lang="en-US" sz="2800" dirty="0" smtClean="0">
                <a:solidFill>
                  <a:srgbClr val="008000"/>
                </a:solidFill>
              </a:rPr>
              <a:t>						</a:t>
            </a:r>
            <a:r>
              <a:rPr lang="ru-RU" sz="2800" dirty="0" smtClean="0">
                <a:solidFill>
                  <a:srgbClr val="008000"/>
                </a:solidFill>
              </a:rPr>
              <a:t>предметов </a:t>
            </a:r>
            <a:endParaRPr lang="ru-RU" sz="2800" dirty="0">
              <a:solidFill>
                <a:srgbClr val="008000"/>
              </a:solidFill>
            </a:endParaRPr>
          </a:p>
          <a:p>
            <a:r>
              <a:rPr lang="ru-RU" sz="2800" dirty="0">
                <a:solidFill>
                  <a:prstClr val="black"/>
                </a:solidFill>
              </a:rPr>
              <a:t>              </a:t>
            </a:r>
            <a:r>
              <a:rPr lang="ru-RU" sz="2800" dirty="0" err="1">
                <a:solidFill>
                  <a:srgbClr val="0000FF"/>
                </a:solidFill>
              </a:rPr>
              <a:t>const</a:t>
            </a:r>
            <a:r>
              <a:rPr lang="ru-RU" sz="2800" dirty="0">
                <a:solidFill>
                  <a:prstClr val="black"/>
                </a:solidFill>
              </a:rPr>
              <a:t> </a:t>
            </a:r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 v[], </a:t>
            </a:r>
            <a:r>
              <a:rPr lang="ru-RU" sz="2800" dirty="0">
                <a:solidFill>
                  <a:srgbClr val="008000"/>
                </a:solidFill>
              </a:rPr>
              <a:t>// [</a:t>
            </a:r>
            <a:r>
              <a:rPr lang="ru-RU" sz="2800" dirty="0" err="1">
                <a:solidFill>
                  <a:srgbClr val="008000"/>
                </a:solidFill>
              </a:rPr>
              <a:t>in</a:t>
            </a:r>
            <a:r>
              <a:rPr lang="ru-RU" sz="2800" dirty="0">
                <a:solidFill>
                  <a:srgbClr val="008000"/>
                </a:solidFill>
              </a:rPr>
              <a:t>]  размер предмета </a:t>
            </a:r>
            <a:r>
              <a:rPr lang="en-US" sz="2800" dirty="0" smtClean="0">
                <a:solidFill>
                  <a:srgbClr val="008000"/>
                </a:solidFill>
              </a:rPr>
              <a:t>						</a:t>
            </a:r>
            <a:r>
              <a:rPr lang="ru-RU" sz="2800" dirty="0" smtClean="0">
                <a:solidFill>
                  <a:srgbClr val="008000"/>
                </a:solidFill>
              </a:rPr>
              <a:t>каждого </a:t>
            </a:r>
            <a:r>
              <a:rPr lang="ru-RU" sz="2800" dirty="0">
                <a:solidFill>
                  <a:srgbClr val="008000"/>
                </a:solidFill>
              </a:rPr>
              <a:t>типа  </a:t>
            </a:r>
            <a:endParaRPr lang="ru-RU" sz="2800" dirty="0">
              <a:solidFill>
                <a:srgbClr val="008000"/>
              </a:solidFill>
            </a:endParaRPr>
          </a:p>
          <a:p>
            <a:r>
              <a:rPr lang="ru-RU" sz="2800" dirty="0">
                <a:solidFill>
                  <a:prstClr val="black"/>
                </a:solidFill>
              </a:rPr>
              <a:t>              </a:t>
            </a:r>
            <a:r>
              <a:rPr lang="ru-RU" sz="2800" dirty="0" err="1">
                <a:solidFill>
                  <a:srgbClr val="0000FF"/>
                </a:solidFill>
              </a:rPr>
              <a:t>const</a:t>
            </a:r>
            <a:r>
              <a:rPr lang="ru-RU" sz="2800" dirty="0">
                <a:solidFill>
                  <a:prstClr val="black"/>
                </a:solidFill>
              </a:rPr>
              <a:t> </a:t>
            </a:r>
            <a:r>
              <a:rPr lang="ru-RU" sz="2800" dirty="0" err="1">
                <a:solidFill>
                  <a:srgbClr val="0000FF"/>
                </a:solidFill>
              </a:rPr>
              <a:t>int</a:t>
            </a:r>
            <a:r>
              <a:rPr lang="ru-RU" sz="2800" dirty="0">
                <a:solidFill>
                  <a:prstClr val="black"/>
                </a:solidFill>
              </a:rPr>
              <a:t> c[], </a:t>
            </a:r>
            <a:r>
              <a:rPr lang="ru-RU" sz="2800" dirty="0">
                <a:solidFill>
                  <a:srgbClr val="008000"/>
                </a:solidFill>
              </a:rPr>
              <a:t>// [</a:t>
            </a:r>
            <a:r>
              <a:rPr lang="ru-RU" sz="2800" dirty="0" err="1">
                <a:solidFill>
                  <a:srgbClr val="008000"/>
                </a:solidFill>
              </a:rPr>
              <a:t>in</a:t>
            </a:r>
            <a:r>
              <a:rPr lang="ru-RU" sz="2800" dirty="0">
                <a:solidFill>
                  <a:srgbClr val="008000"/>
                </a:solidFill>
              </a:rPr>
              <a:t>]  стоимость предмета </a:t>
            </a:r>
            <a:r>
              <a:rPr lang="en-US" sz="2800" dirty="0" smtClean="0">
                <a:solidFill>
                  <a:srgbClr val="008000"/>
                </a:solidFill>
              </a:rPr>
              <a:t>					</a:t>
            </a:r>
            <a:r>
              <a:rPr lang="ru-RU" sz="2800" dirty="0" smtClean="0">
                <a:solidFill>
                  <a:srgbClr val="008000"/>
                </a:solidFill>
              </a:rPr>
              <a:t>каждого </a:t>
            </a:r>
            <a:r>
              <a:rPr lang="ru-RU" sz="2800" dirty="0">
                <a:solidFill>
                  <a:srgbClr val="008000"/>
                </a:solidFill>
              </a:rPr>
              <a:t>типа     </a:t>
            </a:r>
            <a:endParaRPr lang="ru-RU" sz="2800" dirty="0">
              <a:solidFill>
                <a:srgbClr val="008000"/>
              </a:solidFill>
            </a:endParaRPr>
          </a:p>
          <a:p>
            <a:r>
              <a:rPr lang="ru-RU" sz="2800" dirty="0">
                <a:solidFill>
                  <a:prstClr val="black"/>
                </a:solidFill>
              </a:rPr>
              <a:t>              </a:t>
            </a:r>
            <a:r>
              <a:rPr lang="ru-RU" sz="2800" dirty="0" err="1">
                <a:solidFill>
                  <a:srgbClr val="0000FF"/>
                </a:solidFill>
              </a:rPr>
              <a:t>short</a:t>
            </a:r>
            <a:r>
              <a:rPr lang="ru-RU" sz="2800" dirty="0">
                <a:solidFill>
                  <a:prstClr val="black"/>
                </a:solidFill>
              </a:rPr>
              <a:t> m[]      </a:t>
            </a:r>
            <a:r>
              <a:rPr lang="ru-RU" sz="2800" dirty="0">
                <a:solidFill>
                  <a:srgbClr val="008000"/>
                </a:solidFill>
              </a:rPr>
              <a:t>// [</a:t>
            </a:r>
            <a:r>
              <a:rPr lang="ru-RU" sz="2800" dirty="0" err="1">
                <a:solidFill>
                  <a:srgbClr val="008000"/>
                </a:solidFill>
              </a:rPr>
              <a:t>out</a:t>
            </a:r>
            <a:r>
              <a:rPr lang="ru-RU" sz="2800" dirty="0">
                <a:solidFill>
                  <a:srgbClr val="008000"/>
                </a:solidFill>
              </a:rPr>
              <a:t>] количество предметов </a:t>
            </a:r>
            <a:r>
              <a:rPr lang="en-US" sz="2800" dirty="0" smtClean="0">
                <a:solidFill>
                  <a:srgbClr val="008000"/>
                </a:solidFill>
              </a:rPr>
              <a:t>					</a:t>
            </a:r>
            <a:r>
              <a:rPr lang="ru-RU" sz="2800" dirty="0" smtClean="0">
                <a:solidFill>
                  <a:srgbClr val="008000"/>
                </a:solidFill>
              </a:rPr>
              <a:t>каждого </a:t>
            </a:r>
            <a:r>
              <a:rPr lang="ru-RU" sz="2800" dirty="0">
                <a:solidFill>
                  <a:srgbClr val="008000"/>
                </a:solidFill>
              </a:rPr>
              <a:t>типа  </a:t>
            </a:r>
            <a:endParaRPr lang="ru-RU" sz="2800" dirty="0">
              <a:solidFill>
                <a:srgbClr val="008000"/>
              </a:solidFill>
            </a:endParaRPr>
          </a:p>
          <a:p>
            <a:r>
              <a:rPr lang="en-US" sz="2800" dirty="0">
                <a:solidFill>
                  <a:prstClr val="black"/>
                </a:solidFill>
              </a:rPr>
              <a:t>                );</a:t>
            </a:r>
            <a:endParaRPr lang="en-US" sz="2800" dirty="0"/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0"/>
            <a:ext cx="903649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Knapsack.cpp 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endParaRPr lang="en-US" sz="2000" dirty="0">
              <a:solidFill>
                <a:srgbClr val="A31515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Knapsack.h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endParaRPr lang="en-US" sz="2000" dirty="0">
              <a:solidFill>
                <a:srgbClr val="A31515"/>
              </a:solidFill>
            </a:endParaRPr>
          </a:p>
          <a:p>
            <a:r>
              <a:rPr lang="ru-RU" sz="2000" dirty="0">
                <a:solidFill>
                  <a:srgbClr val="0000FF"/>
                </a:solidFill>
              </a:rPr>
              <a:t>#</a:t>
            </a:r>
            <a:r>
              <a:rPr lang="ru-RU" sz="2000" dirty="0" err="1">
                <a:solidFill>
                  <a:srgbClr val="0000FF"/>
                </a:solidFill>
              </a:rPr>
              <a:t>define</a:t>
            </a:r>
            <a:r>
              <a:rPr lang="ru-RU" sz="2000" dirty="0">
                <a:solidFill>
                  <a:prstClr val="black"/>
                </a:solidFill>
              </a:rPr>
              <a:t> NINF 0x80000000    </a:t>
            </a:r>
            <a:r>
              <a:rPr lang="ru-RU" sz="2000" dirty="0">
                <a:solidFill>
                  <a:srgbClr val="008000"/>
                </a:solidFill>
              </a:rPr>
              <a:t>// самое малое </a:t>
            </a:r>
            <a:r>
              <a:rPr lang="ru-RU" sz="2000" dirty="0" err="1">
                <a:solidFill>
                  <a:srgbClr val="008000"/>
                </a:solidFill>
              </a:rPr>
              <a:t>int</a:t>
            </a:r>
            <a:r>
              <a:rPr lang="ru-RU" sz="2000" dirty="0">
                <a:solidFill>
                  <a:srgbClr val="008000"/>
                </a:solidFill>
              </a:rPr>
              <a:t>-число  </a:t>
            </a:r>
            <a:endParaRPr lang="ru-RU" sz="2000" dirty="0">
              <a:solidFill>
                <a:srgbClr val="008000"/>
              </a:solidFill>
            </a:endParaRP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calcv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::subset s, 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v[])  </a:t>
            </a:r>
            <a:r>
              <a:rPr lang="en-US" sz="2000" dirty="0">
                <a:solidFill>
                  <a:srgbClr val="008000"/>
                </a:solidFill>
              </a:rPr>
              <a:t>// объем в рюкзаке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{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0; 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s.sn; i++) rc += v[s.ntx(i)]; </a:t>
            </a:r>
            <a:endParaRPr lang="nn-NO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};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calcc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::subset s, 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v[],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c</a:t>
            </a:r>
            <a:r>
              <a:rPr lang="en-US" sz="2000" dirty="0" smtClean="0">
                <a:solidFill>
                  <a:prstClr val="black"/>
                </a:solidFill>
              </a:rPr>
              <a:t>[])</a:t>
            </a:r>
            <a:r>
              <a:rPr lang="en-US" sz="2000" dirty="0" smtClean="0">
                <a:solidFill>
                  <a:srgbClr val="008000"/>
                </a:solidFill>
              </a:rPr>
              <a:t>//</a:t>
            </a:r>
            <a:r>
              <a:rPr lang="en-US" sz="2000" dirty="0">
                <a:solidFill>
                  <a:srgbClr val="008000"/>
                </a:solidFill>
              </a:rPr>
              <a:t>стоимость в рюкзаке 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{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0; 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s.sn; i++) rc += (v[s.ntx(i)]*c[s.ntx(i)]); </a:t>
            </a:r>
            <a:endParaRPr lang="nn-NO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};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setm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r>
              <a:rPr lang="en-US" sz="2000" dirty="0">
                <a:solidFill>
                  <a:prstClr val="black"/>
                </a:solidFill>
              </a:rPr>
              <a:t>::subset s,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m[]) </a:t>
            </a:r>
            <a:r>
              <a:rPr lang="en-US" sz="2000" dirty="0">
                <a:solidFill>
                  <a:srgbClr val="008000"/>
                </a:solidFill>
              </a:rPr>
              <a:t>//отметить выбранные предметы 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{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s.n; i++) m[i] = 0;</a:t>
            </a:r>
            <a:endParaRPr lang="nn-NO" sz="2000" dirty="0">
              <a:solidFill>
                <a:prstClr val="black"/>
              </a:solidFill>
            </a:endParaRPr>
          </a:p>
          <a:p>
            <a:r>
              <a:rPr lang="nn-NO" sz="2000" dirty="0">
                <a:solidFill>
                  <a:prstClr val="black"/>
                </a:solidFill>
              </a:rPr>
              <a:t>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 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s.sn; i++) m[s.ntx(i)] = 1;</a:t>
            </a:r>
            <a:endParaRPr lang="nn-NO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};</a:t>
            </a:r>
            <a:endParaRPr lang="en-US" sz="2000" dirty="0"/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9386" y="34565"/>
            <a:ext cx="8856984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 err="1">
                <a:solidFill>
                  <a:srgbClr val="0000FF"/>
                </a:solidFill>
              </a:rPr>
              <a:t>int</a:t>
            </a:r>
            <a:r>
              <a:rPr lang="en-US" sz="1900" dirty="0">
                <a:solidFill>
                  <a:prstClr val="black"/>
                </a:solidFill>
              </a:rPr>
              <a:t>   </a:t>
            </a:r>
            <a:r>
              <a:rPr lang="en-US" sz="1900" dirty="0" err="1">
                <a:solidFill>
                  <a:prstClr val="black"/>
                </a:solidFill>
              </a:rPr>
              <a:t>knapsack_s</a:t>
            </a:r>
            <a:r>
              <a:rPr lang="en-US" sz="1900" dirty="0">
                <a:solidFill>
                  <a:prstClr val="black"/>
                </a:solidFill>
              </a:rPr>
              <a:t>(</a:t>
            </a:r>
            <a:endParaRPr lang="en-US" sz="1900" dirty="0">
              <a:solidFill>
                <a:prstClr val="black"/>
              </a:solidFill>
            </a:endParaRPr>
          </a:p>
          <a:p>
            <a:r>
              <a:rPr lang="ru-RU" sz="1900" dirty="0">
                <a:solidFill>
                  <a:prstClr val="black"/>
                </a:solidFill>
              </a:rPr>
              <a:t>              </a:t>
            </a:r>
            <a:r>
              <a:rPr lang="ru-RU" sz="1900" dirty="0" err="1">
                <a:solidFill>
                  <a:srgbClr val="0000FF"/>
                </a:solidFill>
              </a:rPr>
              <a:t>int</a:t>
            </a:r>
            <a:r>
              <a:rPr lang="ru-RU" sz="1900" dirty="0">
                <a:solidFill>
                  <a:prstClr val="black"/>
                </a:solidFill>
              </a:rPr>
              <a:t> V,         </a:t>
            </a:r>
            <a:r>
              <a:rPr lang="ru-RU" sz="1900" dirty="0">
                <a:solidFill>
                  <a:srgbClr val="008000"/>
                </a:solidFill>
              </a:rPr>
              <a:t>// [</a:t>
            </a:r>
            <a:r>
              <a:rPr lang="ru-RU" sz="1900" dirty="0" err="1">
                <a:solidFill>
                  <a:srgbClr val="008000"/>
                </a:solidFill>
              </a:rPr>
              <a:t>in</a:t>
            </a:r>
            <a:r>
              <a:rPr lang="ru-RU" sz="1900" dirty="0">
                <a:solidFill>
                  <a:srgbClr val="008000"/>
                </a:solidFill>
              </a:rPr>
              <a:t>] вместимость рюкзака </a:t>
            </a:r>
            <a:endParaRPr lang="ru-RU" sz="1900" dirty="0">
              <a:solidFill>
                <a:srgbClr val="008000"/>
              </a:solidFill>
            </a:endParaRPr>
          </a:p>
          <a:p>
            <a:r>
              <a:rPr lang="ru-RU" sz="1900" dirty="0">
                <a:solidFill>
                  <a:prstClr val="black"/>
                </a:solidFill>
              </a:rPr>
              <a:t>              </a:t>
            </a:r>
            <a:r>
              <a:rPr lang="ru-RU" sz="1900" dirty="0" err="1">
                <a:solidFill>
                  <a:srgbClr val="0000FF"/>
                </a:solidFill>
              </a:rPr>
              <a:t>short</a:t>
            </a:r>
            <a:r>
              <a:rPr lang="ru-RU" sz="1900" dirty="0">
                <a:solidFill>
                  <a:prstClr val="black"/>
                </a:solidFill>
              </a:rPr>
              <a:t> n,       </a:t>
            </a:r>
            <a:r>
              <a:rPr lang="ru-RU" sz="1900" dirty="0">
                <a:solidFill>
                  <a:srgbClr val="008000"/>
                </a:solidFill>
              </a:rPr>
              <a:t>// [</a:t>
            </a:r>
            <a:r>
              <a:rPr lang="ru-RU" sz="1900" dirty="0" err="1">
                <a:solidFill>
                  <a:srgbClr val="008000"/>
                </a:solidFill>
              </a:rPr>
              <a:t>in</a:t>
            </a:r>
            <a:r>
              <a:rPr lang="ru-RU" sz="1900" dirty="0">
                <a:solidFill>
                  <a:srgbClr val="008000"/>
                </a:solidFill>
              </a:rPr>
              <a:t>] количество типов предметов </a:t>
            </a:r>
            <a:endParaRPr lang="ru-RU" sz="1900" dirty="0">
              <a:solidFill>
                <a:srgbClr val="008000"/>
              </a:solidFill>
            </a:endParaRPr>
          </a:p>
          <a:p>
            <a:r>
              <a:rPr lang="ru-RU" sz="1900" dirty="0">
                <a:solidFill>
                  <a:prstClr val="black"/>
                </a:solidFill>
              </a:rPr>
              <a:t>              </a:t>
            </a:r>
            <a:r>
              <a:rPr lang="ru-RU" sz="1900" dirty="0" err="1">
                <a:solidFill>
                  <a:srgbClr val="0000FF"/>
                </a:solidFill>
              </a:rPr>
              <a:t>const</a:t>
            </a:r>
            <a:r>
              <a:rPr lang="ru-RU" sz="1900" dirty="0">
                <a:solidFill>
                  <a:prstClr val="black"/>
                </a:solidFill>
              </a:rPr>
              <a:t> </a:t>
            </a:r>
            <a:r>
              <a:rPr lang="ru-RU" sz="1900" dirty="0" err="1">
                <a:solidFill>
                  <a:srgbClr val="0000FF"/>
                </a:solidFill>
              </a:rPr>
              <a:t>int</a:t>
            </a:r>
            <a:r>
              <a:rPr lang="ru-RU" sz="1900" dirty="0">
                <a:solidFill>
                  <a:prstClr val="black"/>
                </a:solidFill>
              </a:rPr>
              <a:t> v[], </a:t>
            </a:r>
            <a:r>
              <a:rPr lang="ru-RU" sz="1900" dirty="0">
                <a:solidFill>
                  <a:srgbClr val="008000"/>
                </a:solidFill>
              </a:rPr>
              <a:t>// [</a:t>
            </a:r>
            <a:r>
              <a:rPr lang="ru-RU" sz="1900" dirty="0" err="1">
                <a:solidFill>
                  <a:srgbClr val="008000"/>
                </a:solidFill>
              </a:rPr>
              <a:t>in</a:t>
            </a:r>
            <a:r>
              <a:rPr lang="ru-RU" sz="1900" dirty="0">
                <a:solidFill>
                  <a:srgbClr val="008000"/>
                </a:solidFill>
              </a:rPr>
              <a:t>] размер предмета каждого типа  </a:t>
            </a:r>
            <a:endParaRPr lang="ru-RU" sz="1900" dirty="0">
              <a:solidFill>
                <a:srgbClr val="008000"/>
              </a:solidFill>
            </a:endParaRPr>
          </a:p>
          <a:p>
            <a:r>
              <a:rPr lang="ru-RU" sz="1900" dirty="0">
                <a:solidFill>
                  <a:prstClr val="black"/>
                </a:solidFill>
              </a:rPr>
              <a:t>              </a:t>
            </a:r>
            <a:r>
              <a:rPr lang="ru-RU" sz="1900" dirty="0" err="1">
                <a:solidFill>
                  <a:srgbClr val="0000FF"/>
                </a:solidFill>
              </a:rPr>
              <a:t>const</a:t>
            </a:r>
            <a:r>
              <a:rPr lang="ru-RU" sz="1900" dirty="0">
                <a:solidFill>
                  <a:prstClr val="black"/>
                </a:solidFill>
              </a:rPr>
              <a:t> </a:t>
            </a:r>
            <a:r>
              <a:rPr lang="ru-RU" sz="1900" dirty="0" err="1">
                <a:solidFill>
                  <a:srgbClr val="0000FF"/>
                </a:solidFill>
              </a:rPr>
              <a:t>int</a:t>
            </a:r>
            <a:r>
              <a:rPr lang="ru-RU" sz="1900" dirty="0">
                <a:solidFill>
                  <a:prstClr val="black"/>
                </a:solidFill>
              </a:rPr>
              <a:t> c[], </a:t>
            </a:r>
            <a:r>
              <a:rPr lang="ru-RU" sz="1900" dirty="0">
                <a:solidFill>
                  <a:srgbClr val="008000"/>
                </a:solidFill>
              </a:rPr>
              <a:t>// [</a:t>
            </a:r>
            <a:r>
              <a:rPr lang="ru-RU" sz="1900" dirty="0" err="1">
                <a:solidFill>
                  <a:srgbClr val="008000"/>
                </a:solidFill>
              </a:rPr>
              <a:t>in</a:t>
            </a:r>
            <a:r>
              <a:rPr lang="ru-RU" sz="1900" dirty="0">
                <a:solidFill>
                  <a:srgbClr val="008000"/>
                </a:solidFill>
              </a:rPr>
              <a:t>] стоимость предмета каждого типа</a:t>
            </a:r>
            <a:endParaRPr lang="ru-RU" sz="1900" dirty="0">
              <a:solidFill>
                <a:srgbClr val="008000"/>
              </a:solidFill>
            </a:endParaRPr>
          </a:p>
          <a:p>
            <a:r>
              <a:rPr lang="ru-RU" sz="1900" dirty="0">
                <a:solidFill>
                  <a:prstClr val="black"/>
                </a:solidFill>
              </a:rPr>
              <a:t>              </a:t>
            </a:r>
            <a:r>
              <a:rPr lang="ru-RU" sz="1900" dirty="0" err="1">
                <a:solidFill>
                  <a:srgbClr val="0000FF"/>
                </a:solidFill>
              </a:rPr>
              <a:t>short</a:t>
            </a:r>
            <a:r>
              <a:rPr lang="ru-RU" sz="1900" dirty="0">
                <a:solidFill>
                  <a:prstClr val="black"/>
                </a:solidFill>
              </a:rPr>
              <a:t>  m[]     </a:t>
            </a:r>
            <a:r>
              <a:rPr lang="ru-RU" sz="1900" dirty="0">
                <a:solidFill>
                  <a:srgbClr val="008000"/>
                </a:solidFill>
              </a:rPr>
              <a:t>// [</a:t>
            </a:r>
            <a:r>
              <a:rPr lang="ru-RU" sz="1900" dirty="0" err="1">
                <a:solidFill>
                  <a:srgbClr val="008000"/>
                </a:solidFill>
              </a:rPr>
              <a:t>out</a:t>
            </a:r>
            <a:r>
              <a:rPr lang="ru-RU" sz="1900" dirty="0">
                <a:solidFill>
                  <a:srgbClr val="008000"/>
                </a:solidFill>
              </a:rPr>
              <a:t>] количество предметов каждого типа {0,1} </a:t>
            </a:r>
            <a:endParaRPr lang="ru-RU" sz="1900" dirty="0">
              <a:solidFill>
                <a:srgbClr val="008000"/>
              </a:solidFill>
            </a:endParaRPr>
          </a:p>
          <a:p>
            <a:r>
              <a:rPr lang="en-US" sz="1900" dirty="0">
                <a:solidFill>
                  <a:prstClr val="black"/>
                </a:solidFill>
              </a:rPr>
              <a:t>                )</a:t>
            </a:r>
            <a:endParaRPr lang="en-US" sz="1900" dirty="0">
              <a:solidFill>
                <a:prstClr val="black"/>
              </a:solidFill>
            </a:endParaRPr>
          </a:p>
          <a:p>
            <a:r>
              <a:rPr lang="en-US" sz="1900" dirty="0">
                <a:solidFill>
                  <a:prstClr val="black"/>
                </a:solidFill>
              </a:rPr>
              <a:t>{</a:t>
            </a:r>
            <a:endParaRPr lang="en-US" sz="1900" dirty="0">
              <a:solidFill>
                <a:prstClr val="black"/>
              </a:solidFill>
            </a:endParaRPr>
          </a:p>
          <a:p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 err="1">
                <a:solidFill>
                  <a:prstClr val="black"/>
                </a:solidFill>
              </a:rPr>
              <a:t>combi</a:t>
            </a:r>
            <a:r>
              <a:rPr lang="en-US" sz="1900" dirty="0">
                <a:solidFill>
                  <a:prstClr val="black"/>
                </a:solidFill>
              </a:rPr>
              <a:t>::subset s(n);</a:t>
            </a:r>
            <a:endParaRPr lang="en-US" sz="1900" dirty="0">
              <a:solidFill>
                <a:prstClr val="black"/>
              </a:solidFill>
            </a:endParaRPr>
          </a:p>
          <a:p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 err="1">
                <a:solidFill>
                  <a:srgbClr val="0000FF"/>
                </a:solidFill>
              </a:rPr>
              <a:t>int</a:t>
            </a:r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 err="1">
                <a:solidFill>
                  <a:prstClr val="black"/>
                </a:solidFill>
              </a:rPr>
              <a:t>maxc</a:t>
            </a:r>
            <a:r>
              <a:rPr lang="en-US" sz="1900" dirty="0">
                <a:solidFill>
                  <a:prstClr val="black"/>
                </a:solidFill>
              </a:rPr>
              <a:t> = NINF,  cc = 0;</a:t>
            </a:r>
            <a:endParaRPr lang="en-US" sz="1900" dirty="0">
              <a:solidFill>
                <a:prstClr val="black"/>
              </a:solidFill>
            </a:endParaRPr>
          </a:p>
          <a:p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>
                <a:solidFill>
                  <a:srgbClr val="0000FF"/>
                </a:solidFill>
              </a:rPr>
              <a:t>short</a:t>
            </a:r>
            <a:r>
              <a:rPr lang="en-US" sz="1900" dirty="0">
                <a:solidFill>
                  <a:prstClr val="black"/>
                </a:solidFill>
              </a:rPr>
              <a:t>  ns  = </a:t>
            </a:r>
            <a:r>
              <a:rPr lang="en-US" sz="1900" dirty="0" err="1">
                <a:solidFill>
                  <a:prstClr val="black"/>
                </a:solidFill>
              </a:rPr>
              <a:t>s.getfirst</a:t>
            </a:r>
            <a:r>
              <a:rPr lang="en-US" sz="1900" dirty="0">
                <a:solidFill>
                  <a:prstClr val="black"/>
                </a:solidFill>
              </a:rPr>
              <a:t>();                                    </a:t>
            </a:r>
            <a:endParaRPr lang="en-US" sz="1900" dirty="0">
              <a:solidFill>
                <a:prstClr val="black"/>
              </a:solidFill>
            </a:endParaRPr>
          </a:p>
          <a:p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>
                <a:solidFill>
                  <a:srgbClr val="0000FF"/>
                </a:solidFill>
              </a:rPr>
              <a:t>while</a:t>
            </a:r>
            <a:r>
              <a:rPr lang="en-US" sz="1900" dirty="0">
                <a:solidFill>
                  <a:prstClr val="black"/>
                </a:solidFill>
              </a:rPr>
              <a:t> (ns &gt;= 0)</a:t>
            </a:r>
            <a:endParaRPr lang="en-US" sz="1900" dirty="0">
              <a:solidFill>
                <a:prstClr val="black"/>
              </a:solidFill>
            </a:endParaRPr>
          </a:p>
          <a:p>
            <a:r>
              <a:rPr lang="en-US" sz="1900" dirty="0">
                <a:solidFill>
                  <a:prstClr val="black"/>
                </a:solidFill>
              </a:rPr>
              <a:t> {</a:t>
            </a:r>
            <a:endParaRPr lang="en-US" sz="1900" dirty="0">
              <a:solidFill>
                <a:prstClr val="black"/>
              </a:solidFill>
            </a:endParaRPr>
          </a:p>
          <a:p>
            <a:r>
              <a:rPr lang="en-US" sz="1900" dirty="0">
                <a:solidFill>
                  <a:prstClr val="black"/>
                </a:solidFill>
              </a:rPr>
              <a:t>   </a:t>
            </a:r>
            <a:r>
              <a:rPr lang="en-US" sz="1900" dirty="0">
                <a:solidFill>
                  <a:srgbClr val="0000FF"/>
                </a:solidFill>
              </a:rPr>
              <a:t>if</a:t>
            </a:r>
            <a:r>
              <a:rPr lang="en-US" sz="1900" dirty="0">
                <a:solidFill>
                  <a:prstClr val="black"/>
                </a:solidFill>
              </a:rPr>
              <a:t> (</a:t>
            </a:r>
            <a:r>
              <a:rPr lang="en-US" sz="1900" dirty="0" err="1">
                <a:solidFill>
                  <a:prstClr val="black"/>
                </a:solidFill>
              </a:rPr>
              <a:t>calcv</a:t>
            </a:r>
            <a:r>
              <a:rPr lang="en-US" sz="1900" dirty="0">
                <a:solidFill>
                  <a:prstClr val="black"/>
                </a:solidFill>
              </a:rPr>
              <a:t>(s, v) &lt;= V)</a:t>
            </a:r>
            <a:endParaRPr lang="en-US" sz="1900" dirty="0">
              <a:solidFill>
                <a:prstClr val="black"/>
              </a:solidFill>
            </a:endParaRPr>
          </a:p>
          <a:p>
            <a:r>
              <a:rPr lang="en-US" sz="1900" dirty="0">
                <a:solidFill>
                  <a:prstClr val="black"/>
                </a:solidFill>
              </a:rPr>
              <a:t>     </a:t>
            </a:r>
            <a:r>
              <a:rPr lang="en-US" sz="1900" dirty="0">
                <a:solidFill>
                  <a:srgbClr val="0000FF"/>
                </a:solidFill>
              </a:rPr>
              <a:t>if</a:t>
            </a:r>
            <a:r>
              <a:rPr lang="en-US" sz="1900" dirty="0">
                <a:solidFill>
                  <a:prstClr val="black"/>
                </a:solidFill>
              </a:rPr>
              <a:t> ((cc = </a:t>
            </a:r>
            <a:r>
              <a:rPr lang="en-US" sz="1900" dirty="0" err="1">
                <a:solidFill>
                  <a:prstClr val="black"/>
                </a:solidFill>
              </a:rPr>
              <a:t>calcc</a:t>
            </a:r>
            <a:r>
              <a:rPr lang="en-US" sz="1900" dirty="0">
                <a:solidFill>
                  <a:prstClr val="black"/>
                </a:solidFill>
              </a:rPr>
              <a:t>(</a:t>
            </a:r>
            <a:r>
              <a:rPr lang="en-US" sz="1900" dirty="0" err="1">
                <a:solidFill>
                  <a:prstClr val="black"/>
                </a:solidFill>
              </a:rPr>
              <a:t>s,v,c</a:t>
            </a:r>
            <a:r>
              <a:rPr lang="en-US" sz="1900" dirty="0">
                <a:solidFill>
                  <a:prstClr val="black"/>
                </a:solidFill>
              </a:rPr>
              <a:t>)) &gt; </a:t>
            </a:r>
            <a:r>
              <a:rPr lang="en-US" sz="1900" dirty="0" err="1">
                <a:solidFill>
                  <a:prstClr val="black"/>
                </a:solidFill>
              </a:rPr>
              <a:t>maxc</a:t>
            </a:r>
            <a:r>
              <a:rPr lang="en-US" sz="1900" dirty="0">
                <a:solidFill>
                  <a:prstClr val="black"/>
                </a:solidFill>
              </a:rPr>
              <a:t>) </a:t>
            </a:r>
            <a:endParaRPr lang="en-US" sz="1900" dirty="0">
              <a:solidFill>
                <a:prstClr val="black"/>
              </a:solidFill>
            </a:endParaRPr>
          </a:p>
          <a:p>
            <a:r>
              <a:rPr lang="en-US" sz="1900" dirty="0">
                <a:solidFill>
                  <a:prstClr val="black"/>
                </a:solidFill>
              </a:rPr>
              <a:t>    {</a:t>
            </a:r>
            <a:endParaRPr lang="en-US" sz="1900" dirty="0">
              <a:solidFill>
                <a:prstClr val="black"/>
              </a:solidFill>
            </a:endParaRPr>
          </a:p>
          <a:p>
            <a:r>
              <a:rPr lang="en-US" sz="1900" dirty="0">
                <a:solidFill>
                  <a:prstClr val="black"/>
                </a:solidFill>
              </a:rPr>
              <a:t>  </a:t>
            </a:r>
            <a:r>
              <a:rPr lang="en-US" sz="1900" dirty="0" err="1">
                <a:solidFill>
                  <a:prstClr val="black"/>
                </a:solidFill>
              </a:rPr>
              <a:t>maxc</a:t>
            </a:r>
            <a:r>
              <a:rPr lang="en-US" sz="1900" dirty="0">
                <a:solidFill>
                  <a:prstClr val="black"/>
                </a:solidFill>
              </a:rPr>
              <a:t> = cc;</a:t>
            </a:r>
            <a:endParaRPr lang="en-US" sz="1900" dirty="0">
              <a:solidFill>
                <a:prstClr val="black"/>
              </a:solidFill>
            </a:endParaRPr>
          </a:p>
          <a:p>
            <a:r>
              <a:rPr lang="en-US" sz="1900" dirty="0">
                <a:solidFill>
                  <a:prstClr val="black"/>
                </a:solidFill>
              </a:rPr>
              <a:t>  </a:t>
            </a:r>
            <a:r>
              <a:rPr lang="en-US" sz="1900" dirty="0" err="1">
                <a:solidFill>
                  <a:prstClr val="black"/>
                </a:solidFill>
              </a:rPr>
              <a:t>setm</a:t>
            </a:r>
            <a:r>
              <a:rPr lang="en-US" sz="1900" dirty="0">
                <a:solidFill>
                  <a:prstClr val="black"/>
                </a:solidFill>
              </a:rPr>
              <a:t>(</a:t>
            </a:r>
            <a:r>
              <a:rPr lang="en-US" sz="1900" dirty="0" err="1">
                <a:solidFill>
                  <a:prstClr val="black"/>
                </a:solidFill>
              </a:rPr>
              <a:t>s,m</a:t>
            </a:r>
            <a:r>
              <a:rPr lang="en-US" sz="1900" dirty="0">
                <a:solidFill>
                  <a:prstClr val="black"/>
                </a:solidFill>
              </a:rPr>
              <a:t>);</a:t>
            </a:r>
            <a:endParaRPr lang="en-US" sz="1900" dirty="0">
              <a:solidFill>
                <a:prstClr val="black"/>
              </a:solidFill>
            </a:endParaRPr>
          </a:p>
          <a:p>
            <a:r>
              <a:rPr lang="en-US" sz="1900" dirty="0">
                <a:solidFill>
                  <a:prstClr val="black"/>
                </a:solidFill>
              </a:rPr>
              <a:t>    }</a:t>
            </a:r>
            <a:endParaRPr lang="en-US" sz="1900" dirty="0">
              <a:solidFill>
                <a:prstClr val="black"/>
              </a:solidFill>
            </a:endParaRPr>
          </a:p>
          <a:p>
            <a:r>
              <a:rPr lang="en-US" sz="1900" dirty="0">
                <a:solidFill>
                  <a:prstClr val="black"/>
                </a:solidFill>
              </a:rPr>
              <a:t>   ns = </a:t>
            </a:r>
            <a:r>
              <a:rPr lang="en-US" sz="1900" dirty="0" err="1">
                <a:solidFill>
                  <a:prstClr val="black"/>
                </a:solidFill>
              </a:rPr>
              <a:t>s.getnext</a:t>
            </a:r>
            <a:r>
              <a:rPr lang="en-US" sz="1900" dirty="0">
                <a:solidFill>
                  <a:prstClr val="black"/>
                </a:solidFill>
              </a:rPr>
              <a:t>();                                 </a:t>
            </a:r>
            <a:endParaRPr lang="en-US" sz="1900" dirty="0">
              <a:solidFill>
                <a:prstClr val="black"/>
              </a:solidFill>
            </a:endParaRPr>
          </a:p>
          <a:p>
            <a:r>
              <a:rPr lang="en-US" sz="1900" dirty="0">
                <a:solidFill>
                  <a:prstClr val="black"/>
                </a:solidFill>
              </a:rPr>
              <a:t> };</a:t>
            </a:r>
            <a:endParaRPr lang="en-US" sz="1900" dirty="0">
              <a:solidFill>
                <a:prstClr val="black"/>
              </a:solidFill>
            </a:endParaRPr>
          </a:p>
          <a:p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>
                <a:solidFill>
                  <a:srgbClr val="0000FF"/>
                </a:solidFill>
              </a:rPr>
              <a:t>return</a:t>
            </a:r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dirty="0" err="1">
                <a:solidFill>
                  <a:prstClr val="black"/>
                </a:solidFill>
              </a:rPr>
              <a:t>maxc</a:t>
            </a:r>
            <a:r>
              <a:rPr lang="en-US" sz="1900" dirty="0">
                <a:solidFill>
                  <a:prstClr val="black"/>
                </a:solidFill>
              </a:rPr>
              <a:t>;  </a:t>
            </a:r>
            <a:endParaRPr lang="en-US" sz="1900" dirty="0">
              <a:solidFill>
                <a:prstClr val="black"/>
              </a:solidFill>
            </a:endParaRPr>
          </a:p>
          <a:p>
            <a:r>
              <a:rPr lang="en-US" sz="1900" dirty="0">
                <a:solidFill>
                  <a:prstClr val="black"/>
                </a:solidFill>
              </a:rPr>
              <a:t>}; </a:t>
            </a:r>
            <a:endParaRPr lang="en-US" sz="1900" dirty="0"/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19617" y="188640"/>
            <a:ext cx="48494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Bahnschrift SemiBold" panose="020B0502040204020203" pitchFamily="34" charset="0"/>
              </a:rPr>
              <a:t>Генерация </a:t>
            </a:r>
            <a:r>
              <a:rPr lang="en-US" sz="36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сочетаний</a:t>
            </a:r>
            <a:endParaRPr lang="en-US" sz="3600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4" y="1053023"/>
            <a:ext cx="8496944" cy="184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151188" y="3368675"/>
          <a:ext cx="276225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Уравнение" r:id="rId2" imgW="24993600" imgH="10058400" progId="Equation.3">
                  <p:embed/>
                </p:oleObj>
              </mc:Choice>
              <mc:Fallback>
                <p:oleObj name="Уравнение" r:id="rId2" imgW="24993600" imgH="1005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3368675"/>
                        <a:ext cx="2762250" cy="1119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475656" y="5081183"/>
          <a:ext cx="1152128" cy="512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Формула" r:id="rId4" imgW="431800" imgH="190500" progId="Equation.3">
                  <p:embed/>
                </p:oleObj>
              </mc:Choice>
              <mc:Fallback>
                <p:oleObj name="Формула" r:id="rId4" imgW="431800" imgH="19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081183"/>
                        <a:ext cx="1152128" cy="512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3779912" y="4895001"/>
          <a:ext cx="4045155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Формула" r:id="rId6" imgW="43586400" imgH="11582400" progId="Equation.3">
                  <p:embed/>
                </p:oleObj>
              </mc:Choice>
              <mc:Fallback>
                <p:oleObj name="Формула" r:id="rId6" imgW="43586400" imgH="115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895001"/>
                        <a:ext cx="4045155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307842" y="1052736"/>
            <a:ext cx="87755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построения множества сочетаний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,3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из элементов множества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} Закрашенным прямоугольником на рисунке обозначены номера (индексы) элементов битовых последовательностей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4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735200" y="1913207"/>
            <a:ext cx="159025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3737165" y="2185866"/>
          <a:ext cx="1043608" cy="463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Уравнение" r:id="rId1" imgW="596900" imgH="266700" progId="Equation.3">
                  <p:embed/>
                </p:oleObj>
              </mc:Choice>
              <mc:Fallback>
                <p:oleObj name="Уравнение" r:id="rId1" imgW="596900" imgH="266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165" y="2185866"/>
                        <a:ext cx="1043608" cy="4638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4847368" y="2144778"/>
            <a:ext cx="3699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элементов множества </a:t>
            </a:r>
            <a:r>
              <a:rPr lang="en-US" sz="2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X.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02652" y="2647530"/>
            <a:ext cx="86586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Стрелки связывают битовые последовательности, содержащие три двоичные единицы и сгенерированные сочетания множества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,3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каждой стрелки указаны индексы единичных позиций соответствующих битовых последовательностей. Эти индексы используются для выбора элементов из множества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включения в соответствующее сочетание. Очевидно, что такой алгоритм генерации сочетаний имеет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сложность     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как и алгоритм генерации множества всех подмножеств.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240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 flipV="1">
            <a:off x="1619672" y="4795309"/>
            <a:ext cx="149776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7150478" y="4933558"/>
          <a:ext cx="814387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Уравнение" r:id="rId3" imgW="12192000" imgH="5486400" progId="Equation.3">
                  <p:embed/>
                </p:oleObj>
              </mc:Choice>
              <mc:Fallback>
                <p:oleObj name="Уравнение" r:id="rId3" imgW="12192000" imgH="548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478" y="4933558"/>
                        <a:ext cx="814387" cy="369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2051720" y="104852"/>
            <a:ext cx="48494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Bahnschrift SemiBold" panose="020B0502040204020203" pitchFamily="34" charset="0"/>
              </a:rPr>
              <a:t>Генерация </a:t>
            </a:r>
            <a:r>
              <a:rPr lang="en-US" sz="36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сочетаний</a:t>
            </a:r>
            <a:endParaRPr lang="en-US" sz="3600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235832" y="0"/>
          <a:ext cx="667233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Visio" r:id="rId1" imgW="9321800" imgH="9575800" progId="Visio.Drawing.11">
                  <p:embed/>
                </p:oleObj>
              </mc:Choice>
              <mc:Fallback>
                <p:oleObj name="Visio" r:id="rId1" imgW="9321800" imgH="95758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832" y="0"/>
                        <a:ext cx="6672335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3" name="Picture 4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95184"/>
            <a:ext cx="8352928" cy="596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67544" y="116632"/>
            <a:ext cx="49196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Имеется множество всех подмножеств:</a:t>
            </a:r>
            <a:endParaRPr lang="ru-RU" sz="2000" b="1" i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4957812" y="236935"/>
            <a:ext cx="12781804" cy="5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447405" y="124170"/>
          <a:ext cx="1860899" cy="3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Уравнение" r:id="rId2" imgW="1308100" imgH="279400" progId="Equation.3">
                  <p:embed/>
                </p:oleObj>
              </mc:Choice>
              <mc:Fallback>
                <p:oleObj name="Уравнение" r:id="rId2" imgW="13081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405" y="124170"/>
                        <a:ext cx="1860899" cy="393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79512" y="495074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000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Всего подмножеств 16. </a:t>
            </a:r>
            <a:r>
              <a:rPr lang="ru-RU" sz="2000" b="1" i="1" dirty="0">
                <a:solidFill>
                  <a:srgbClr val="1F497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Требуется найти все сочетания по три.  </a:t>
            </a:r>
            <a:endParaRPr lang="ru-RU" sz="20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3861048"/>
            <a:ext cx="8352928" cy="36004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71736" y="5714412"/>
            <a:ext cx="8348736" cy="306876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71736" y="5106803"/>
            <a:ext cx="8348736" cy="36004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71736" y="6021288"/>
            <a:ext cx="8348736" cy="36004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9592" y="116632"/>
            <a:ext cx="752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Р</a:t>
            </a:r>
            <a:r>
              <a:rPr lang="ru-RU" sz="2400" dirty="0" smtClean="0">
                <a:solidFill>
                  <a:srgbClr val="0070C0"/>
                </a:solidFill>
                <a:latin typeface="Bahnschrift SemiBold" panose="020B0502040204020203" pitchFamily="34" charset="0"/>
              </a:rPr>
              <a:t>еализация </a:t>
            </a:r>
            <a:r>
              <a:rPr lang="ru-RU" sz="24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генератора сочетаний на языке С++. </a:t>
            </a:r>
            <a:endParaRPr lang="en-US" sz="2400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585693"/>
            <a:ext cx="856895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Генератор реализован в виде структуры </a:t>
            </a:r>
            <a:r>
              <a:rPr lang="en-US" sz="2400" b="1" i="1" dirty="0" err="1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xcombination</a:t>
            </a:r>
            <a:r>
              <a:rPr lang="ru-RU" sz="2400" i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.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8877" y="1053113"/>
            <a:ext cx="8784976" cy="600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Структура </a:t>
            </a:r>
            <a:r>
              <a:rPr lang="en-US" sz="2400" b="1" dirty="0" err="1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xcombination</a:t>
            </a:r>
            <a:r>
              <a:rPr lang="en-US" sz="24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имеет один конструктор с двумя параметрами. Первый параметр определяет количество элементов в исходном множестве, второй – количество элементов в генерируемых сочетаниях.   </a:t>
            </a:r>
            <a:endParaRPr lang="ru-RU" sz="2400" dirty="0">
              <a:latin typeface="Bahnschrift SemiBold" panose="020B0502040204020203" pitchFamily="34" charset="0"/>
              <a:ea typeface="Times New Roman" panose="02020603050405020304" pitchFamily="18" charset="0"/>
              <a:cs typeface="Bahnschrift SemiBold" panose="020B0502040204020203" pitchFamily="34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Для хранения текущего состояния генератора используются переменные: </a:t>
            </a:r>
            <a:r>
              <a:rPr lang="en-US" sz="24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n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(мощность исходного множества), </a:t>
            </a:r>
            <a:r>
              <a:rPr lang="en-US" sz="24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m</a:t>
            </a:r>
            <a:r>
              <a:rPr lang="en-US" sz="24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(количество элементов в генерируемых сочетаниях),</a:t>
            </a:r>
            <a:r>
              <a:rPr lang="ru-RU" sz="24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sset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(адрес нулевого элемента массива индексов) и </a:t>
            </a:r>
            <a:r>
              <a:rPr lang="en-US" sz="2400" b="1" dirty="0" err="1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nc</a:t>
            </a:r>
            <a:r>
              <a:rPr lang="ru-RU" sz="2400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(номер текущего сочетания). Все переменные</a:t>
            </a:r>
            <a:r>
              <a:rPr lang="ru-RU" sz="24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инициализируются в конструкторе. Значение </a:t>
            </a:r>
            <a:r>
              <a:rPr lang="en-US" sz="2400" b="1" dirty="0" err="1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nc</a:t>
            </a:r>
            <a:r>
              <a:rPr lang="en-US" sz="24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увеличивается на единицу после формирования очередного сочетания, а значение остальных переменных остается постоянным. </a:t>
            </a:r>
            <a:endParaRPr lang="ru-RU" sz="2400" dirty="0" smtClean="0">
              <a:latin typeface="Bahnschrift SemiBold" panose="020B0502040204020203" pitchFamily="34" charset="0"/>
              <a:ea typeface="Times New Roman" panose="02020603050405020304" pitchFamily="18" charset="0"/>
              <a:cs typeface="Bahnschrift SemiBold" panose="020B0502040204020203" pitchFamily="34" charset="0"/>
            </a:endParaRPr>
          </a:p>
          <a:p>
            <a:pPr indent="323850" algn="just"/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Кроме конструктора, структура </a:t>
            </a:r>
            <a:r>
              <a:rPr lang="en-US" sz="2400" b="1" dirty="0" err="1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xcombination</a:t>
            </a:r>
            <a:r>
              <a:rPr lang="en-US" sz="24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содержит еще пять функций. </a:t>
            </a:r>
            <a:endParaRPr lang="ru-RU" sz="2400" dirty="0">
              <a:latin typeface="Bahnschrift SemiBold" panose="020B0502040204020203" pitchFamily="34" charset="0"/>
              <a:ea typeface="Times New Roman" panose="02020603050405020304" pitchFamily="18" charset="0"/>
              <a:cs typeface="Bahnschrift SemiBold" panose="020B0502040204020203" pitchFamily="34" charset="0"/>
            </a:endParaRPr>
          </a:p>
          <a:p>
            <a:pPr indent="323850" algn="just">
              <a:spcAft>
                <a:spcPts val="0"/>
              </a:spcAft>
            </a:pPr>
            <a:endParaRPr lang="ru-RU" sz="2400" dirty="0">
              <a:effectLst/>
              <a:latin typeface="Bahnschrift SemiBold" panose="020B0502040204020203" pitchFamily="34" charset="0"/>
              <a:ea typeface="Times New Roman" panose="02020603050405020304" pitchFamily="18" charset="0"/>
              <a:cs typeface="Bahnschrift SemiBold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1484784"/>
            <a:ext cx="80648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Комбинаторный анализ </a:t>
            </a:r>
            <a:r>
              <a:rPr lang="ru-RU" sz="3200" dirty="0">
                <a:latin typeface="Bahnschrift SemiBold" panose="020B0502040204020203" pitchFamily="34" charset="0"/>
              </a:rPr>
              <a:t>(комбинаторика,  комбинаторная математика) – раздел математики, посвященный решению задач выбора и расположения элементов  некоторого, обычно конечного, множества в соответствии с заданными правилами.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179705" y="908685"/>
            <a:ext cx="8721725" cy="5507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200" dirty="0" smtClean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Функция </a:t>
            </a:r>
            <a:r>
              <a:rPr lang="en-US" sz="2200" b="1" dirty="0" err="1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getfirst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не имеет параметров и предназначена для проверки корректности параметров, заданных в конструкторе. Эта функция не формирует массива индексов, как это происходило в структуре </a:t>
            </a:r>
            <a:r>
              <a:rPr lang="en-US" sz="22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subset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(генератор множества всех подмножеств). В основном она существует для унификации интерфейсов всех генераторов. Функция возвращает отрицательное значение, если параметры генератора заданы неверно.</a:t>
            </a:r>
            <a:endParaRPr lang="ru-RU" sz="2200" dirty="0">
              <a:latin typeface="Bahnschrift SemiBold" panose="020B0502040204020203" pitchFamily="34" charset="0"/>
              <a:ea typeface="Times New Roman" panose="02020603050405020304" pitchFamily="18" charset="0"/>
              <a:cs typeface="Bahnschrift SemiBold" panose="020B0502040204020203" pitchFamily="34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Функция </a:t>
            </a:r>
            <a:r>
              <a:rPr lang="en-US" sz="2200" b="1" dirty="0" err="1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getnext</a:t>
            </a:r>
            <a:r>
              <a:rPr lang="en-US" sz="22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формирует массив индексов следующего сочетания и увеличивает значение переменной </a:t>
            </a:r>
            <a:r>
              <a:rPr lang="en-US" sz="2200" b="1" dirty="0" err="1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nc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на единицу. При каждом вызове функции для текущего массива индексов вычисляется  новое значение </a:t>
            </a:r>
            <a:r>
              <a:rPr lang="en-US" sz="2200" i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j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-индекса и, если оно не превышает </a:t>
            </a:r>
            <a:r>
              <a:rPr lang="en-US" sz="22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m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, строится новый массив индексов. При достижении </a:t>
            </a:r>
            <a:r>
              <a:rPr lang="en-US" sz="2200" i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j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-индексом значения, равного или превышающего </a:t>
            </a:r>
            <a:r>
              <a:rPr lang="en-US" sz="22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m</a:t>
            </a:r>
            <a:r>
              <a:rPr lang="ru-RU" sz="22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, функция возвращает отрицательное значение, в других случаях возвращается положительное значение. </a:t>
            </a:r>
            <a:endParaRPr lang="ru-RU" sz="2200" dirty="0">
              <a:effectLst/>
              <a:latin typeface="Bahnschrift SemiBold" panose="020B0502040204020203" pitchFamily="34" charset="0"/>
              <a:ea typeface="Times New Roman" panose="02020603050405020304" pitchFamily="18" charset="0"/>
              <a:cs typeface="Bahnschrift SemiBold" panose="020B0502040204020203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98957" y="332532"/>
            <a:ext cx="752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Р</a:t>
            </a:r>
            <a:r>
              <a:rPr lang="ru-RU" sz="2400" dirty="0" smtClean="0">
                <a:solidFill>
                  <a:srgbClr val="0070C0"/>
                </a:solidFill>
                <a:latin typeface="Bahnschrift SemiBold" panose="020B0502040204020203" pitchFamily="34" charset="0"/>
              </a:rPr>
              <a:t>еализация </a:t>
            </a:r>
            <a:r>
              <a:rPr lang="ru-RU" sz="24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генератора сочетаний на языке С++. </a:t>
            </a:r>
            <a:endParaRPr lang="en-US" sz="2400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83845" y="1268730"/>
            <a:ext cx="8657590" cy="483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Функция </a:t>
            </a:r>
            <a:r>
              <a:rPr lang="en-US" sz="2800" b="1" dirty="0" err="1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ntx</a:t>
            </a:r>
            <a:r>
              <a:rPr lang="en-US" sz="2800" b="1" dirty="0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 </a:t>
            </a:r>
            <a:r>
              <a:rPr lang="ru-RU" sz="28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возвращает значение элемента массива индексов по  индексу этого элемента и служит для сокращения записи  при  переборе элементов массива. </a:t>
            </a:r>
            <a:endParaRPr lang="ru-RU" sz="2800" dirty="0">
              <a:latin typeface="Bahnschrift SemiBold" panose="020B0502040204020203" pitchFamily="34" charset="0"/>
              <a:cs typeface="Bahnschrift SemiBold" panose="020B0502040204020203" pitchFamily="34" charset="0"/>
            </a:endParaRPr>
          </a:p>
          <a:p>
            <a:pPr algn="just"/>
            <a:r>
              <a:rPr lang="ru-RU" sz="28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Функция </a:t>
            </a:r>
            <a:r>
              <a:rPr lang="en-US" sz="2800" b="1" dirty="0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count</a:t>
            </a:r>
            <a:r>
              <a:rPr lang="en-US" sz="2800" b="1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 </a:t>
            </a:r>
            <a:r>
              <a:rPr lang="ru-RU" sz="28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вычисляет и возвращает общее количество  сочетаний из </a:t>
            </a:r>
            <a:r>
              <a:rPr lang="en-US" sz="2800" b="1" dirty="0">
                <a:solidFill>
                  <a:srgbClr val="FFC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n</a:t>
            </a:r>
            <a:r>
              <a:rPr lang="ru-RU" sz="28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 по </a:t>
            </a:r>
            <a:r>
              <a:rPr lang="en-US" sz="2800" b="1" dirty="0">
                <a:solidFill>
                  <a:srgbClr val="FFC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m</a:t>
            </a:r>
            <a:r>
              <a:rPr lang="ru-RU" sz="28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. </a:t>
            </a:r>
            <a:endParaRPr lang="ru-RU" sz="2800" dirty="0">
              <a:latin typeface="Bahnschrift SemiBold" panose="020B0502040204020203" pitchFamily="34" charset="0"/>
              <a:cs typeface="Bahnschrift SemiBold" panose="020B0502040204020203" pitchFamily="34" charset="0"/>
            </a:endParaRPr>
          </a:p>
          <a:p>
            <a:pPr algn="just"/>
            <a:r>
              <a:rPr lang="ru-RU" sz="28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Как и в генераторе множества всех подмножеств, для сброса генератора сочетаний в начальное состояние служит функция </a:t>
            </a:r>
            <a:r>
              <a:rPr lang="en-US" sz="2800" b="1" dirty="0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reset</a:t>
            </a:r>
            <a:r>
              <a:rPr lang="ru-RU" sz="28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. После вызова </a:t>
            </a:r>
            <a:r>
              <a:rPr lang="en-US" sz="2800" b="1" dirty="0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reset</a:t>
            </a:r>
            <a:r>
              <a:rPr lang="ru-RU" sz="28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 снова могут  вызываться </a:t>
            </a:r>
            <a:r>
              <a:rPr lang="en-US" sz="2800" b="1" dirty="0" err="1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getfirst</a:t>
            </a:r>
            <a:r>
              <a:rPr lang="en-US" sz="2800" b="1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 </a:t>
            </a:r>
            <a:r>
              <a:rPr lang="ru-RU" sz="28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и</a:t>
            </a:r>
            <a:r>
              <a:rPr lang="ru-RU" sz="2800" b="1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getnext</a:t>
            </a:r>
            <a:r>
              <a:rPr lang="ru-RU" sz="2800" dirty="0" smtClean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.</a:t>
            </a:r>
            <a:endParaRPr lang="ru-RU" sz="2800" dirty="0" smtClean="0">
              <a:latin typeface="Bahnschrift SemiBold" panose="020B0502040204020203" pitchFamily="34" charset="0"/>
              <a:cs typeface="Bahnschrift SemiBold" panose="020B0502040204020203" pitchFamily="34" charset="0"/>
            </a:endParaRPr>
          </a:p>
          <a:p>
            <a:pPr algn="just"/>
            <a:endParaRPr lang="ru-RU" sz="2800" dirty="0">
              <a:latin typeface="Bahnschrift SemiBold" panose="020B0502040204020203" pitchFamily="34" charset="0"/>
              <a:cs typeface="Bahnschrift SemiBold" panose="020B0502040204020203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43608" y="404475"/>
            <a:ext cx="752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Р</a:t>
            </a:r>
            <a:r>
              <a:rPr lang="ru-RU" sz="2400" dirty="0" smtClean="0">
                <a:solidFill>
                  <a:srgbClr val="0070C0"/>
                </a:solidFill>
                <a:latin typeface="Bahnschrift SemiBold" panose="020B0502040204020203" pitchFamily="34" charset="0"/>
              </a:rPr>
              <a:t>еализация </a:t>
            </a:r>
            <a:r>
              <a:rPr lang="ru-RU" sz="24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генератора сочетаний на языке С++. </a:t>
            </a:r>
            <a:endParaRPr lang="en-US" sz="2400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57175" y="1124585"/>
            <a:ext cx="8685530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В качестве исходного множества в примере используется строковый массив, состоящий из пяти элементов. Вначале программы этот массив распечатывается. Далее объявляется структура </a:t>
            </a:r>
            <a:r>
              <a:rPr lang="en-US" sz="2400" b="1" dirty="0" err="1">
                <a:solidFill>
                  <a:srgbClr val="FFC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xcombination</a:t>
            </a:r>
            <a:r>
              <a:rPr lang="ru-RU" sz="24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 и ее конструктору в качестве параметров передаются количество элементов исходного множества и размерность сочетаний.  </a:t>
            </a:r>
            <a:endParaRPr lang="ru-RU" sz="2400" dirty="0" smtClean="0">
              <a:latin typeface="Bahnschrift SemiBold" panose="020B0502040204020203" pitchFamily="34" charset="0"/>
              <a:cs typeface="Bahnschrift SemiBold" panose="020B0502040204020203" pitchFamily="34" charset="0"/>
            </a:endParaRPr>
          </a:p>
          <a:p>
            <a:pPr algn="just"/>
            <a:r>
              <a:rPr lang="ru-RU" sz="24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Генерация сочетаний начинается функцией </a:t>
            </a:r>
            <a:r>
              <a:rPr lang="en-US" sz="2400" b="1" dirty="0" err="1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getfirst</a:t>
            </a:r>
            <a:r>
              <a:rPr lang="ru-RU" sz="24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.</a:t>
            </a:r>
            <a:r>
              <a:rPr lang="ru-RU" sz="2400" b="1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 </a:t>
            </a:r>
            <a:r>
              <a:rPr lang="ru-RU" sz="24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Если функция возвращает положительное значение, то сформирован индекс массивов первого сочетания. Массив индексов каждого следующего сочетания формируется функцией </a:t>
            </a:r>
            <a:r>
              <a:rPr lang="en-US" sz="2400" b="1" dirty="0" err="1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getnext</a:t>
            </a:r>
            <a:r>
              <a:rPr lang="ru-RU" sz="24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. Выбор элементов исходного массива осуществляется с помощью функции </a:t>
            </a:r>
            <a:r>
              <a:rPr lang="en-US" sz="2400" b="1" dirty="0" err="1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ntx</a:t>
            </a:r>
            <a:r>
              <a:rPr lang="ru-RU" sz="24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. Признаком завершения цикла генерации является отрицательное значение функции </a:t>
            </a:r>
            <a:r>
              <a:rPr lang="en-US" sz="2400" b="1" dirty="0" err="1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getnext</a:t>
            </a:r>
            <a:r>
              <a:rPr lang="ru-RU" sz="24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.  </a:t>
            </a:r>
            <a:endParaRPr lang="ru-RU" sz="2400" dirty="0">
              <a:latin typeface="Bahnschrift SemiBold" panose="020B0502040204020203" pitchFamily="34" charset="0"/>
              <a:cs typeface="Bahnschrift SemiBold" panose="020B0502040204020203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71853" y="332720"/>
            <a:ext cx="7529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Р</a:t>
            </a:r>
            <a:r>
              <a:rPr lang="ru-RU" sz="2400" dirty="0" smtClean="0">
                <a:solidFill>
                  <a:srgbClr val="0070C0"/>
                </a:solidFill>
                <a:latin typeface="Bahnschrift SemiBold" panose="020B0502040204020203" pitchFamily="34" charset="0"/>
              </a:rPr>
              <a:t>еализация </a:t>
            </a:r>
            <a:r>
              <a:rPr lang="ru-RU" sz="24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генератора сочетаний на языке С++. </a:t>
            </a:r>
            <a:endParaRPr lang="en-US" sz="2400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2332"/>
            <a:ext cx="864096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</a:t>
            </a:r>
            <a:r>
              <a:rPr lang="en-US" sz="2000" dirty="0" err="1">
                <a:solidFill>
                  <a:srgbClr val="008000"/>
                </a:solidFill>
              </a:rPr>
              <a:t>Combi.h</a:t>
            </a:r>
            <a:r>
              <a:rPr lang="en-US" sz="2000" dirty="0">
                <a:solidFill>
                  <a:srgbClr val="008000"/>
                </a:solidFill>
              </a:rPr>
              <a:t>  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#pragma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once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{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struct</a:t>
            </a:r>
            <a:r>
              <a:rPr lang="ru-RU" sz="2000" dirty="0">
                <a:solidFill>
                  <a:prstClr val="black"/>
                </a:solidFill>
              </a:rPr>
              <a:t>  </a:t>
            </a:r>
            <a:r>
              <a:rPr lang="ru-RU" sz="2000" dirty="0" err="1">
                <a:solidFill>
                  <a:prstClr val="black"/>
                </a:solidFill>
              </a:rPr>
              <a:t>xcombination</a:t>
            </a:r>
            <a:r>
              <a:rPr lang="ru-RU" sz="2000" dirty="0">
                <a:solidFill>
                  <a:prstClr val="black"/>
                </a:solidFill>
              </a:rPr>
              <a:t>           </a:t>
            </a:r>
            <a:r>
              <a:rPr lang="ru-RU" sz="2000" dirty="0">
                <a:solidFill>
                  <a:srgbClr val="008000"/>
                </a:solidFill>
              </a:rPr>
              <a:t>// генератор  сочетаний (эвристика) </a:t>
            </a:r>
            <a:endParaRPr lang="ru-RU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{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 n,                  </a:t>
            </a:r>
            <a:r>
              <a:rPr lang="ru-RU" sz="2000" dirty="0">
                <a:solidFill>
                  <a:srgbClr val="008000"/>
                </a:solidFill>
              </a:rPr>
              <a:t>// количество элементов исходного множества  </a:t>
            </a:r>
            <a:endParaRPr lang="ru-RU" sz="2000" dirty="0">
              <a:solidFill>
                <a:srgbClr val="008000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        </a:t>
            </a:r>
            <a:r>
              <a:rPr lang="ru-RU" sz="2000" dirty="0" smtClean="0">
                <a:solidFill>
                  <a:prstClr val="black"/>
                </a:solidFill>
              </a:rPr>
              <a:t>      </a:t>
            </a:r>
            <a:r>
              <a:rPr lang="ru-RU" sz="2000" dirty="0">
                <a:solidFill>
                  <a:prstClr val="black"/>
                </a:solidFill>
              </a:rPr>
              <a:t>m,               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rgbClr val="008000"/>
                </a:solidFill>
              </a:rPr>
              <a:t>// количество элементов в сочетаниях </a:t>
            </a:r>
            <a:endParaRPr lang="ru-RU" sz="2000" dirty="0">
              <a:solidFill>
                <a:srgbClr val="008000"/>
              </a:solidFill>
            </a:endParaRPr>
          </a:p>
          <a:p>
            <a:r>
              <a:rPr lang="ru-RU" sz="2000" dirty="0" smtClean="0">
                <a:solidFill>
                  <a:prstClr val="black"/>
                </a:solidFill>
              </a:rPr>
              <a:t>              </a:t>
            </a:r>
            <a:r>
              <a:rPr lang="ru-RU" sz="2000" dirty="0">
                <a:solidFill>
                  <a:prstClr val="black"/>
                </a:solidFill>
              </a:rPr>
              <a:t>*</a:t>
            </a:r>
            <a:r>
              <a:rPr lang="ru-RU" sz="2000" dirty="0" err="1">
                <a:solidFill>
                  <a:prstClr val="black"/>
                </a:solidFill>
              </a:rPr>
              <a:t>sset</a:t>
            </a:r>
            <a:r>
              <a:rPr lang="ru-RU" sz="2000" dirty="0">
                <a:solidFill>
                  <a:prstClr val="black"/>
                </a:solidFill>
              </a:rPr>
              <a:t>;            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smtClean="0">
                <a:solidFill>
                  <a:srgbClr val="008000"/>
                </a:solidFill>
              </a:rPr>
              <a:t>// </a:t>
            </a:r>
            <a:r>
              <a:rPr lang="ru-RU" sz="2000" dirty="0">
                <a:solidFill>
                  <a:srgbClr val="008000"/>
                </a:solidFill>
              </a:rPr>
              <a:t>массив индексов текущего сочетания  </a:t>
            </a:r>
            <a:endParaRPr lang="ru-RU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             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n = 1, </a:t>
            </a:r>
            <a:r>
              <a:rPr lang="ru-RU" sz="2000" dirty="0">
                <a:solidFill>
                  <a:srgbClr val="008000"/>
                </a:solidFill>
              </a:rPr>
              <a:t>//количество элементов исходного множества  </a:t>
            </a:r>
            <a:endParaRPr lang="ru-RU" sz="2000" dirty="0">
              <a:solidFill>
                <a:srgbClr val="008000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             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m = 1  </a:t>
            </a:r>
            <a:r>
              <a:rPr lang="ru-RU" sz="2000" dirty="0">
                <a:solidFill>
                  <a:srgbClr val="008000"/>
                </a:solidFill>
              </a:rPr>
              <a:t>// количество элементов в сочетаниях</a:t>
            </a:r>
            <a:endParaRPr lang="ru-RU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             );  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void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reset</a:t>
            </a:r>
            <a:r>
              <a:rPr lang="ru-RU" sz="2000" dirty="0">
                <a:solidFill>
                  <a:prstClr val="black"/>
                </a:solidFill>
              </a:rPr>
              <a:t>();              </a:t>
            </a:r>
            <a:r>
              <a:rPr lang="ru-RU" sz="2000" dirty="0">
                <a:solidFill>
                  <a:srgbClr val="008000"/>
                </a:solidFill>
              </a:rPr>
              <a:t>// сбросить генератор, начать сначала </a:t>
            </a:r>
            <a:endParaRPr lang="ru-RU" sz="2000" dirty="0">
              <a:solidFill>
                <a:srgbClr val="008000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getfirst</a:t>
            </a:r>
            <a:r>
              <a:rPr lang="ru-RU" sz="2000" dirty="0">
                <a:solidFill>
                  <a:prstClr val="black"/>
                </a:solidFill>
              </a:rPr>
              <a:t>();          </a:t>
            </a:r>
            <a:r>
              <a:rPr lang="ru-RU" sz="2000" dirty="0">
                <a:solidFill>
                  <a:srgbClr val="008000"/>
                </a:solidFill>
              </a:rPr>
              <a:t>// сформировать первый массив индексов    </a:t>
            </a:r>
            <a:endParaRPr lang="ru-RU" sz="2000" dirty="0">
              <a:solidFill>
                <a:srgbClr val="008000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getnext</a:t>
            </a:r>
            <a:r>
              <a:rPr lang="ru-RU" sz="2000" dirty="0">
                <a:solidFill>
                  <a:prstClr val="black"/>
                </a:solidFill>
              </a:rPr>
              <a:t>();           </a:t>
            </a:r>
            <a:r>
              <a:rPr lang="ru-RU" sz="2000" dirty="0">
                <a:solidFill>
                  <a:srgbClr val="008000"/>
                </a:solidFill>
              </a:rPr>
              <a:t>// сформировать следующий массив индексов  </a:t>
            </a:r>
            <a:endParaRPr lang="ru-RU" sz="2000" dirty="0">
              <a:solidFill>
                <a:srgbClr val="008000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ntx</a:t>
            </a:r>
            <a:r>
              <a:rPr lang="ru-RU" sz="2000" dirty="0">
                <a:solidFill>
                  <a:prstClr val="black"/>
                </a:solidFill>
              </a:rPr>
              <a:t>(</a:t>
            </a:r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i);        </a:t>
            </a:r>
            <a:r>
              <a:rPr lang="ru-RU" sz="2000" dirty="0">
                <a:solidFill>
                  <a:srgbClr val="008000"/>
                </a:solidFill>
              </a:rPr>
              <a:t>// получить i-й элемент массива индексов  </a:t>
            </a:r>
            <a:endParaRPr lang="ru-RU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nc</a:t>
            </a:r>
            <a:r>
              <a:rPr lang="en-US" sz="2000" dirty="0">
                <a:solidFill>
                  <a:prstClr val="black"/>
                </a:solidFill>
              </a:rPr>
              <a:t>;       </a:t>
            </a:r>
            <a:r>
              <a:rPr lang="en-US" sz="2000" dirty="0">
                <a:solidFill>
                  <a:srgbClr val="008000"/>
                </a:solidFill>
              </a:rPr>
              <a:t>// номер сочетания  0,..., count()-1   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ru-RU" sz="2000" dirty="0">
                <a:solidFill>
                  <a:prstClr val="black"/>
                </a:solidFill>
              </a:rPr>
              <a:t>     </a:t>
            </a:r>
            <a:r>
              <a:rPr lang="ru-RU" sz="2000" dirty="0" err="1">
                <a:solidFill>
                  <a:srgbClr val="0000FF"/>
                </a:solidFill>
              </a:rPr>
              <a:t>unsigned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srgbClr val="0000FF"/>
                </a:solidFill>
              </a:rPr>
              <a:t>__int64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count</a:t>
            </a:r>
            <a:r>
              <a:rPr lang="ru-RU" sz="2000" dirty="0">
                <a:solidFill>
                  <a:prstClr val="black"/>
                </a:solidFill>
              </a:rPr>
              <a:t>()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;  </a:t>
            </a:r>
            <a:r>
              <a:rPr lang="ru-RU" sz="2000" dirty="0">
                <a:solidFill>
                  <a:srgbClr val="008000"/>
                </a:solidFill>
              </a:rPr>
              <a:t>// вычислить количество сочетаний      </a:t>
            </a:r>
            <a:endParaRPr lang="ru-RU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};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};</a:t>
            </a:r>
            <a:endParaRPr lang="en-US" sz="2000" dirty="0"/>
          </a:p>
        </p:txBody>
      </p:sp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7187" y="-27384"/>
            <a:ext cx="878497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 Combi.cpp  </a:t>
            </a:r>
            <a:endParaRPr lang="en-US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stdafx.h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endParaRPr lang="en-US" sz="2000" dirty="0">
              <a:solidFill>
                <a:srgbClr val="A31515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 err="1">
                <a:solidFill>
                  <a:srgbClr val="A31515"/>
                </a:solidFill>
              </a:rPr>
              <a:t>Combi.h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endParaRPr lang="en-US" sz="2000" dirty="0">
              <a:solidFill>
                <a:srgbClr val="A31515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#include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A31515"/>
                </a:solidFill>
              </a:rPr>
              <a:t>&lt;algorithm&gt;</a:t>
            </a:r>
            <a:endParaRPr lang="en-US" sz="2000" dirty="0">
              <a:solidFill>
                <a:srgbClr val="A31515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combi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{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n,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m)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{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= n;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 = m;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[m+2];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-&gt;reset();  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}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ru-RU" sz="2000" dirty="0" err="1">
                <a:solidFill>
                  <a:srgbClr val="0000FF"/>
                </a:solidFill>
              </a:rPr>
              <a:t>void</a:t>
            </a:r>
            <a:r>
              <a:rPr lang="ru-RU" sz="2000" dirty="0">
                <a:solidFill>
                  <a:prstClr val="black"/>
                </a:solidFill>
              </a:rPr>
              <a:t>  </a:t>
            </a:r>
            <a:r>
              <a:rPr lang="ru-RU" sz="2000" dirty="0" err="1">
                <a:solidFill>
                  <a:prstClr val="black"/>
                </a:solidFill>
              </a:rPr>
              <a:t>xcombination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reset</a:t>
            </a:r>
            <a:r>
              <a:rPr lang="ru-RU" sz="2000" dirty="0">
                <a:solidFill>
                  <a:prstClr val="black"/>
                </a:solidFill>
              </a:rPr>
              <a:t>()     </a:t>
            </a:r>
            <a:r>
              <a:rPr lang="ru-RU" sz="2000" dirty="0">
                <a:solidFill>
                  <a:srgbClr val="008000"/>
                </a:solidFill>
              </a:rPr>
              <a:t>// сбросить генератор, начать сначала </a:t>
            </a:r>
            <a:endParaRPr lang="ru-RU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{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nc</a:t>
            </a:r>
            <a:r>
              <a:rPr lang="en-US" sz="2000" dirty="0">
                <a:solidFill>
                  <a:prstClr val="black"/>
                </a:solidFill>
              </a:rPr>
              <a:t> = 0;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nn-NO" sz="2000" dirty="0">
                <a:solidFill>
                  <a:prstClr val="black"/>
                </a:solidFill>
              </a:rPr>
              <a:t>     </a:t>
            </a:r>
            <a:r>
              <a:rPr lang="nn-NO" sz="2000" dirty="0">
                <a:solidFill>
                  <a:srgbClr val="0000FF"/>
                </a:solidFill>
              </a:rPr>
              <a:t>for</a:t>
            </a:r>
            <a:r>
              <a:rPr lang="nn-NO" sz="2000" dirty="0">
                <a:solidFill>
                  <a:prstClr val="black"/>
                </a:solidFill>
              </a:rPr>
              <a:t>(</a:t>
            </a:r>
            <a:r>
              <a:rPr lang="nn-NO" sz="2000" dirty="0">
                <a:solidFill>
                  <a:srgbClr val="0000FF"/>
                </a:solidFill>
              </a:rPr>
              <a:t>int</a:t>
            </a:r>
            <a:r>
              <a:rPr lang="nn-NO" sz="2000" dirty="0">
                <a:solidFill>
                  <a:prstClr val="black"/>
                </a:solidFill>
              </a:rPr>
              <a:t> i = 0; i &lt; </a:t>
            </a:r>
            <a:r>
              <a:rPr lang="nn-NO" sz="2000" dirty="0">
                <a:solidFill>
                  <a:srgbClr val="0000FF"/>
                </a:solidFill>
              </a:rPr>
              <a:t>this</a:t>
            </a:r>
            <a:r>
              <a:rPr lang="nn-NO" sz="2000" dirty="0">
                <a:solidFill>
                  <a:prstClr val="black"/>
                </a:solidFill>
              </a:rPr>
              <a:t>-&gt;m; i++) </a:t>
            </a:r>
            <a:r>
              <a:rPr lang="nn-NO" sz="2000" dirty="0">
                <a:solidFill>
                  <a:srgbClr val="0000FF"/>
                </a:solidFill>
              </a:rPr>
              <a:t>this</a:t>
            </a:r>
            <a:r>
              <a:rPr lang="nn-NO" sz="2000" dirty="0">
                <a:solidFill>
                  <a:prstClr val="black"/>
                </a:solidFill>
              </a:rPr>
              <a:t>-&gt;sset[i] = i; </a:t>
            </a:r>
            <a:endParaRPr lang="nn-NO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[m] 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[m+1] = 0; 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}; 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getfirst</a:t>
            </a:r>
            <a:r>
              <a:rPr lang="en-US" sz="2000" dirty="0">
                <a:solidFill>
                  <a:prstClr val="black"/>
                </a:solidFill>
              </a:rPr>
              <a:t>()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{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&gt;=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-&gt;m)?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-&gt;m:-1; };</a:t>
            </a:r>
            <a:endParaRPr lang="en-US" sz="2000" dirty="0"/>
          </a:p>
        </p:txBody>
      </p:sp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8617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00FF"/>
                </a:solidFill>
              </a:rPr>
              <a:t>short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prstClr val="black"/>
                </a:solidFill>
              </a:rPr>
              <a:t>xcombination</a:t>
            </a:r>
            <a:r>
              <a:rPr lang="ru-RU" sz="2000" dirty="0">
                <a:solidFill>
                  <a:prstClr val="black"/>
                </a:solidFill>
              </a:rPr>
              <a:t>::</a:t>
            </a:r>
            <a:r>
              <a:rPr lang="ru-RU" sz="2000" dirty="0" err="1">
                <a:solidFill>
                  <a:prstClr val="black"/>
                </a:solidFill>
              </a:rPr>
              <a:t>getnext</a:t>
            </a:r>
            <a:r>
              <a:rPr lang="ru-RU" sz="2000" dirty="0" smtClean="0">
                <a:solidFill>
                  <a:prstClr val="black"/>
                </a:solidFill>
              </a:rPr>
              <a:t>()</a:t>
            </a:r>
            <a:r>
              <a:rPr lang="ru-RU" sz="2000" dirty="0" smtClean="0">
                <a:solidFill>
                  <a:srgbClr val="008000"/>
                </a:solidFill>
              </a:rPr>
              <a:t>//сформировать </a:t>
            </a:r>
            <a:r>
              <a:rPr lang="ru-RU" sz="2000" dirty="0">
                <a:solidFill>
                  <a:srgbClr val="008000"/>
                </a:solidFill>
              </a:rPr>
              <a:t>следующий </a:t>
            </a:r>
            <a:r>
              <a:rPr lang="ru-RU" sz="2000" dirty="0" smtClean="0">
                <a:solidFill>
                  <a:srgbClr val="008000"/>
                </a:solidFill>
              </a:rPr>
              <a:t>массив индексов  </a:t>
            </a:r>
            <a:endParaRPr lang="ru-RU" sz="2000" dirty="0">
              <a:solidFill>
                <a:srgbClr val="008000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{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</a:t>
            </a:r>
            <a:r>
              <a:rPr lang="en-US" sz="2000" dirty="0" err="1">
                <a:solidFill>
                  <a:prstClr val="black"/>
                </a:solidFill>
              </a:rPr>
              <a:t>getfirst</a:t>
            </a:r>
            <a:r>
              <a:rPr lang="en-US" sz="2000" dirty="0">
                <a:solidFill>
                  <a:prstClr val="black"/>
                </a:solidFill>
              </a:rPr>
              <a:t>();   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&gt; 0)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{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j;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for</a:t>
            </a:r>
            <a:r>
              <a:rPr lang="en-US" sz="2000" dirty="0">
                <a:solidFill>
                  <a:prstClr val="black"/>
                </a:solidFill>
              </a:rPr>
              <a:t> (j = 0;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[j]+1 ==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[j+1]; ++j) 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                  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[j] = j;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>
                <a:solidFill>
                  <a:prstClr val="black"/>
                </a:solidFill>
              </a:rPr>
              <a:t> (j &gt;=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-&gt;m)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 = -1;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</a:rPr>
              <a:t>else</a:t>
            </a:r>
            <a:r>
              <a:rPr lang="en-US" sz="2000" dirty="0">
                <a:solidFill>
                  <a:prstClr val="black"/>
                </a:solidFill>
              </a:rPr>
              <a:t> {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</a:t>
            </a:r>
            <a:r>
              <a:rPr lang="ru-RU" sz="2000" dirty="0" smtClean="0">
                <a:solidFill>
                  <a:prstClr val="black"/>
                </a:solidFill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</a:rPr>
              <a:t>this</a:t>
            </a:r>
            <a:r>
              <a:rPr lang="en-US" sz="2000" dirty="0" smtClean="0">
                <a:solidFill>
                  <a:prstClr val="black"/>
                </a:solidFill>
              </a:rPr>
              <a:t>-</a:t>
            </a:r>
            <a:r>
              <a:rPr lang="en-US" sz="2000" dirty="0">
                <a:solidFill>
                  <a:prstClr val="black"/>
                </a:solidFill>
              </a:rPr>
              <a:t>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[j]++;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ru-RU" sz="2000" dirty="0" smtClean="0">
                <a:solidFill>
                  <a:prstClr val="black"/>
                </a:solidFill>
              </a:rPr>
              <a:t>      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nc</a:t>
            </a:r>
            <a:r>
              <a:rPr lang="en-US" sz="2000" dirty="0">
                <a:solidFill>
                  <a:prstClr val="black"/>
                </a:solidFill>
              </a:rPr>
              <a:t>++;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       </a:t>
            </a:r>
            <a:r>
              <a:rPr lang="en-US" sz="2000" dirty="0">
                <a:solidFill>
                  <a:prstClr val="black"/>
                </a:solidFill>
              </a:rPr>
              <a:t>};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prstClr val="black"/>
                </a:solidFill>
              </a:rPr>
              <a:t>    }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rc</a:t>
            </a:r>
            <a:r>
              <a:rPr lang="en-US" sz="2000" dirty="0">
                <a:solidFill>
                  <a:prstClr val="black"/>
                </a:solidFill>
              </a:rPr>
              <a:t>;   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}; 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::</a:t>
            </a:r>
            <a:r>
              <a:rPr lang="en-US" sz="2000" dirty="0" err="1">
                <a:solidFill>
                  <a:prstClr val="black"/>
                </a:solidFill>
              </a:rPr>
              <a:t>ntx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short</a:t>
            </a:r>
            <a:r>
              <a:rPr lang="en-US" sz="2000" dirty="0">
                <a:solidFill>
                  <a:prstClr val="black"/>
                </a:solidFill>
              </a:rPr>
              <a:t> i)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{  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</a:t>
            </a:r>
            <a:r>
              <a:rPr lang="en-US" sz="2000" dirty="0" err="1">
                <a:solidFill>
                  <a:prstClr val="black"/>
                </a:solidFill>
              </a:rPr>
              <a:t>sset</a:t>
            </a:r>
            <a:r>
              <a:rPr lang="en-US" sz="2000" dirty="0">
                <a:solidFill>
                  <a:prstClr val="black"/>
                </a:solidFill>
              </a:rPr>
              <a:t>[i];  };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srgbClr val="0000FF"/>
                </a:solidFill>
              </a:rPr>
              <a:t>unsigned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fact(</a:t>
            </a:r>
            <a:r>
              <a:rPr lang="en-US" sz="2000" dirty="0">
                <a:solidFill>
                  <a:srgbClr val="0000FF"/>
                </a:solidFill>
              </a:rPr>
              <a:t>unsigned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x){ </a:t>
            </a:r>
            <a:r>
              <a:rPr lang="en-US" sz="2000" dirty="0">
                <a:solidFill>
                  <a:srgbClr val="0000FF"/>
                </a:solidFill>
              </a:rPr>
              <a:t>return</a:t>
            </a:r>
            <a:r>
              <a:rPr lang="en-US" sz="2000" dirty="0">
                <a:solidFill>
                  <a:prstClr val="black"/>
                </a:solidFill>
              </a:rPr>
              <a:t> (x == 0)?1:(x*fact(x-1));}; 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 smtClean="0">
                <a:solidFill>
                  <a:srgbClr val="0000FF"/>
                </a:solidFill>
              </a:rPr>
              <a:t>unsigned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__int64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xcombination</a:t>
            </a:r>
            <a:r>
              <a:rPr lang="en-US" sz="2000" dirty="0">
                <a:solidFill>
                  <a:prstClr val="black"/>
                </a:solidFill>
              </a:rPr>
              <a:t>::count() </a:t>
            </a:r>
            <a:r>
              <a:rPr lang="en-US" sz="2000" dirty="0" err="1">
                <a:solidFill>
                  <a:srgbClr val="0000FF"/>
                </a:solidFill>
              </a:rPr>
              <a:t>const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</a:t>
            </a:r>
            <a:r>
              <a:rPr lang="en-US" sz="2000" dirty="0" smtClean="0">
                <a:solidFill>
                  <a:prstClr val="black"/>
                </a:solidFill>
              </a:rPr>
              <a:t>{ </a:t>
            </a:r>
            <a:r>
              <a:rPr lang="en-US" sz="2000" dirty="0" smtClean="0">
                <a:solidFill>
                  <a:srgbClr val="0000FF"/>
                </a:solidFill>
              </a:rPr>
              <a:t>return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 &gt;= 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-&gt;m)?</a:t>
            </a:r>
            <a:endParaRPr lang="en-US" sz="2000" dirty="0">
              <a:solidFill>
                <a:prstClr val="black"/>
              </a:solidFill>
            </a:endParaRPr>
          </a:p>
          <a:p>
            <a:r>
              <a:rPr lang="en-US" sz="2000" dirty="0">
                <a:solidFill>
                  <a:prstClr val="black"/>
                </a:solidFill>
              </a:rPr>
              <a:t>                 fact(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-&gt;n)/(fact(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-&gt;n-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-&gt;m)*fact(</a:t>
            </a:r>
            <a:r>
              <a:rPr lang="en-US" sz="2000" dirty="0">
                <a:solidFill>
                  <a:srgbClr val="0000FF"/>
                </a:solidFill>
              </a:rPr>
              <a:t>this</a:t>
            </a:r>
            <a:r>
              <a:rPr lang="en-US" sz="2000" dirty="0">
                <a:solidFill>
                  <a:prstClr val="black"/>
                </a:solidFill>
              </a:rPr>
              <a:t>-&gt;m)):0;    </a:t>
            </a:r>
            <a:r>
              <a:rPr lang="en-US" sz="2000" dirty="0" smtClean="0">
                <a:solidFill>
                  <a:prstClr val="black"/>
                </a:solidFill>
              </a:rPr>
              <a:t> };};</a:t>
            </a:r>
            <a:endParaRPr lang="en-US" sz="2000" dirty="0"/>
          </a:p>
        </p:txBody>
      </p:sp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Решение задачи об оптимальной загрузке судна на основе генератора сочетаний</a:t>
            </a:r>
            <a:endParaRPr lang="en-US" sz="2400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7849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434867" y="3168301"/>
            <a:ext cx="4818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Математическая модель задачи</a:t>
            </a:r>
            <a:endParaRPr lang="en-US" sz="2400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467543" y="3462863"/>
          <a:ext cx="2518895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7" name="Формула" r:id="rId2" imgW="1015365" imgH="495300" progId="Equation.3">
                  <p:embed/>
                </p:oleObj>
              </mc:Choice>
              <mc:Fallback>
                <p:oleObj name="Формула" r:id="rId2" imgW="1015365" imgH="495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3" y="3462863"/>
                        <a:ext cx="2518895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3587889" y="3525342"/>
          <a:ext cx="175034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8" name="Формула" r:id="rId4" imgW="748665" imgH="495300" progId="Equation.3">
                  <p:embed/>
                </p:oleObj>
              </mc:Choice>
              <mc:Fallback>
                <p:oleObj name="Формула" r:id="rId4" imgW="748665" imgH="495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889" y="3525342"/>
                        <a:ext cx="1750348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5868144" y="3850968"/>
          <a:ext cx="2511226" cy="523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9" name="Формула" r:id="rId6" imgW="1143000" imgH="241300" progId="Equation.3">
                  <p:embed/>
                </p:oleObj>
              </mc:Choice>
              <mc:Fallback>
                <p:oleObj name="Формула" r:id="rId6" imgW="11430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3850968"/>
                        <a:ext cx="2511226" cy="5231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102929" y="4619754"/>
          <a:ext cx="153617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0" name="Формула" r:id="rId8" imgW="609600" imgH="228600" progId="Equation.3">
                  <p:embed/>
                </p:oleObj>
              </mc:Choice>
              <mc:Fallback>
                <p:oleObj name="Формула" r:id="rId8" imgW="609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929" y="4619754"/>
                        <a:ext cx="1536170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3827930" y="4598999"/>
          <a:ext cx="138872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1" name="Формула" r:id="rId10" imgW="571500" imgH="266700" progId="Equation.3">
                  <p:embed/>
                </p:oleObj>
              </mc:Choice>
              <mc:Fallback>
                <p:oleObj name="Формула" r:id="rId10" imgW="571500" imgH="266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930" y="4598999"/>
                        <a:ext cx="1388726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/>
        </p:nvGraphicFramePr>
        <p:xfrm>
          <a:off x="6370366" y="4562995"/>
          <a:ext cx="1224136" cy="612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2" name="Формула" r:id="rId12" imgW="532765" imgH="266700" progId="Equation.3">
                  <p:embed/>
                </p:oleObj>
              </mc:Choice>
              <mc:Fallback>
                <p:oleObj name="Формула" r:id="rId12" imgW="532765" imgH="266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0366" y="4562995"/>
                        <a:ext cx="1224136" cy="6120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740959" y="5138101"/>
            <a:ext cx="42630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Решением задачи будет вектор </a:t>
            </a:r>
            <a:endParaRPr lang="ru-RU" sz="2400" dirty="0"/>
          </a:p>
        </p:txBody>
      </p:sp>
      <p:sp>
        <p:nvSpPr>
          <p:cNvPr id="3" name="Rectangle 94"/>
          <p:cNvSpPr>
            <a:spLocks noChangeArrowheads="1"/>
          </p:cNvSpPr>
          <p:nvPr/>
        </p:nvSpPr>
        <p:spPr bwMode="auto">
          <a:xfrm flipV="1">
            <a:off x="5096630" y="5361640"/>
            <a:ext cx="15730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5282598" y="5157778"/>
          <a:ext cx="2125936" cy="470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3" name="Уравнение" r:id="rId14" imgW="1078865" imgH="241300" progId="Equation.3">
                  <p:embed/>
                </p:oleObj>
              </mc:Choice>
              <mc:Fallback>
                <p:oleObj name="Уравнение" r:id="rId14" imgW="1078865" imgH="2413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2598" y="5157778"/>
                        <a:ext cx="2125936" cy="4703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179512" y="5589240"/>
            <a:ext cx="8784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элемент этого вектора может принимать целое значение из отрезка [1,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], и при этом все значения </a:t>
            </a:r>
            <a:r>
              <a:rPr lang="en-US" sz="24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400" b="1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должны быть разными.</a:t>
            </a:r>
            <a:endParaRPr lang="ru-RU" sz="2400" dirty="0"/>
          </a:p>
        </p:txBody>
      </p:sp>
    </p:spTree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Схема решения задачи с применением генератора подмножеств. </a:t>
            </a:r>
            <a:endParaRPr lang="en-US" sz="2400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" name="Rectangle 94"/>
          <p:cNvSpPr>
            <a:spLocks noChangeArrowheads="1"/>
          </p:cNvSpPr>
          <p:nvPr/>
        </p:nvSpPr>
        <p:spPr bwMode="auto">
          <a:xfrm flipV="1">
            <a:off x="5096630" y="5361640"/>
            <a:ext cx="15730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395536" y="1028343"/>
            <a:ext cx="87484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Задача имеет следующие исходные данные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=1000 – ограничение по общему весу контейнеров;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=6 – количество контейнеров;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=3 – количество свободных мест на палубе;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(100, 200, 300, 400, 500, 150) – вес контейнеров;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(10, 15, 20, 25, 30, 35) – доход от перевозки контейнеров.                                                                                                               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400" dirty="0" smtClean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Строки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таблицы, озаглавленной символом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4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,3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представляют собой все сочетания по три из множества {0, 1, 2, 3, 4, 5}. Эти сочетания могут быть получены с помощью соответствующего генератора.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Несложно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убедиться, что количество строк составляет </a:t>
            </a:r>
            <a:endParaRPr lang="ru-RU" sz="2400" dirty="0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 flipV="1">
            <a:off x="7822239" y="5227358"/>
            <a:ext cx="152487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7835888" y="5227905"/>
          <a:ext cx="1080120" cy="460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Уравнение" r:id="rId1" imgW="647700" imgH="279400" progId="Equation.3">
                  <p:embed/>
                </p:oleObj>
              </mc:Choice>
              <mc:Fallback>
                <p:oleObj name="Уравнение" r:id="rId1" imgW="647700" imgH="27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888" y="5227905"/>
                        <a:ext cx="1080120" cy="4606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Прямоугольник 28"/>
          <p:cNvSpPr/>
          <p:nvPr/>
        </p:nvSpPr>
        <p:spPr>
          <a:xfrm>
            <a:off x="415446" y="5624072"/>
            <a:ext cx="83777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 порядок их перечисления соответствует порядку генерации сочетаний, рассмотренным выше алгоритмом.  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458086"/>
            <a:ext cx="89289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Схема решения задачи с применением генератора подмножеств. </a:t>
            </a:r>
            <a:endParaRPr lang="en-US" sz="3200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" name="Rectangle 94"/>
          <p:cNvSpPr>
            <a:spLocks noChangeArrowheads="1"/>
          </p:cNvSpPr>
          <p:nvPr/>
        </p:nvSpPr>
        <p:spPr bwMode="auto">
          <a:xfrm flipV="1">
            <a:off x="5096630" y="5361640"/>
            <a:ext cx="15730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 flipV="1">
            <a:off x="7822239" y="5227358"/>
            <a:ext cx="152487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03040" y="1835186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Используя элементы сгенерированных сочетаний в качестве индексов для массивов </a:t>
            </a:r>
            <a:endParaRPr lang="ru-RU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59941" y="1364567"/>
            <a:ext cx="110604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707904" y="2214577"/>
          <a:ext cx="1355821" cy="506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Уравнение" r:id="rId1" imgW="711200" imgH="266700" progId="Equation.3">
                  <p:embed/>
                </p:oleObj>
              </mc:Choice>
              <mc:Fallback>
                <p:oleObj name="Уравнение" r:id="rId1" imgW="711200" imgH="266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214577"/>
                        <a:ext cx="1355821" cy="5061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5083334" y="2214577"/>
            <a:ext cx="3844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(вес каждого контейнера) и </a:t>
            </a:r>
            <a:endParaRPr lang="ru-RU" sz="24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1520" y="1860792"/>
            <a:ext cx="129038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827584" y="2774879"/>
          <a:ext cx="1307376" cy="48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Уравнение" r:id="rId3" imgW="711200" imgH="266700" progId="Equation.3">
                  <p:embed/>
                </p:oleObj>
              </mc:Choice>
              <mc:Fallback>
                <p:oleObj name="Уравнение" r:id="rId3" imgW="7112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74879"/>
                        <a:ext cx="1307376" cy="488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2843808" y="2774879"/>
            <a:ext cx="6114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(доход от перевозки), осуществляется выбор 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95536" y="2557488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b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соответствующих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значений (вторая таблица слева) , что позволяет рассчитать вес (столбец ∑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и доход от перевозки (столбец ∑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4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комбинации контейнеров. Решением задачи будет сочетание контейнеров, имеющее максимальный суммарный доход при допустимом суммарном весе. Строка, соответствующая решению, отмечена рамкой.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619672" y="-387425"/>
          <a:ext cx="5256584" cy="721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Visio" r:id="rId1" imgW="9563100" imgH="13119100" progId="Visio.Drawing.11">
                  <p:embed/>
                </p:oleObj>
              </mc:Choice>
              <mc:Fallback>
                <p:oleObj name="Visio" r:id="rId1" imgW="9563100" imgH="131191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-387425"/>
                        <a:ext cx="5256584" cy="72194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1196752"/>
            <a:ext cx="806489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latin typeface="Bahnschrift SemiBold" panose="020B0502040204020203" pitchFamily="34" charset="0"/>
              </a:rPr>
              <a:t>Предприятие может предоставить работу по одной специальности </a:t>
            </a:r>
            <a:r>
              <a:rPr lang="ru-RU" sz="32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4</a:t>
            </a:r>
            <a:r>
              <a:rPr lang="ru-RU" sz="3200" dirty="0">
                <a:latin typeface="Bahnschrift SemiBold" panose="020B0502040204020203" pitchFamily="34" charset="0"/>
              </a:rPr>
              <a:t> женщинами, по другой - </a:t>
            </a:r>
            <a:r>
              <a:rPr lang="ru-RU" sz="32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6</a:t>
            </a:r>
            <a:r>
              <a:rPr lang="ru-RU" sz="3200" dirty="0">
                <a:latin typeface="Bahnschrift SemiBold" panose="020B0502040204020203" pitchFamily="34" charset="0"/>
              </a:rPr>
              <a:t> мужчинам, по третьей - </a:t>
            </a:r>
            <a:r>
              <a:rPr lang="ru-RU" sz="3200" dirty="0">
                <a:solidFill>
                  <a:srgbClr val="7030A0"/>
                </a:solidFill>
                <a:latin typeface="Bahnschrift SemiBold" panose="020B0502040204020203" pitchFamily="34" charset="0"/>
              </a:rPr>
              <a:t>3</a:t>
            </a:r>
            <a:r>
              <a:rPr lang="ru-RU" sz="3200" dirty="0">
                <a:latin typeface="Bahnschrift SemiBold" panose="020B0502040204020203" pitchFamily="34" charset="0"/>
              </a:rPr>
              <a:t> работникам независимо от пола. Сколькими способами можно заполнить вакантные места, если имеются </a:t>
            </a:r>
            <a:r>
              <a:rPr lang="ru-RU" sz="32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14</a:t>
            </a:r>
            <a:r>
              <a:rPr lang="ru-RU" sz="3200" dirty="0">
                <a:latin typeface="Bahnschrift SemiBold" panose="020B0502040204020203" pitchFamily="34" charset="0"/>
              </a:rPr>
              <a:t> претендентов: </a:t>
            </a:r>
            <a:r>
              <a:rPr lang="ru-RU" sz="32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6</a:t>
            </a:r>
            <a:r>
              <a:rPr lang="ru-RU" sz="3200" dirty="0">
                <a:latin typeface="Bahnschrift SemiBold" panose="020B0502040204020203" pitchFamily="34" charset="0"/>
              </a:rPr>
              <a:t> женщин и </a:t>
            </a:r>
            <a:r>
              <a:rPr lang="ru-RU" sz="3200" dirty="0">
                <a:solidFill>
                  <a:srgbClr val="7030A0"/>
                </a:solidFill>
                <a:latin typeface="Bahnschrift SemiBold" panose="020B0502040204020203" pitchFamily="34" charset="0"/>
              </a:rPr>
              <a:t>8</a:t>
            </a:r>
            <a:r>
              <a:rPr lang="ru-RU" sz="3200" dirty="0">
                <a:latin typeface="Bahnschrift SemiBold" panose="020B0502040204020203" pitchFamily="34" charset="0"/>
              </a:rPr>
              <a:t> мужчин?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Пример реализации на языке С++ функции </a:t>
            </a:r>
            <a:r>
              <a:rPr lang="en-US" sz="28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boat</a:t>
            </a:r>
            <a:r>
              <a:rPr lang="ru-RU" sz="28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, решающей задачу об оптимальной загрузке судна</a:t>
            </a:r>
            <a:r>
              <a:rPr lang="ru-RU" sz="2800" dirty="0" smtClean="0">
                <a:solidFill>
                  <a:srgbClr val="00B0F0"/>
                </a:solidFill>
                <a:latin typeface="Bahnschrift SemiBold" panose="020B0502040204020203" pitchFamily="34" charset="0"/>
              </a:rPr>
              <a:t>. </a:t>
            </a:r>
            <a:endParaRPr lang="en-US" sz="2800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" name="Rectangle 94"/>
          <p:cNvSpPr>
            <a:spLocks noChangeArrowheads="1"/>
          </p:cNvSpPr>
          <p:nvPr/>
        </p:nvSpPr>
        <p:spPr bwMode="auto">
          <a:xfrm flipV="1">
            <a:off x="5096630" y="5361640"/>
            <a:ext cx="15730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 flipV="1">
            <a:off x="7822239" y="5227358"/>
            <a:ext cx="152487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51631" y="1381712"/>
            <a:ext cx="110604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1520" y="1860792"/>
            <a:ext cx="129038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40885" y="1621707"/>
            <a:ext cx="864096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Функция </a:t>
            </a:r>
            <a:r>
              <a:rPr lang="en-US" sz="2400" b="1" dirty="0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boat</a:t>
            </a:r>
            <a:r>
              <a:rPr lang="en-US" sz="24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имеет пять входных параметров, определяющих условие задачи: </a:t>
            </a:r>
            <a:r>
              <a:rPr lang="en-US" sz="24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V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(максимальный допустимый суммарный вес контейнеров), </a:t>
            </a:r>
            <a:r>
              <a:rPr lang="en-US" sz="24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m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(количество мест на палубе для установки контейнеров), </a:t>
            </a:r>
            <a:r>
              <a:rPr lang="en-US" sz="24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n</a:t>
            </a:r>
            <a:r>
              <a:rPr lang="en-US" sz="24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(общее количество контейнеров),</a:t>
            </a:r>
            <a:r>
              <a:rPr lang="ru-RU" sz="24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v</a:t>
            </a:r>
            <a:r>
              <a:rPr lang="en-US" sz="24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(массив размерностью </a:t>
            </a:r>
            <a:r>
              <a:rPr lang="en-US" sz="24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n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, содержащий вес каждого контейнера), </a:t>
            </a:r>
            <a:r>
              <a:rPr lang="en-US" sz="24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c</a:t>
            </a:r>
            <a:r>
              <a:rPr lang="en-US" sz="2400" b="1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(массив размерностью </a:t>
            </a:r>
            <a:r>
              <a:rPr lang="en-US" sz="24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n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, содержащий доход от перевозки каждого контейнера), а также один возвращаемый параметр </a:t>
            </a:r>
            <a:r>
              <a:rPr lang="en-US" sz="24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r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(массив размерностью </a:t>
            </a:r>
            <a:r>
              <a:rPr lang="en-US" sz="2400" b="1" dirty="0">
                <a:solidFill>
                  <a:srgbClr val="FFC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m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, содержащий номера выбранных контейнеров). В том случае, если  решение существует, функция </a:t>
            </a:r>
            <a:r>
              <a:rPr lang="en-US" sz="2400" b="1" dirty="0">
                <a:solidFill>
                  <a:srgbClr val="C00000"/>
                </a:solidFill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boat</a:t>
            </a:r>
            <a:r>
              <a:rPr lang="ru-RU" sz="2400" dirty="0">
                <a:latin typeface="Bahnschrift SemiBold" panose="020B0502040204020203" pitchFamily="34" charset="0"/>
                <a:ea typeface="Times New Roman" panose="02020603050405020304" pitchFamily="18" charset="0"/>
                <a:cs typeface="Bahnschrift SemiBold" panose="020B0502040204020203" pitchFamily="34" charset="0"/>
              </a:rPr>
              <a:t> возвращает положительное значение, иначе – нуль.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Пример реализации на языке С++ функции </a:t>
            </a:r>
            <a:r>
              <a:rPr lang="en-US" sz="2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boat</a:t>
            </a:r>
            <a:r>
              <a:rPr lang="ru-RU" sz="24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, решающей задачу об оптимальной загрузке судна</a:t>
            </a:r>
            <a:r>
              <a:rPr lang="ru-RU" sz="2400" dirty="0" smtClean="0">
                <a:solidFill>
                  <a:srgbClr val="00B0F0"/>
                </a:solidFill>
                <a:latin typeface="Bahnschrift SemiBold" panose="020B0502040204020203" pitchFamily="34" charset="0"/>
              </a:rPr>
              <a:t>. </a:t>
            </a:r>
            <a:endParaRPr lang="en-US" sz="2400" dirty="0">
              <a:solidFill>
                <a:srgbClr val="00B0F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3" name="Rectangle 94"/>
          <p:cNvSpPr>
            <a:spLocks noChangeArrowheads="1"/>
          </p:cNvSpPr>
          <p:nvPr/>
        </p:nvSpPr>
        <p:spPr bwMode="auto">
          <a:xfrm flipV="1">
            <a:off x="5096630" y="5361640"/>
            <a:ext cx="15730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 flipV="1">
            <a:off x="7822239" y="5227358"/>
            <a:ext cx="152487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51631" y="1381712"/>
            <a:ext cx="110604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1520" y="1860792"/>
            <a:ext cx="129038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44415" y="1052782"/>
            <a:ext cx="8892480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В процессе своей работы функция </a:t>
            </a:r>
            <a:r>
              <a:rPr lang="en-US" sz="2400" b="1" dirty="0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boat</a:t>
            </a:r>
            <a:r>
              <a:rPr lang="en-US" sz="2400" b="1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 </a:t>
            </a:r>
            <a:r>
              <a:rPr lang="ru-RU" sz="24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использует генератор сочетаний (</a:t>
            </a:r>
            <a:r>
              <a:rPr lang="en-US" sz="2400" b="1" dirty="0" err="1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combi</a:t>
            </a:r>
            <a:r>
              <a:rPr lang="ru-RU" sz="2400" b="1" dirty="0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::</a:t>
            </a:r>
            <a:r>
              <a:rPr lang="en-US" sz="2400" b="1" dirty="0" err="1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xcombination</a:t>
            </a:r>
            <a:r>
              <a:rPr lang="ru-RU" sz="24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) и вызывает три вспомогательные функции: </a:t>
            </a:r>
            <a:r>
              <a:rPr lang="en-US" sz="2400" b="1" dirty="0" err="1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boatfnc</a:t>
            </a:r>
            <a:r>
              <a:rPr lang="ru-RU" sz="2400" b="1" dirty="0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::</a:t>
            </a:r>
            <a:r>
              <a:rPr lang="en-US" sz="2400" b="1" dirty="0" err="1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calcv</a:t>
            </a:r>
            <a:r>
              <a:rPr lang="ru-RU" sz="24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 (расчет веса текущего сочетания контейнеров), </a:t>
            </a:r>
            <a:r>
              <a:rPr lang="en-US" sz="2400" b="1" dirty="0" err="1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boatfnc</a:t>
            </a:r>
            <a:r>
              <a:rPr lang="ru-RU" sz="2400" b="1" dirty="0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::</a:t>
            </a:r>
            <a:r>
              <a:rPr lang="en-US" sz="2400" b="1" dirty="0" err="1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calc</a:t>
            </a:r>
            <a:r>
              <a:rPr lang="ru-RU" sz="2400" b="1" dirty="0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с</a:t>
            </a:r>
            <a:r>
              <a:rPr lang="ru-RU" sz="24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 (расчет дохода от транспортировки текущего сочетания контейнеров) и </a:t>
            </a:r>
            <a:r>
              <a:rPr lang="en-US" sz="2400" b="1" dirty="0" err="1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boatfnc</a:t>
            </a:r>
            <a:r>
              <a:rPr lang="ru-RU" sz="2400" b="1" dirty="0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::</a:t>
            </a:r>
            <a:r>
              <a:rPr lang="en-US" sz="2400" b="1" dirty="0" err="1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copycomb</a:t>
            </a:r>
            <a:r>
              <a:rPr lang="en-US" sz="2400" b="1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 </a:t>
            </a:r>
            <a:r>
              <a:rPr lang="ru-RU" sz="24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(копирование текущей </a:t>
            </a:r>
            <a:r>
              <a:rPr lang="ru-RU" sz="2400" dirty="0" smtClean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комбинации).                                                   </a:t>
            </a:r>
            <a:endParaRPr lang="ru-RU" sz="2400" dirty="0">
              <a:latin typeface="Bahnschrift SemiBold" panose="020B0502040204020203" pitchFamily="34" charset="0"/>
              <a:cs typeface="Bahnschrift SemiBold" panose="020B0502040204020203" pitchFamily="34" charset="0"/>
            </a:endParaRPr>
          </a:p>
          <a:p>
            <a:pPr algn="just"/>
            <a:r>
              <a:rPr lang="ru-RU" sz="24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Функция </a:t>
            </a:r>
            <a:r>
              <a:rPr lang="en-US" sz="2400" b="1" dirty="0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boat</a:t>
            </a:r>
            <a:r>
              <a:rPr lang="ru-RU" sz="2400" b="1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  </a:t>
            </a:r>
            <a:r>
              <a:rPr lang="ru-RU" sz="24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последовательно генерирует все возможные сочетания по </a:t>
            </a:r>
            <a:r>
              <a:rPr lang="en-US" sz="2400" b="1" dirty="0">
                <a:solidFill>
                  <a:srgbClr val="FFC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m</a:t>
            </a:r>
            <a:r>
              <a:rPr lang="ru-RU" sz="24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 контейнеров, вычисляет для каждого сочетания суммарный вес</a:t>
            </a:r>
            <a:r>
              <a:rPr lang="ru-RU" sz="2400" b="1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 </a:t>
            </a:r>
            <a:r>
              <a:rPr lang="ru-RU" sz="24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(функция </a:t>
            </a:r>
            <a:r>
              <a:rPr lang="en-US" sz="2400" b="1" dirty="0" err="1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boatfnc</a:t>
            </a:r>
            <a:r>
              <a:rPr lang="ru-RU" sz="2400" b="1" dirty="0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::</a:t>
            </a:r>
            <a:r>
              <a:rPr lang="en-US" sz="2400" b="1" dirty="0" err="1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calcv</a:t>
            </a:r>
            <a:r>
              <a:rPr lang="ru-RU" sz="24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), для сочетаний с весом, не превышающим допустимое значение</a:t>
            </a:r>
            <a:r>
              <a:rPr lang="ru-RU" sz="2400" dirty="0">
                <a:solidFill>
                  <a:srgbClr val="FFC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V</a:t>
            </a:r>
            <a:r>
              <a:rPr lang="ru-RU" sz="24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,</a:t>
            </a:r>
            <a:r>
              <a:rPr lang="ru-RU" sz="2400" b="1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 </a:t>
            </a:r>
            <a:r>
              <a:rPr lang="ru-RU" sz="24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вычисляет</a:t>
            </a:r>
            <a:r>
              <a:rPr lang="ru-RU" sz="2400" b="1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 </a:t>
            </a:r>
            <a:r>
              <a:rPr lang="ru-RU" sz="24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доход от перевозки этих контейнеров (</a:t>
            </a:r>
            <a:r>
              <a:rPr lang="en-US" sz="2400" b="1" dirty="0" err="1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boatfnc</a:t>
            </a:r>
            <a:r>
              <a:rPr lang="ru-RU" sz="2400" b="1" dirty="0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::</a:t>
            </a:r>
            <a:r>
              <a:rPr lang="en-US" sz="2400" b="1" dirty="0" err="1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calc</a:t>
            </a:r>
            <a:r>
              <a:rPr lang="ru-RU" sz="2400" b="1" dirty="0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с</a:t>
            </a:r>
            <a:r>
              <a:rPr lang="ru-RU" sz="24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), фиксирует оптимальную комбинацию контейнеров (</a:t>
            </a:r>
            <a:r>
              <a:rPr lang="en-US" sz="2400" b="1" dirty="0" err="1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boatfnc</a:t>
            </a:r>
            <a:r>
              <a:rPr lang="ru-RU" sz="2400" b="1" dirty="0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::</a:t>
            </a:r>
            <a:r>
              <a:rPr lang="en-US" sz="2400" b="1" dirty="0" err="1">
                <a:solidFill>
                  <a:srgbClr val="C00000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copycomb</a:t>
            </a:r>
            <a:r>
              <a:rPr lang="ru-RU" sz="24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)</a:t>
            </a:r>
            <a:r>
              <a:rPr lang="ru-RU" sz="2400" b="1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 </a:t>
            </a:r>
            <a:r>
              <a:rPr lang="ru-RU" sz="2400" dirty="0">
                <a:latin typeface="Bahnschrift SemiBold" panose="020B0502040204020203" pitchFamily="34" charset="0"/>
                <a:cs typeface="Bahnschrift SemiBold" panose="020B0502040204020203" pitchFamily="34" charset="0"/>
              </a:rPr>
              <a:t>и возвращает оптимальную доходность или нуль, если решения нет.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1196752"/>
            <a:ext cx="806489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latin typeface="Bahnschrift SemiBold" panose="020B0502040204020203" pitchFamily="34" charset="0"/>
              </a:rPr>
              <a:t>Предприятие может предоставить работу по одной специальности </a:t>
            </a:r>
            <a:r>
              <a:rPr lang="ru-RU" sz="32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4</a:t>
            </a:r>
            <a:r>
              <a:rPr lang="ru-RU" sz="3200" dirty="0">
                <a:latin typeface="Bahnschrift SemiBold" panose="020B0502040204020203" pitchFamily="34" charset="0"/>
              </a:rPr>
              <a:t> женщинами, по другой - </a:t>
            </a:r>
            <a:r>
              <a:rPr lang="ru-RU" sz="32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6</a:t>
            </a:r>
            <a:r>
              <a:rPr lang="ru-RU" sz="3200" dirty="0">
                <a:latin typeface="Bahnschrift SemiBold" panose="020B0502040204020203" pitchFamily="34" charset="0"/>
              </a:rPr>
              <a:t> мужчинам, по третьей - </a:t>
            </a:r>
            <a:r>
              <a:rPr lang="ru-RU" sz="3200" dirty="0">
                <a:solidFill>
                  <a:srgbClr val="7030A0"/>
                </a:solidFill>
                <a:latin typeface="Bahnschrift SemiBold" panose="020B0502040204020203" pitchFamily="34" charset="0"/>
              </a:rPr>
              <a:t>3</a:t>
            </a:r>
            <a:r>
              <a:rPr lang="ru-RU" sz="3200" dirty="0">
                <a:latin typeface="Bahnschrift SemiBold" panose="020B0502040204020203" pitchFamily="34" charset="0"/>
              </a:rPr>
              <a:t> работникам независимо от пола. Сколькими способами можно заполнить вакантные места, если имеются </a:t>
            </a:r>
            <a:r>
              <a:rPr lang="ru-RU" sz="32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14</a:t>
            </a:r>
            <a:r>
              <a:rPr lang="ru-RU" sz="3200" dirty="0">
                <a:latin typeface="Bahnschrift SemiBold" panose="020B0502040204020203" pitchFamily="34" charset="0"/>
              </a:rPr>
              <a:t> претендентов: </a:t>
            </a:r>
            <a:r>
              <a:rPr lang="ru-RU" sz="32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6</a:t>
            </a:r>
            <a:r>
              <a:rPr lang="ru-RU" sz="3200" dirty="0">
                <a:latin typeface="Bahnschrift SemiBold" panose="020B0502040204020203" pitchFamily="34" charset="0"/>
              </a:rPr>
              <a:t> женщин и </a:t>
            </a:r>
            <a:r>
              <a:rPr lang="ru-RU" sz="3200" dirty="0">
                <a:solidFill>
                  <a:srgbClr val="7030A0"/>
                </a:solidFill>
                <a:latin typeface="Bahnschrift SemiBold" panose="020B0502040204020203" pitchFamily="34" charset="0"/>
              </a:rPr>
              <a:t>8</a:t>
            </a:r>
            <a:r>
              <a:rPr lang="ru-RU" sz="3200" dirty="0">
                <a:latin typeface="Bahnschrift SemiBold" panose="020B0502040204020203" pitchFamily="34" charset="0"/>
              </a:rPr>
              <a:t> мужчин?</a:t>
            </a:r>
            <a:endParaRPr lang="en-US" sz="3200" dirty="0">
              <a:latin typeface="Bahnschrift SemiBold" panose="020B0502040204020203" pitchFamily="34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9617"/>
          </a:xfrm>
        </p:spPr>
        <p:txBody>
          <a:bodyPr/>
          <a:lstStyle/>
          <a:p>
            <a:r>
              <a:rPr lang="ru-RU" dirty="0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Задача о предприятии</a:t>
            </a:r>
            <a:endParaRPr lang="ru-RU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115868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Bahnschrift SemiBold" panose="020B0502040204020203" pitchFamily="34" charset="0"/>
              </a:rPr>
              <a:t>Имеем 14 претендентов и 13 рабочих мест. Сначала выберем работников на первую специальность, то есть 4 женщин из 6</a:t>
            </a:r>
            <a:r>
              <a:rPr lang="ru-RU" dirty="0" smtClean="0">
                <a:latin typeface="Bahnschrift SemiBold" panose="020B0502040204020203" pitchFamily="34" charset="0"/>
              </a:rPr>
              <a:t>:</a:t>
            </a:r>
            <a:endParaRPr lang="ru-RU" dirty="0" smtClean="0">
              <a:latin typeface="Bahnschrift SemiBold" panose="020B0502040204020203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2968677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Bahnschrift SemiBold" panose="020B0502040204020203" pitchFamily="34" charset="0"/>
              </a:rPr>
              <a:t>Далее независимо аналогичным образом выберем мужчин на вторую специальность:</a:t>
            </a:r>
            <a:endParaRPr lang="ru-RU" dirty="0">
              <a:latin typeface="Bahnschrift SemiBold" panose="020B0502040204020203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03548" y="4702164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Bahnschrift SemiBold" panose="020B0502040204020203" pitchFamily="34" charset="0"/>
              </a:rPr>
              <a:t>Осталось 2 женщины, 2 мужчин и 3 вакантных места, которые, по условию, могут занять любые из четырех оставшихся человек. Это может быть сделано 2 вариантами: </a:t>
            </a:r>
            <a:endParaRPr lang="ru-RU" dirty="0" smtClean="0">
              <a:latin typeface="Bahnschrift SemiBol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ru-RU" dirty="0" smtClean="0">
                <a:latin typeface="Bahnschrift SemiBold" panose="020B0502040204020203" pitchFamily="34" charset="0"/>
              </a:rPr>
              <a:t>1 </a:t>
            </a:r>
            <a:r>
              <a:rPr lang="ru-RU" dirty="0">
                <a:latin typeface="Bahnschrift SemiBold" panose="020B0502040204020203" pitchFamily="34" charset="0"/>
              </a:rPr>
              <a:t>женщина и 2 мужчин (выбираем </a:t>
            </a:r>
            <a:r>
              <a:rPr lang="ru-RU" dirty="0" smtClean="0">
                <a:latin typeface="Bahnschrift SemiBold" panose="020B0502040204020203" pitchFamily="34" charset="0"/>
              </a:rPr>
              <a:t>женщину               способами</a:t>
            </a:r>
            <a:r>
              <a:rPr lang="ru-RU" dirty="0">
                <a:latin typeface="Bahnschrift SemiBold" panose="020B0502040204020203" pitchFamily="34" charset="0"/>
              </a:rPr>
              <a:t>) </a:t>
            </a:r>
            <a:endParaRPr lang="ru-RU" dirty="0">
              <a:latin typeface="Bahnschrift SemiBol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ru-RU" dirty="0" smtClean="0">
                <a:latin typeface="Bahnschrift SemiBold" panose="020B0502040204020203" pitchFamily="34" charset="0"/>
              </a:rPr>
              <a:t>1 </a:t>
            </a:r>
            <a:r>
              <a:rPr lang="ru-RU" dirty="0">
                <a:latin typeface="Bahnschrift SemiBold" panose="020B0502040204020203" pitchFamily="34" charset="0"/>
              </a:rPr>
              <a:t>мужчина и 2 женщины (выбираем мужчину </a:t>
            </a:r>
            <a:r>
              <a:rPr lang="ru-RU" dirty="0" smtClean="0">
                <a:latin typeface="Bahnschrift SemiBold" panose="020B0502040204020203" pitchFamily="34" charset="0"/>
              </a:rPr>
              <a:t>             способами</a:t>
            </a:r>
            <a:r>
              <a:rPr lang="ru-RU" dirty="0">
                <a:latin typeface="Bahnschrift SemiBold" panose="020B0502040204020203" pitchFamily="34" charset="0"/>
              </a:rPr>
              <a:t>). </a:t>
            </a:r>
            <a:endParaRPr lang="ru-RU" dirty="0" smtClean="0">
              <a:latin typeface="Bahnschrift SemiBold" panose="020B0502040204020203" pitchFamily="34" charset="0"/>
            </a:endParaRPr>
          </a:p>
          <a:p>
            <a:r>
              <a:rPr lang="ru-RU" dirty="0" smtClean="0">
                <a:latin typeface="Bahnschrift SemiBold" panose="020B0502040204020203" pitchFamily="34" charset="0"/>
              </a:rPr>
              <a:t>В </a:t>
            </a:r>
            <a:r>
              <a:rPr lang="ru-RU" dirty="0">
                <a:latin typeface="Bahnschrift SemiBold" panose="020B0502040204020203" pitchFamily="34" charset="0"/>
              </a:rPr>
              <a:t>итого получаем 15 · 28(2 + 2) = </a:t>
            </a:r>
            <a:r>
              <a:rPr lang="ru-RU" dirty="0">
                <a:solidFill>
                  <a:srgbClr val="00B050"/>
                </a:solidFill>
                <a:latin typeface="Bahnschrift SemiBold" panose="020B0502040204020203" pitchFamily="34" charset="0"/>
              </a:rPr>
              <a:t>1680 </a:t>
            </a:r>
            <a:r>
              <a:rPr lang="ru-RU" dirty="0">
                <a:latin typeface="Bahnschrift SemiBold" panose="020B0502040204020203" pitchFamily="34" charset="0"/>
              </a:rPr>
              <a:t>способов.</a:t>
            </a:r>
            <a:endParaRPr lang="ru-RU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3268169" y="1893809"/>
          <a:ext cx="2267337" cy="982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name="Уравнение" r:id="rId1" imgW="21945600" imgH="9448800" progId="Equation.3">
                  <p:embed/>
                </p:oleObj>
              </mc:Choice>
              <mc:Fallback>
                <p:oleObj name="Уравнение" r:id="rId1" imgW="21945600" imgH="944880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169" y="1893809"/>
                        <a:ext cx="2267337" cy="9829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3347864" y="3706918"/>
          <a:ext cx="2113134" cy="903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Уравнение" r:id="rId3" imgW="22250400" imgH="9448800" progId="Equation.3">
                  <p:embed/>
                </p:oleObj>
              </mc:Choice>
              <mc:Fallback>
                <p:oleObj name="Уравнение" r:id="rId3" imgW="22250400" imgH="944880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706918"/>
                        <a:ext cx="2113134" cy="903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/>
        </p:nvGraphicFramePr>
        <p:xfrm>
          <a:off x="5652120" y="5517232"/>
          <a:ext cx="740088" cy="393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Уравнение" r:id="rId5" imgW="10363200" imgH="5486400" progId="Equation.3">
                  <p:embed/>
                </p:oleObj>
              </mc:Choice>
              <mc:Fallback>
                <p:oleObj name="Уравнение" r:id="rId5" imgW="10363200" imgH="548640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517232"/>
                        <a:ext cx="740088" cy="3939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5724128" y="5806101"/>
          <a:ext cx="740088" cy="393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name="Уравнение" r:id="rId7" imgW="10363200" imgH="5486400" progId="Equation.3">
                  <p:embed/>
                </p:oleObj>
              </mc:Choice>
              <mc:Fallback>
                <p:oleObj name="Уравнение" r:id="rId7" imgW="10363200" imgH="548640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5806101"/>
                        <a:ext cx="740088" cy="3939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886700" cy="1325563"/>
          </a:xfrm>
        </p:spPr>
        <p:txBody>
          <a:bodyPr>
            <a:noAutofit/>
          </a:bodyPr>
          <a:lstStyle/>
          <a:p>
            <a:pPr algn="just"/>
            <a:r>
              <a:rPr lang="ru-RU" sz="4400" dirty="0" smtClean="0">
                <a:latin typeface="Bahnschrift SemiBold" panose="020B0502040204020203" pitchFamily="34" charset="0"/>
              </a:rPr>
              <a:t>	Сколько </a:t>
            </a:r>
            <a:r>
              <a:rPr lang="ru-RU" sz="4400" dirty="0">
                <a:latin typeface="Bahnschrift SemiBold" panose="020B0502040204020203" pitchFamily="34" charset="0"/>
              </a:rPr>
              <a:t>различных дробей можно составить из чисел </a:t>
            </a:r>
            <a:r>
              <a:rPr lang="ru-RU" sz="44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3</a:t>
            </a:r>
            <a:r>
              <a:rPr lang="ru-RU" sz="4400" dirty="0">
                <a:latin typeface="Bahnschrift SemiBold" panose="020B0502040204020203" pitchFamily="34" charset="0"/>
              </a:rPr>
              <a:t>, </a:t>
            </a:r>
            <a:r>
              <a:rPr lang="ru-RU" sz="44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5</a:t>
            </a:r>
            <a:r>
              <a:rPr lang="ru-RU" sz="4400" dirty="0">
                <a:latin typeface="Bahnschrift SemiBold" panose="020B0502040204020203" pitchFamily="34" charset="0"/>
              </a:rPr>
              <a:t>, </a:t>
            </a:r>
            <a:r>
              <a:rPr lang="ru-RU" sz="4400" dirty="0">
                <a:solidFill>
                  <a:srgbClr val="7030A0"/>
                </a:solidFill>
                <a:latin typeface="Bahnschrift SemiBold" panose="020B0502040204020203" pitchFamily="34" charset="0"/>
              </a:rPr>
              <a:t>7</a:t>
            </a:r>
            <a:r>
              <a:rPr lang="ru-RU" sz="4400" dirty="0">
                <a:latin typeface="Bahnschrift SemiBold" panose="020B0502040204020203" pitchFamily="34" charset="0"/>
              </a:rPr>
              <a:t>, </a:t>
            </a:r>
            <a:r>
              <a:rPr lang="ru-RU" sz="44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11</a:t>
            </a:r>
            <a:r>
              <a:rPr lang="ru-RU" sz="4400" dirty="0">
                <a:latin typeface="Bahnschrift SemiBold" panose="020B0502040204020203" pitchFamily="34" charset="0"/>
              </a:rPr>
              <a:t>, </a:t>
            </a:r>
            <a:r>
              <a:rPr lang="ru-RU" sz="44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13</a:t>
            </a:r>
            <a:r>
              <a:rPr lang="ru-RU" sz="4400" dirty="0">
                <a:latin typeface="Bahnschrift SemiBold" panose="020B0502040204020203" pitchFamily="34" charset="0"/>
              </a:rPr>
              <a:t>, </a:t>
            </a:r>
            <a:r>
              <a:rPr lang="ru-RU" sz="4400" dirty="0">
                <a:solidFill>
                  <a:srgbClr val="7030A0"/>
                </a:solidFill>
                <a:latin typeface="Bahnschrift SemiBold" panose="020B0502040204020203" pitchFamily="34" charset="0"/>
              </a:rPr>
              <a:t>17</a:t>
            </a:r>
            <a:r>
              <a:rPr lang="ru-RU" sz="4400" dirty="0">
                <a:latin typeface="Bahnschrift SemiBold" panose="020B0502040204020203" pitchFamily="34" charset="0"/>
              </a:rPr>
              <a:t> так, чтобы в каждую дробь входили </a:t>
            </a:r>
            <a:r>
              <a:rPr lang="ru-RU" sz="44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2</a:t>
            </a:r>
            <a:r>
              <a:rPr lang="ru-RU" sz="4400" dirty="0">
                <a:latin typeface="Bahnschrift SemiBold" panose="020B0502040204020203" pitchFamily="34" charset="0"/>
              </a:rPr>
              <a:t> различных числа? Сколько среди них будет правильных дробей?</a:t>
            </a:r>
            <a:endParaRPr lang="ru-RU" sz="5400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595"/>
            <a:ext cx="7886700" cy="759617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  <a:latin typeface="Bahnschrift SemiBold" panose="020B0502040204020203" pitchFamily="34" charset="0"/>
              </a:rPr>
              <a:t>Задача о дробях</a:t>
            </a:r>
            <a:endParaRPr lang="ru-RU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8650" y="856357"/>
            <a:ext cx="811981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ahnschrift SemiBold" panose="020B0502040204020203" pitchFamily="34" charset="0"/>
              </a:rPr>
              <a:t>Различных дробей из 6 чисел: 3, 5, 7, 11, 13, 17 можно </a:t>
            </a:r>
            <a:r>
              <a:rPr lang="ru-RU" sz="2400" dirty="0" smtClean="0">
                <a:latin typeface="Bahnschrift SemiBold" panose="020B0502040204020203" pitchFamily="34" charset="0"/>
              </a:rPr>
              <a:t>составить</a:t>
            </a:r>
            <a:endParaRPr lang="ru-RU" sz="2400" dirty="0" smtClean="0">
              <a:latin typeface="Bahnschrift SemiBold" panose="020B0502040204020203" pitchFamily="34" charset="0"/>
            </a:endParaRPr>
          </a:p>
          <a:p>
            <a:endParaRPr lang="ru-RU" sz="2400" dirty="0" smtClean="0">
              <a:latin typeface="Bahnschrift SemiBold" panose="020B0502040204020203" pitchFamily="34" charset="0"/>
            </a:endParaRPr>
          </a:p>
          <a:p>
            <a:endParaRPr lang="ru-RU" sz="2400" dirty="0" smtClean="0">
              <a:latin typeface="Bahnschrift SemiBold" panose="020B0502040204020203" pitchFamily="34" charset="0"/>
            </a:endParaRPr>
          </a:p>
          <a:p>
            <a:endParaRPr lang="ru-RU" sz="2400" dirty="0">
              <a:latin typeface="Bahnschrift SemiBold" panose="020B0502040204020203" pitchFamily="34" charset="0"/>
            </a:endParaRPr>
          </a:p>
          <a:p>
            <a:r>
              <a:rPr lang="ru-RU" sz="2400" dirty="0" smtClean="0">
                <a:latin typeface="Bahnschrift SemiBold" panose="020B0502040204020203" pitchFamily="34" charset="0"/>
              </a:rPr>
              <a:t>		способами </a:t>
            </a:r>
            <a:r>
              <a:rPr lang="ru-RU" sz="2400" dirty="0">
                <a:latin typeface="Bahnschrift SemiBold" panose="020B0502040204020203" pitchFamily="34" charset="0"/>
              </a:rPr>
              <a:t>выбираем два числа из 6, и двумя способами составляем из них дробь: сначала одно число – числитель, другое знаменатель и наоборот). </a:t>
            </a:r>
            <a:endParaRPr lang="ru-RU" sz="2400" dirty="0" smtClean="0">
              <a:latin typeface="Bahnschrift SemiBold" panose="020B0502040204020203" pitchFamily="34" charset="0"/>
            </a:endParaRPr>
          </a:p>
          <a:p>
            <a:endParaRPr lang="ru-RU" sz="2400" dirty="0">
              <a:latin typeface="Bahnschrift SemiBold" panose="020B0502040204020203" pitchFamily="34" charset="0"/>
            </a:endParaRPr>
          </a:p>
          <a:p>
            <a:r>
              <a:rPr lang="ru-RU" sz="2400" dirty="0" smtClean="0">
                <a:latin typeface="Bahnschrift SemiBold" panose="020B0502040204020203" pitchFamily="34" charset="0"/>
              </a:rPr>
              <a:t>Из </a:t>
            </a:r>
            <a:r>
              <a:rPr lang="ru-RU" sz="2400" dirty="0">
                <a:latin typeface="Bahnschrift SemiBold" panose="020B0502040204020203" pitchFamily="34" charset="0"/>
              </a:rPr>
              <a:t>этих 30 дробей ровно 15 будут правильные (т.е., когда числитель меньше знаменателя): </a:t>
            </a:r>
            <a:br>
              <a:rPr lang="ru-RU" sz="2400" dirty="0" smtClean="0">
                <a:latin typeface="Bahnschrift SemiBold" panose="020B0502040204020203" pitchFamily="34" charset="0"/>
              </a:rPr>
            </a:br>
            <a:r>
              <a:rPr lang="ru-RU" sz="2400" dirty="0" smtClean="0">
                <a:latin typeface="Bahnschrift SemiBold" panose="020B0502040204020203" pitchFamily="34" charset="0"/>
              </a:rPr>
              <a:t>способами </a:t>
            </a:r>
            <a:r>
              <a:rPr lang="ru-RU" sz="2400" dirty="0">
                <a:latin typeface="Bahnschrift SemiBold" panose="020B0502040204020203" pitchFamily="34" charset="0"/>
              </a:rPr>
              <a:t>выбираем два числа из 6, и единственным образом составляем дробь так, чтобы числитель был меньше знаменателя. </a:t>
            </a:r>
            <a:endParaRPr lang="ru-RU" sz="2400" dirty="0" smtClean="0">
              <a:latin typeface="Bahnschrift SemiBold" panose="020B0502040204020203" pitchFamily="34" charset="0"/>
            </a:endParaRPr>
          </a:p>
          <a:p>
            <a:r>
              <a:rPr lang="ru-RU" sz="2400" dirty="0" smtClean="0">
                <a:latin typeface="Bahnschrift SemiBold" panose="020B0502040204020203" pitchFamily="34" charset="0"/>
              </a:rPr>
              <a:t>ОТВЕТ</a:t>
            </a:r>
            <a:r>
              <a:rPr lang="ru-RU" sz="2400" dirty="0">
                <a:latin typeface="Bahnschrift SemiBold" panose="020B0502040204020203" pitchFamily="34" charset="0"/>
              </a:rPr>
              <a:t>. </a:t>
            </a:r>
            <a:r>
              <a:rPr lang="ru-RU" sz="24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30</a:t>
            </a:r>
            <a:r>
              <a:rPr lang="ru-RU" sz="2400" dirty="0">
                <a:latin typeface="Bahnschrift SemiBold" panose="020B0502040204020203" pitchFamily="34" charset="0"/>
              </a:rPr>
              <a:t>; </a:t>
            </a:r>
            <a:r>
              <a:rPr lang="ru-RU" sz="2400" dirty="0">
                <a:solidFill>
                  <a:srgbClr val="0070C0"/>
                </a:solidFill>
                <a:latin typeface="Bahnschrift SemiBold" panose="020B0502040204020203" pitchFamily="34" charset="0"/>
              </a:rPr>
              <a:t>15</a:t>
            </a:r>
            <a:r>
              <a:rPr lang="ru-RU" sz="2400" dirty="0">
                <a:latin typeface="Bahnschrift SemiBold" panose="020B0502040204020203" pitchFamily="34" charset="0"/>
              </a:rPr>
              <a:t>.</a:t>
            </a:r>
            <a:endParaRPr lang="ru-RU" sz="2400" dirty="0">
              <a:latin typeface="Bahnschrift SemiBold" panose="020B0502040204020203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915816" y="1643685"/>
          <a:ext cx="2808287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Уравнение" r:id="rId1" imgW="29565600" imgH="9448800" progId="Equation.3">
                  <p:embed/>
                </p:oleObj>
              </mc:Choice>
              <mc:Fallback>
                <p:oleObj name="Уравнение" r:id="rId1" imgW="29565600" imgH="944880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643685"/>
                        <a:ext cx="2808287" cy="903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1043608" y="2636912"/>
          <a:ext cx="11588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Уравнение" r:id="rId3" imgW="12192000" imgH="5791200" progId="Equation.3">
                  <p:embed/>
                </p:oleObj>
              </mc:Choice>
              <mc:Fallback>
                <p:oleObj name="Уравнение" r:id="rId3" imgW="12192000" imgH="579120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636912"/>
                        <a:ext cx="1158875" cy="552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6516216" y="4869160"/>
          <a:ext cx="11588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Уравнение" r:id="rId5" imgW="12192000" imgH="5791200" progId="Equation.3">
                  <p:embed/>
                </p:oleObj>
              </mc:Choice>
              <mc:Fallback>
                <p:oleObj name="Уравнение" r:id="rId5" imgW="12192000" imgH="5791200" progId="Equation.3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4869160"/>
                        <a:ext cx="1158875" cy="552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800" y="1087869"/>
            <a:ext cx="3672408" cy="3643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7664" y="260648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00B050"/>
                </a:solidFill>
                <a:latin typeface="Bahnschrift SemiBold" panose="020B0502040204020203" pitchFamily="34" charset="0"/>
              </a:rPr>
              <a:t>Полезные материалы</a:t>
            </a:r>
            <a:endParaRPr lang="ru-RU" sz="3600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912022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Лекции, </a:t>
            </a:r>
            <a:r>
              <a:rPr lang="ru-RU" sz="36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комментарии, </a:t>
            </a:r>
            <a:r>
              <a:rPr lang="ru-RU" sz="36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лабораторные,</a:t>
            </a:r>
            <a:r>
              <a:rPr lang="ru-RU" sz="36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 </a:t>
            </a:r>
            <a:r>
              <a:rPr lang="ru-RU" sz="3600" dirty="0">
                <a:solidFill>
                  <a:srgbClr val="7030A0"/>
                </a:solidFill>
                <a:latin typeface="Bahnschrift SemiBold" panose="020B0502040204020203" pitchFamily="34" charset="0"/>
              </a:rPr>
              <a:t>обсуждение вопросов, </a:t>
            </a:r>
            <a:r>
              <a:rPr lang="ru-RU" sz="36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дополнительные занятия</a:t>
            </a:r>
            <a:endParaRPr lang="ru-RU" sz="3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886700" cy="1325563"/>
          </a:xfrm>
        </p:spPr>
        <p:txBody>
          <a:bodyPr>
            <a:noAutofit/>
          </a:bodyPr>
          <a:lstStyle/>
          <a:p>
            <a:pPr algn="just"/>
            <a:r>
              <a:rPr lang="ru-RU" sz="4400" dirty="0" smtClean="0">
                <a:latin typeface="Bahnschrift SemiBold" panose="020B0502040204020203" pitchFamily="34" charset="0"/>
              </a:rPr>
              <a:t>	Сколько </a:t>
            </a:r>
            <a:r>
              <a:rPr lang="ru-RU" sz="4400" dirty="0">
                <a:latin typeface="Bahnschrift SemiBold" panose="020B0502040204020203" pitchFamily="34" charset="0"/>
              </a:rPr>
              <a:t>различных дробей можно составить из чисел </a:t>
            </a:r>
            <a:r>
              <a:rPr lang="ru-RU" sz="44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3</a:t>
            </a:r>
            <a:r>
              <a:rPr lang="ru-RU" sz="4400" dirty="0">
                <a:latin typeface="Bahnschrift SemiBold" panose="020B0502040204020203" pitchFamily="34" charset="0"/>
              </a:rPr>
              <a:t>, </a:t>
            </a:r>
            <a:r>
              <a:rPr lang="ru-RU" sz="44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5</a:t>
            </a:r>
            <a:r>
              <a:rPr lang="ru-RU" sz="4400" dirty="0">
                <a:latin typeface="Bahnschrift SemiBold" panose="020B0502040204020203" pitchFamily="34" charset="0"/>
              </a:rPr>
              <a:t>, </a:t>
            </a:r>
            <a:r>
              <a:rPr lang="ru-RU" sz="4400" dirty="0">
                <a:solidFill>
                  <a:srgbClr val="7030A0"/>
                </a:solidFill>
                <a:latin typeface="Bahnschrift SemiBold" panose="020B0502040204020203" pitchFamily="34" charset="0"/>
              </a:rPr>
              <a:t>7</a:t>
            </a:r>
            <a:r>
              <a:rPr lang="ru-RU" sz="4400" dirty="0">
                <a:latin typeface="Bahnschrift SemiBold" panose="020B0502040204020203" pitchFamily="34" charset="0"/>
              </a:rPr>
              <a:t>, </a:t>
            </a:r>
            <a:r>
              <a:rPr lang="ru-RU" sz="4400" dirty="0">
                <a:solidFill>
                  <a:srgbClr val="00B050"/>
                </a:solidFill>
                <a:latin typeface="Bahnschrift SemiBold" panose="020B0502040204020203" pitchFamily="34" charset="0"/>
              </a:rPr>
              <a:t>11</a:t>
            </a:r>
            <a:r>
              <a:rPr lang="ru-RU" sz="4400" dirty="0">
                <a:latin typeface="Bahnschrift SemiBold" panose="020B0502040204020203" pitchFamily="34" charset="0"/>
              </a:rPr>
              <a:t>, </a:t>
            </a:r>
            <a:r>
              <a:rPr lang="ru-RU" sz="44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13</a:t>
            </a:r>
            <a:r>
              <a:rPr lang="ru-RU" sz="4400" dirty="0">
                <a:latin typeface="Bahnschrift SemiBold" panose="020B0502040204020203" pitchFamily="34" charset="0"/>
              </a:rPr>
              <a:t>, </a:t>
            </a:r>
            <a:r>
              <a:rPr lang="ru-RU" sz="4400" dirty="0">
                <a:solidFill>
                  <a:srgbClr val="7030A0"/>
                </a:solidFill>
                <a:latin typeface="Bahnschrift SemiBold" panose="020B0502040204020203" pitchFamily="34" charset="0"/>
              </a:rPr>
              <a:t>17</a:t>
            </a:r>
            <a:r>
              <a:rPr lang="ru-RU" sz="4400" dirty="0">
                <a:latin typeface="Bahnschrift SemiBold" panose="020B0502040204020203" pitchFamily="34" charset="0"/>
              </a:rPr>
              <a:t> так, чтобы в каждую дробь входили </a:t>
            </a:r>
            <a:r>
              <a:rPr lang="ru-RU" sz="44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2</a:t>
            </a:r>
            <a:r>
              <a:rPr lang="ru-RU" sz="4400" dirty="0">
                <a:latin typeface="Bahnschrift SemiBold" panose="020B0502040204020203" pitchFamily="34" charset="0"/>
              </a:rPr>
              <a:t> различных числа? Сколько среди них будет правильных дробей?</a:t>
            </a:r>
            <a:endParaRPr lang="ru-RU" sz="5400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639763" y="3511550"/>
          <a:ext cx="7864475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Visio" r:id="rId1" imgW="9359265" imgH="3657600" progId="Visio.Drawing.11">
                  <p:embed/>
                </p:oleObj>
              </mc:Choice>
              <mc:Fallback>
                <p:oleObj name="Visio" r:id="rId1" imgW="9359265" imgH="365760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3511550"/>
                        <a:ext cx="7864475" cy="308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684213" y="1196975"/>
            <a:ext cx="820896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b="1">
                <a:latin typeface="Times New Roman" panose="02020603050405020304" pitchFamily="18" charset="0"/>
              </a:rPr>
              <a:t>Размещениями        </a:t>
            </a:r>
            <a:r>
              <a:rPr lang="ru-RU" altLang="ru-RU" sz="2400" b="1" i="1">
                <a:latin typeface="Times New Roman" panose="02020603050405020304" pitchFamily="18" charset="0"/>
              </a:rPr>
              <a:t>  </a:t>
            </a:r>
            <a:r>
              <a:rPr lang="ru-RU" altLang="ru-RU" sz="2400">
                <a:latin typeface="Times New Roman" panose="02020603050405020304" pitchFamily="18" charset="0"/>
              </a:rPr>
              <a:t>из</a:t>
            </a:r>
            <a:r>
              <a:rPr lang="ru-RU" altLang="ru-RU" sz="2400" b="1" i="1">
                <a:latin typeface="Times New Roman" panose="02020603050405020304" pitchFamily="18" charset="0"/>
              </a:rPr>
              <a:t>  n </a:t>
            </a:r>
            <a:r>
              <a:rPr lang="ru-RU" altLang="ru-RU" sz="2400">
                <a:latin typeface="Times New Roman" panose="02020603050405020304" pitchFamily="18" charset="0"/>
              </a:rPr>
              <a:t>элементов по</a:t>
            </a:r>
            <a:r>
              <a:rPr lang="ru-RU" altLang="ru-RU" sz="2400" b="1" i="1">
                <a:latin typeface="Times New Roman" panose="02020603050405020304" pitchFamily="18" charset="0"/>
              </a:rPr>
              <a:t> m  </a:t>
            </a:r>
            <a:r>
              <a:rPr lang="ru-RU" altLang="ru-RU" sz="2400" b="1">
                <a:latin typeface="Times New Roman" panose="02020603050405020304" pitchFamily="18" charset="0"/>
              </a:rPr>
              <a:t>(</a:t>
            </a:r>
            <a:r>
              <a:rPr lang="ru-RU" altLang="ru-RU" sz="2400" b="1" i="1">
                <a:latin typeface="Times New Roman" panose="02020603050405020304" pitchFamily="18" charset="0"/>
              </a:rPr>
              <a:t>n</a:t>
            </a:r>
            <a:r>
              <a:rPr lang="ru-RU" altLang="ru-RU" sz="2400" b="1">
                <a:latin typeface="Times New Roman" panose="02020603050405020304" pitchFamily="18" charset="0"/>
              </a:rPr>
              <a:t> </a:t>
            </a:r>
            <a:r>
              <a:rPr lang="ru-RU" altLang="ru-RU" sz="2400" b="1" u="sng">
                <a:latin typeface="Times New Roman" panose="02020603050405020304" pitchFamily="18" charset="0"/>
              </a:rPr>
              <a:t>&gt;</a:t>
            </a:r>
            <a:r>
              <a:rPr lang="ru-RU" altLang="ru-RU" sz="2400" b="1" i="1">
                <a:latin typeface="Times New Roman" panose="02020603050405020304" pitchFamily="18" charset="0"/>
              </a:rPr>
              <a:t> m</a:t>
            </a:r>
            <a:r>
              <a:rPr lang="ru-RU" altLang="ru-RU" sz="2400" b="1">
                <a:latin typeface="Times New Roman" panose="02020603050405020304" pitchFamily="18" charset="0"/>
              </a:rPr>
              <a:t>)</a:t>
            </a:r>
            <a:r>
              <a:rPr lang="ru-RU" altLang="ru-RU" sz="2400" b="1" i="1">
                <a:latin typeface="Times New Roman" panose="02020603050405020304" pitchFamily="18" charset="0"/>
              </a:rPr>
              <a:t> </a:t>
            </a:r>
            <a:r>
              <a:rPr lang="ru-RU" altLang="ru-RU" sz="2400">
                <a:latin typeface="Times New Roman" panose="02020603050405020304" pitchFamily="18" charset="0"/>
              </a:rPr>
              <a:t>называют их соединения, каждое из которых содержит ровно</a:t>
            </a:r>
            <a:r>
              <a:rPr lang="ru-RU" altLang="ru-RU" sz="2400" b="1">
                <a:latin typeface="Times New Roman" panose="02020603050405020304" pitchFamily="18" charset="0"/>
              </a:rPr>
              <a:t> </a:t>
            </a:r>
            <a:r>
              <a:rPr lang="ru-RU" altLang="ru-RU" sz="2400" b="1" i="1">
                <a:latin typeface="Times New Roman" panose="02020603050405020304" pitchFamily="18" charset="0"/>
              </a:rPr>
              <a:t>m</a:t>
            </a:r>
            <a:r>
              <a:rPr lang="ru-RU" altLang="ru-RU" sz="2400" b="1">
                <a:latin typeface="Times New Roman" panose="02020603050405020304" pitchFamily="18" charset="0"/>
              </a:rPr>
              <a:t> </a:t>
            </a:r>
            <a:r>
              <a:rPr lang="ru-RU" altLang="ru-RU" sz="2400">
                <a:latin typeface="Times New Roman" panose="02020603050405020304" pitchFamily="18" charset="0"/>
              </a:rPr>
              <a:t>различных элементов (выбранных из данных </a:t>
            </a:r>
            <a:r>
              <a:rPr lang="ru-RU" altLang="ru-RU" sz="2400" b="1" i="1">
                <a:latin typeface="Times New Roman" panose="02020603050405020304" pitchFamily="18" charset="0"/>
              </a:rPr>
              <a:t>n</a:t>
            </a:r>
            <a:r>
              <a:rPr lang="ru-RU" altLang="ru-RU" sz="2400" b="1">
                <a:latin typeface="Times New Roman" panose="02020603050405020304" pitchFamily="18" charset="0"/>
              </a:rPr>
              <a:t> </a:t>
            </a:r>
            <a:r>
              <a:rPr lang="ru-RU" altLang="ru-RU" sz="2400">
                <a:latin typeface="Times New Roman" panose="02020603050405020304" pitchFamily="18" charset="0"/>
              </a:rPr>
              <a:t>элементов) и которые отличаются либо сами элементами, либо порядком элементов.</a:t>
            </a:r>
            <a:endParaRPr lang="ru-RU" altLang="ru-RU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2987675" y="1123950"/>
          <a:ext cx="5191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Формула" r:id="rId3" imgW="657225" imgH="733425" progId="Equation.3">
                  <p:embed/>
                </p:oleObj>
              </mc:Choice>
              <mc:Fallback>
                <p:oleObj name="Формула" r:id="rId3" imgW="657225" imgH="73342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123950"/>
                        <a:ext cx="5191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1"/>
          <p:cNvSpPr txBox="1"/>
          <p:nvPr/>
        </p:nvSpPr>
        <p:spPr>
          <a:xfrm>
            <a:off x="1817694" y="249312"/>
            <a:ext cx="5508612" cy="8746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rgbClr val="EFBA25"/>
                </a:solidFill>
                <a:latin typeface="Bahnschrift SemiBold" panose="020B0502040204020203" pitchFamily="34" charset="0"/>
              </a:rPr>
              <a:t>КОМБИНАТОРИКА</a:t>
            </a:r>
            <a:endParaRPr lang="ru-RU" sz="5400" dirty="0" smtClean="0">
              <a:solidFill>
                <a:srgbClr val="EFBA25"/>
              </a:solidFill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07504" y="476672"/>
          <a:ext cx="8964612" cy="592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Visio" r:id="rId1" imgW="10239375" imgH="6772275" progId="Visio.Drawing.6">
                  <p:embed/>
                </p:oleObj>
              </mc:Choice>
              <mc:Fallback>
                <p:oleObj name="Visio" r:id="rId1" imgW="10239375" imgH="6772275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76672"/>
                        <a:ext cx="8964612" cy="592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-126714" y="340521"/>
            <a:ext cx="94330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4" name="Заголовок 1"/>
          <p:cNvSpPr txBox="1"/>
          <p:nvPr/>
        </p:nvSpPr>
        <p:spPr>
          <a:xfrm>
            <a:off x="1763688" y="473995"/>
            <a:ext cx="5508612" cy="8746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rgbClr val="EFBA25"/>
                </a:solidFill>
                <a:latin typeface="Bahnschrift SemiBold" panose="020B0502040204020203" pitchFamily="34" charset="0"/>
              </a:rPr>
              <a:t>КОМБИНАТОРИКА</a:t>
            </a:r>
            <a:endParaRPr lang="ru-RU" sz="5400" dirty="0" smtClean="0">
              <a:solidFill>
                <a:srgbClr val="EFBA25"/>
              </a:solidFill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71438" y="115888"/>
          <a:ext cx="8964612" cy="630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Visio" r:id="rId1" imgW="10277475" imgH="7239000" progId="Visio.Drawing.6">
                  <p:embed/>
                </p:oleObj>
              </mc:Choice>
              <mc:Fallback>
                <p:oleObj name="Visio" r:id="rId1" imgW="10277475" imgH="72390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115888"/>
                        <a:ext cx="8964612" cy="630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-108520" y="0"/>
            <a:ext cx="94330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" name="Заголовок 1"/>
          <p:cNvSpPr txBox="1"/>
          <p:nvPr/>
        </p:nvSpPr>
        <p:spPr>
          <a:xfrm>
            <a:off x="1781882" y="133474"/>
            <a:ext cx="5508612" cy="8746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400" dirty="0" smtClean="0">
                <a:solidFill>
                  <a:srgbClr val="EFBA25"/>
                </a:solidFill>
                <a:latin typeface="Bahnschrift SemiBold" panose="020B0502040204020203" pitchFamily="34" charset="0"/>
              </a:rPr>
              <a:t>КОМБИНАТОРИКА</a:t>
            </a:r>
            <a:endParaRPr lang="ru-RU" sz="5400" dirty="0" smtClean="0">
              <a:solidFill>
                <a:srgbClr val="EFBA25"/>
              </a:solidFill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23296</Words>
  <Application>WPS Presentation</Application>
  <PresentationFormat>Экран (4:3)</PresentationFormat>
  <Paragraphs>441</Paragraphs>
  <Slides>56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43</vt:i4>
      </vt:variant>
      <vt:variant>
        <vt:lpstr>幻灯片标题</vt:lpstr>
      </vt:variant>
      <vt:variant>
        <vt:i4>56</vt:i4>
      </vt:variant>
    </vt:vector>
  </HeadingPairs>
  <TitlesOfParts>
    <vt:vector size="110" baseType="lpstr">
      <vt:lpstr>Arial</vt:lpstr>
      <vt:lpstr>SimSun</vt:lpstr>
      <vt:lpstr>Wingdings</vt:lpstr>
      <vt:lpstr>Bahnschrift SemiBold</vt:lpstr>
      <vt:lpstr>Times New Roman</vt:lpstr>
      <vt:lpstr>Calibri</vt:lpstr>
      <vt:lpstr>Microsoft YaHei</vt:lpstr>
      <vt:lpstr>Arial Unicode MS</vt:lpstr>
      <vt:lpstr>Calibri Light</vt:lpstr>
      <vt:lpstr>Bahnschrift</vt:lpstr>
      <vt:lpstr>Тема Office</vt:lpstr>
      <vt:lpstr>Visio.Drawing.11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Equation.3</vt:lpstr>
      <vt:lpstr>Equation.3</vt:lpstr>
      <vt:lpstr>Equation.3</vt:lpstr>
      <vt:lpstr>Equation.3</vt:lpstr>
      <vt:lpstr>Equation.3</vt:lpstr>
      <vt:lpstr>Visio.Drawing.6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Equation.3</vt:lpstr>
      <vt:lpstr>Equation.3</vt:lpstr>
      <vt:lpstr>Equation.3</vt:lpstr>
      <vt:lpstr>Visio.Drawing.6</vt:lpstr>
      <vt:lpstr>Equation.3</vt:lpstr>
      <vt:lpstr>Equation.3</vt:lpstr>
      <vt:lpstr>Equation.3</vt:lpstr>
      <vt:lpstr>Equation.3</vt:lpstr>
      <vt:lpstr>Visio.Drawing.6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	Сколько различных дробей можно составить из чисел 3, 5, 7, 11, 13, 17 так, чтобы в каждую дробь входили 2 различных числа? Сколько среди них будет правильных дробей?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Задача о предприятии</vt:lpstr>
      <vt:lpstr>	Сколько различных дробей можно составить из чисел 3, 5, 7, 11, 13, 17 так, чтобы в каждую дробь входили 2 различных числа? Сколько среди них будет правильных дробей?</vt:lpstr>
      <vt:lpstr>Задача о дробях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Chamster</cp:lastModifiedBy>
  <cp:revision>65</cp:revision>
  <dcterms:created xsi:type="dcterms:W3CDTF">2010-12-02T13:55:00Z</dcterms:created>
  <dcterms:modified xsi:type="dcterms:W3CDTF">2023-03-17T19:40:01Z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50A923F418C64AB0BB91D40C27D0D480</vt:lpwstr>
  </property>
  <property fmtid="{D5CDD505-2E9C-101B-9397-08002B2CF9AE}" pid="3" name="KSOProductBuildVer">
    <vt:lpwstr>1033-11.2.0.11130</vt:lpwstr>
  </property>
</Properties>
</file>