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4" r:id="rId3"/>
    <p:sldId id="305" r:id="rId4"/>
    <p:sldId id="258" r:id="rId5"/>
    <p:sldId id="330" r:id="rId6"/>
    <p:sldId id="309" r:id="rId7"/>
    <p:sldId id="318" r:id="rId8"/>
    <p:sldId id="310" r:id="rId9"/>
    <p:sldId id="331" r:id="rId10"/>
    <p:sldId id="336" r:id="rId11"/>
    <p:sldId id="332" r:id="rId12"/>
    <p:sldId id="333" r:id="rId13"/>
    <p:sldId id="313" r:id="rId14"/>
    <p:sldId id="337" r:id="rId15"/>
    <p:sldId id="335" r:id="rId16"/>
    <p:sldId id="264" r:id="rId17"/>
    <p:sldId id="265" r:id="rId18"/>
    <p:sldId id="266" r:id="rId19"/>
    <p:sldId id="267" r:id="rId20"/>
    <p:sldId id="308" r:id="rId21"/>
    <p:sldId id="270" r:id="rId22"/>
    <p:sldId id="314" r:id="rId23"/>
    <p:sldId id="319" r:id="rId24"/>
    <p:sldId id="338" r:id="rId25"/>
    <p:sldId id="315" r:id="rId26"/>
    <p:sldId id="316" r:id="rId27"/>
    <p:sldId id="339" r:id="rId28"/>
    <p:sldId id="274" r:id="rId29"/>
    <p:sldId id="275" r:id="rId30"/>
    <p:sldId id="276" r:id="rId31"/>
    <p:sldId id="320" r:id="rId32"/>
    <p:sldId id="279" r:id="rId33"/>
    <p:sldId id="280" r:id="rId34"/>
    <p:sldId id="281" r:id="rId35"/>
    <p:sldId id="321" r:id="rId36"/>
    <p:sldId id="283" r:id="rId37"/>
    <p:sldId id="284" r:id="rId38"/>
    <p:sldId id="322" r:id="rId39"/>
    <p:sldId id="323" r:id="rId40"/>
    <p:sldId id="340" r:id="rId41"/>
    <p:sldId id="324" r:id="rId42"/>
    <p:sldId id="343" r:id="rId43"/>
    <p:sldId id="342" r:id="rId44"/>
    <p:sldId id="289" r:id="rId45"/>
    <p:sldId id="290" r:id="rId46"/>
    <p:sldId id="291" r:id="rId47"/>
    <p:sldId id="292" r:id="rId48"/>
    <p:sldId id="317" r:id="rId49"/>
    <p:sldId id="344" r:id="rId50"/>
    <p:sldId id="345" r:id="rId51"/>
    <p:sldId id="325" r:id="rId52"/>
    <p:sldId id="293" r:id="rId53"/>
    <p:sldId id="326" r:id="rId54"/>
    <p:sldId id="327" r:id="rId55"/>
    <p:sldId id="346" r:id="rId56"/>
    <p:sldId id="328" r:id="rId57"/>
    <p:sldId id="347" r:id="rId58"/>
    <p:sldId id="299" r:id="rId59"/>
    <p:sldId id="329" r:id="rId60"/>
    <p:sldId id="300" r:id="rId61"/>
    <p:sldId id="301" r:id="rId62"/>
    <p:sldId id="302" r:id="rId63"/>
    <p:sldId id="30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DEEBF7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02" y="10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5" Type="http://schemas.openxmlformats.org/officeDocument/2006/relationships/image" Target="../media/image42.wmf"/><Relationship Id="rId14" Type="http://schemas.openxmlformats.org/officeDocument/2006/relationships/image" Target="../media/image41.wmf"/><Relationship Id="rId13" Type="http://schemas.openxmlformats.org/officeDocument/2006/relationships/image" Target="../media/image40.wmf"/><Relationship Id="rId12" Type="http://schemas.openxmlformats.org/officeDocument/2006/relationships/image" Target="../media/image39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1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9.wmf"/><Relationship Id="rId32" Type="http://schemas.openxmlformats.org/officeDocument/2006/relationships/vmlDrawing" Target="../drawings/vmlDrawing7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42.wmf"/><Relationship Id="rId3" Type="http://schemas.openxmlformats.org/officeDocument/2006/relationships/oleObject" Target="../embeddings/oleObject15.bin"/><Relationship Id="rId29" Type="http://schemas.openxmlformats.org/officeDocument/2006/relationships/oleObject" Target="../embeddings/oleObject28.bin"/><Relationship Id="rId28" Type="http://schemas.openxmlformats.org/officeDocument/2006/relationships/image" Target="../media/image41.wmf"/><Relationship Id="rId27" Type="http://schemas.openxmlformats.org/officeDocument/2006/relationships/oleObject" Target="../embeddings/oleObject27.bin"/><Relationship Id="rId26" Type="http://schemas.openxmlformats.org/officeDocument/2006/relationships/image" Target="../media/image40.wmf"/><Relationship Id="rId25" Type="http://schemas.openxmlformats.org/officeDocument/2006/relationships/oleObject" Target="../embeddings/oleObject26.bin"/><Relationship Id="rId24" Type="http://schemas.openxmlformats.org/officeDocument/2006/relationships/image" Target="../media/image39.wmf"/><Relationship Id="rId23" Type="http://schemas.openxmlformats.org/officeDocument/2006/relationships/oleObject" Target="../embeddings/oleObject25.bin"/><Relationship Id="rId22" Type="http://schemas.openxmlformats.org/officeDocument/2006/relationships/image" Target="../media/image38.wmf"/><Relationship Id="rId21" Type="http://schemas.openxmlformats.org/officeDocument/2006/relationships/oleObject" Target="../embeddings/oleObject24.bin"/><Relationship Id="rId20" Type="http://schemas.openxmlformats.org/officeDocument/2006/relationships/image" Target="../media/image37.wmf"/><Relationship Id="rId2" Type="http://schemas.openxmlformats.org/officeDocument/2006/relationships/image" Target="../media/image28.wmf"/><Relationship Id="rId19" Type="http://schemas.openxmlformats.org/officeDocument/2006/relationships/oleObject" Target="../embeddings/oleObject23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oleObject" Target="../embeddings/oleObject32.bin"/><Relationship Id="rId7" Type="http://schemas.openxmlformats.org/officeDocument/2006/relationships/image" Target="../media/image47.wmf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0.bin"/><Relationship Id="rId3" Type="http://schemas.openxmlformats.org/officeDocument/2006/relationships/image" Target="../media/image45.wmf"/><Relationship Id="rId2" Type="http://schemas.openxmlformats.org/officeDocument/2006/relationships/oleObject" Target="../embeddings/oleObject29.bin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50.wmf"/><Relationship Id="rId12" Type="http://schemas.openxmlformats.org/officeDocument/2006/relationships/oleObject" Target="../embeddings/oleObject34.bin"/><Relationship Id="rId11" Type="http://schemas.openxmlformats.org/officeDocument/2006/relationships/image" Target="../media/image49.wmf"/><Relationship Id="rId10" Type="http://schemas.openxmlformats.org/officeDocument/2006/relationships/oleObject" Target="../embeddings/oleObject33.bin"/><Relationship Id="rId1" Type="http://schemas.openxmlformats.org/officeDocument/2006/relationships/image" Target="../media/image44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35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3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wmf"/><Relationship Id="rId2" Type="http://schemas.openxmlformats.org/officeDocument/2006/relationships/oleObject" Target="../embeddings/oleObject41.bin"/><Relationship Id="rId1" Type="http://schemas.openxmlformats.org/officeDocument/2006/relationships/image" Target="../media/image5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75520" y="1556792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dirty="0">
                <a:solidFill>
                  <a:srgbClr val="7030A0"/>
                </a:solidFill>
                <a:latin typeface="Bahnschrift" panose="020B0502040204020203" pitchFamily="34" charset="0"/>
              </a:rPr>
              <a:t>МАТЕМАТИЧЕСКОЕ ПРОГРАММИРОВАНИЕ</a:t>
            </a:r>
            <a:endParaRPr lang="ru-RU" sz="6000" b="1"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 algn="ctr"/>
            <a:endParaRPr lang="ru-RU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 algn="ctr"/>
            <a:endParaRPr lang="ru-RU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 algn="ctr"/>
            <a:endParaRPr lang="ru-RU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sz="2400" dirty="0">
                <a:solidFill>
                  <a:srgbClr val="7030A0"/>
                </a:solidFill>
                <a:latin typeface="Bahnschrift" panose="020B0502040204020203" pitchFamily="34" charset="0"/>
              </a:rPr>
              <a:t>ЛЕКЦИЯ 3</a:t>
            </a:r>
            <a:endParaRPr lang="en-US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r>
              <a:rPr lang="ru-RU" sz="2400" b="1" dirty="0">
                <a:latin typeface="Bahnschrift" panose="020B0502040204020203" pitchFamily="34" charset="0"/>
              </a:rPr>
              <a:t> 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407368" y="1196752"/>
            <a:ext cx="4824536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Элементы массивов 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dart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меняются при каждом цикле работы генератора в соответствии с алгоритмом Джонсона –Троттера. </a:t>
            </a:r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 имеет параметров и предназначена для формирования первой перестановки, которая представляет собой упорядоченную последовательность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неотрицательных целых чисел.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en-US" sz="23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перестановок</a:t>
            </a:r>
            <a:endParaRPr lang="ru-RU" sz="2400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</a:t>
            </a: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Троттера</a:t>
            </a:r>
            <a:r>
              <a:rPr lang="ru-RU" sz="2400" b="1" dirty="0"/>
              <a:t> </a:t>
            </a:r>
            <a:endParaRPr lang="en-US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951984" y="1225689"/>
            <a:ext cx="6023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__int64</a:t>
            </a:r>
            <a:r>
              <a:rPr lang="en-US" sz="3200" dirty="0">
                <a:solidFill>
                  <a:prstClr val="black"/>
                </a:solidFill>
              </a:rPr>
              <a:t>  permutation::</a:t>
            </a:r>
            <a:r>
              <a:rPr lang="en-US" sz="3200" dirty="0" err="1">
                <a:solidFill>
                  <a:prstClr val="black"/>
                </a:solidFill>
              </a:rPr>
              <a:t>getfirst</a:t>
            </a:r>
            <a:r>
              <a:rPr lang="en-US" sz="3200" dirty="0">
                <a:solidFill>
                  <a:prstClr val="black"/>
                </a:solidFill>
              </a:rPr>
              <a:t>()    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{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-&gt;np = 0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//#p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 </a:t>
            </a:r>
            <a:r>
              <a:rPr lang="en-US" sz="3200" dirty="0">
                <a:solidFill>
                  <a:srgbClr val="0000FF"/>
                </a:solidFill>
              </a:rPr>
              <a:t>for</a:t>
            </a:r>
            <a:r>
              <a:rPr lang="en-US" sz="3200" dirty="0">
                <a:solidFill>
                  <a:prstClr val="black"/>
                </a:solidFill>
              </a:rPr>
              <a:t> (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= 0;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&lt;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-&gt;n;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++)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        </a:t>
            </a:r>
            <a:r>
              <a:rPr lang="en-US" sz="3200" dirty="0" smtClean="0">
                <a:solidFill>
                  <a:prstClr val="black"/>
                </a:solidFill>
              </a:rPr>
              <a:t>{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sset</a:t>
            </a:r>
            <a:r>
              <a:rPr lang="en-US" sz="3200" dirty="0">
                <a:solidFill>
                  <a:prstClr val="black"/>
                </a:solidFill>
              </a:rPr>
              <a:t>[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] =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; </a:t>
            </a:r>
            <a:r>
              <a:rPr lang="en-US" sz="3200" dirty="0" smtClean="0">
                <a:solidFill>
                  <a:srgbClr val="00B050"/>
                </a:solidFill>
              </a:rPr>
              <a:t>//</a:t>
            </a:r>
            <a:r>
              <a:rPr lang="ru-RU" sz="3200" dirty="0" smtClean="0">
                <a:solidFill>
                  <a:srgbClr val="00B050"/>
                </a:solidFill>
              </a:rPr>
              <a:t>индексы</a:t>
            </a:r>
            <a:endParaRPr lang="en-US" sz="3200" dirty="0" smtClean="0">
              <a:solidFill>
                <a:prstClr val="black"/>
              </a:solidFill>
            </a:endParaRPr>
          </a:p>
          <a:p>
            <a:r>
              <a:rPr lang="en-US" sz="3200" dirty="0" smtClean="0">
                <a:solidFill>
                  <a:srgbClr val="0000FF"/>
                </a:solidFill>
              </a:rPr>
              <a:t>	this</a:t>
            </a:r>
            <a:r>
              <a:rPr lang="en-US" sz="3200" dirty="0" smtClean="0">
                <a:solidFill>
                  <a:prstClr val="black"/>
                </a:solidFill>
              </a:rPr>
              <a:t>-</a:t>
            </a:r>
            <a:r>
              <a:rPr lang="en-US" sz="3200" dirty="0">
                <a:solidFill>
                  <a:prstClr val="black"/>
                </a:solidFill>
              </a:rPr>
              <a:t>&gt;dart[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] = L</a:t>
            </a:r>
            <a:r>
              <a:rPr lang="en-US" sz="3200" dirty="0" smtClean="0">
                <a:solidFill>
                  <a:prstClr val="black"/>
                </a:solidFill>
              </a:rPr>
              <a:t>;};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//</a:t>
            </a:r>
            <a:r>
              <a:rPr lang="ru-RU" sz="3200" dirty="0" smtClean="0">
                <a:solidFill>
                  <a:srgbClr val="00B050"/>
                </a:solidFill>
              </a:rPr>
              <a:t>стрелки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 </a:t>
            </a:r>
            <a:r>
              <a:rPr lang="en-US" sz="3200" dirty="0">
                <a:solidFill>
                  <a:srgbClr val="0000FF"/>
                </a:solidFill>
              </a:rPr>
              <a:t>return</a:t>
            </a:r>
            <a:r>
              <a:rPr lang="en-US" sz="3200" dirty="0">
                <a:solidFill>
                  <a:prstClr val="black"/>
                </a:solidFill>
              </a:rPr>
              <a:t>  (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-&gt;n &gt; 0)?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-&gt;np:-1;</a:t>
            </a:r>
            <a:r>
              <a:rPr lang="en-US" sz="3200" dirty="0">
                <a:solidFill>
                  <a:prstClr val="black"/>
                </a:solidFill>
              </a:rPr>
              <a:t>  };</a:t>
            </a:r>
            <a:endParaRPr lang="en-US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497124" y="1034159"/>
            <a:ext cx="1116124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3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800" b="1" dirty="0" smtClean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reset</a:t>
            </a:r>
            <a:r>
              <a:rPr lang="ru-RU" sz="28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позволяет сбросить текущее состояние генератора для того, чтобы начать его работу сначала.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Работа функции сводится к вызову функции </a:t>
            </a:r>
            <a:r>
              <a:rPr lang="en-US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. Функция </a:t>
            </a:r>
            <a:r>
              <a:rPr lang="en-US" sz="28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reset</a:t>
            </a:r>
            <a:r>
              <a:rPr lang="en-US" sz="28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реализована главным образом для унификации интерфейсов всех генераторов. </a:t>
            </a:r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перестановок</a:t>
            </a:r>
            <a:endParaRPr lang="ru-RU" sz="2400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</a:t>
            </a: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Троттера</a:t>
            </a:r>
            <a:r>
              <a:rPr lang="ru-RU" sz="2400" b="1" dirty="0"/>
              <a:t> </a:t>
            </a:r>
            <a:endParaRPr lang="en-US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61556" y="4089470"/>
            <a:ext cx="64323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void</a:t>
            </a:r>
            <a:r>
              <a:rPr lang="en-US" sz="4400" dirty="0">
                <a:solidFill>
                  <a:prstClr val="black"/>
                </a:solidFill>
              </a:rPr>
              <a:t>  permutation::reset()   </a:t>
            </a:r>
            <a:endParaRPr lang="en-US" sz="4400" dirty="0">
              <a:solidFill>
                <a:prstClr val="black"/>
              </a:solidFill>
            </a:endParaRPr>
          </a:p>
          <a:p>
            <a:r>
              <a:rPr lang="en-US" sz="4400" dirty="0">
                <a:solidFill>
                  <a:prstClr val="black"/>
                </a:solidFill>
              </a:rPr>
              <a:t>  {  </a:t>
            </a:r>
            <a:r>
              <a:rPr lang="en-US" sz="4400" dirty="0">
                <a:solidFill>
                  <a:srgbClr val="0000FF"/>
                </a:solidFill>
              </a:rPr>
              <a:t>this</a:t>
            </a:r>
            <a:r>
              <a:rPr lang="en-US" sz="4400" dirty="0">
                <a:solidFill>
                  <a:prstClr val="black"/>
                </a:solidFill>
              </a:rPr>
              <a:t>-&gt;</a:t>
            </a:r>
            <a:r>
              <a:rPr lang="en-US" sz="4400" dirty="0" err="1">
                <a:solidFill>
                  <a:prstClr val="black"/>
                </a:solidFill>
              </a:rPr>
              <a:t>getfirst</a:t>
            </a:r>
            <a:r>
              <a:rPr lang="en-US" sz="4400" dirty="0">
                <a:solidFill>
                  <a:prstClr val="black"/>
                </a:solidFill>
              </a:rPr>
              <a:t>(); }; </a:t>
            </a:r>
            <a:endParaRPr lang="ru-RU" sz="4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79376" y="1615810"/>
            <a:ext cx="49685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getnext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формирует массив индексов следующей перестановки и увеличивает значение переменной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np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на единицу. При каждом вызове функции в массиве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отыскивается максимальный мобильный элемент и элемент, на который указывает его стрелка, эти элементы меняются местами.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248816" y="184666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перестановок</a:t>
            </a:r>
            <a:endParaRPr lang="ru-RU" sz="2400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</a:t>
            </a: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Троттера</a:t>
            </a:r>
            <a:r>
              <a:rPr lang="ru-RU" sz="2400" b="1" dirty="0"/>
              <a:t> </a:t>
            </a:r>
            <a:endParaRPr lang="en-US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663952" y="764704"/>
            <a:ext cx="64087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 permutation::</a:t>
            </a:r>
            <a:r>
              <a:rPr lang="en-US" sz="2400" dirty="0" err="1">
                <a:solidFill>
                  <a:prstClr val="black"/>
                </a:solidFill>
              </a:rPr>
              <a:t>getnext</a:t>
            </a:r>
            <a:r>
              <a:rPr lang="en-US" sz="2400" dirty="0">
                <a:solidFill>
                  <a:prstClr val="black"/>
                </a:solidFill>
              </a:rPr>
              <a:t>()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- 1;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NINF, </a:t>
            </a:r>
            <a:r>
              <a:rPr lang="en-US" sz="2400" dirty="0" err="1" smtClean="0">
                <a:solidFill>
                  <a:prstClr val="black"/>
                </a:solidFill>
              </a:rPr>
              <a:t>idx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-1;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for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 0;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-&gt;n;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++)</a:t>
            </a:r>
            <a:r>
              <a:rPr lang="en-US" sz="2400" dirty="0" smtClean="0">
                <a:solidFill>
                  <a:prstClr val="black"/>
                </a:solidFill>
              </a:rPr>
              <a:t>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&gt; 0 &amp;&amp; </a:t>
            </a:r>
            <a:r>
              <a:rPr lang="en-US" sz="2400" dirty="0" smtClean="0">
                <a:solidFill>
                  <a:srgbClr val="0000FF"/>
                </a:solidFill>
              </a:rPr>
              <a:t>this</a:t>
            </a:r>
            <a:r>
              <a:rPr lang="en-US" sz="2400" dirty="0" smtClean="0">
                <a:solidFill>
                  <a:prstClr val="black"/>
                </a:solidFill>
              </a:rPr>
              <a:t>-</a:t>
            </a:r>
            <a:r>
              <a:rPr lang="en-US" sz="2400" dirty="0">
                <a:solidFill>
                  <a:prstClr val="black"/>
                </a:solidFill>
              </a:rPr>
              <a:t>&gt;dart[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 == L &amp;&amp;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 &gt;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[i-1] &amp;&amp;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]) 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en-US" sz="2400" dirty="0" err="1" smtClean="0">
                <a:solidFill>
                  <a:prstClr val="black"/>
                </a:solidFill>
              </a:rPr>
              <a:t>maxm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];</a:t>
            </a:r>
            <a:endParaRPr lang="ru-RU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&lt; 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-&gt;n-1)&amp;&amp;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-&gt;dart[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 == R &amp;&amp;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 &gt;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[i+1]&amp;&amp;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       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&lt;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])  </a:t>
            </a:r>
            <a:r>
              <a:rPr lang="en-US" sz="2400" dirty="0" err="1">
                <a:solidFill>
                  <a:prstClr val="black"/>
                </a:solidFill>
              </a:rPr>
              <a:t>maxm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idx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]; </a:t>
            </a:r>
            <a:r>
              <a:rPr lang="en-US" sz="2400" dirty="0" smtClean="0">
                <a:solidFill>
                  <a:prstClr val="black"/>
                </a:solidFill>
              </a:rPr>
              <a:t>};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73448" y="1196752"/>
            <a:ext cx="10153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Если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существуют элементы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большие, чем найденный мобильный, то соответствующие им стрелки инвертируются.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перестановок</a:t>
            </a:r>
            <a:endParaRPr lang="ru-RU" sz="2400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</a:t>
            </a: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Троттера</a:t>
            </a:r>
            <a:r>
              <a:rPr lang="ru-RU" sz="2400" b="1" dirty="0"/>
              <a:t> 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3592" y="2214254"/>
            <a:ext cx="85949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prstClr val="black"/>
                </a:solidFill>
              </a:rPr>
              <a:t> (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  &gt;= 0)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{ 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std</a:t>
            </a:r>
            <a:r>
              <a:rPr lang="en-US" sz="2800" dirty="0">
                <a:solidFill>
                  <a:prstClr val="black"/>
                </a:solidFill>
              </a:rPr>
              <a:t>::swap(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sset</a:t>
            </a:r>
            <a:r>
              <a:rPr lang="en-US" sz="2800" dirty="0">
                <a:solidFill>
                  <a:prstClr val="black"/>
                </a:solidFill>
              </a:rPr>
              <a:t>[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],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ru-RU" sz="2800" dirty="0" smtClean="0">
                <a:solidFill>
                  <a:srgbClr val="0000FF"/>
                </a:solidFill>
              </a:rPr>
              <a:t>    </a:t>
            </a:r>
            <a:r>
              <a:rPr lang="en-US" sz="2800" dirty="0" smtClean="0">
                <a:solidFill>
                  <a:srgbClr val="0000FF"/>
                </a:solidFill>
              </a:rPr>
              <a:t>this</a:t>
            </a:r>
            <a:r>
              <a:rPr lang="en-US" sz="2800" dirty="0" smtClean="0">
                <a:solidFill>
                  <a:prstClr val="black"/>
                </a:solidFill>
              </a:rPr>
              <a:t>-</a:t>
            </a:r>
            <a:r>
              <a:rPr lang="en-US" sz="2800" dirty="0">
                <a:solidFill>
                  <a:prstClr val="black"/>
                </a:solidFill>
              </a:rPr>
              <a:t>&gt;</a:t>
            </a:r>
            <a:r>
              <a:rPr lang="en-US" sz="2800" dirty="0" err="1">
                <a:solidFill>
                  <a:prstClr val="black"/>
                </a:solidFill>
              </a:rPr>
              <a:t>sset</a:t>
            </a:r>
            <a:r>
              <a:rPr lang="en-US" sz="2800" dirty="0">
                <a:solidFill>
                  <a:prstClr val="black"/>
                </a:solidFill>
              </a:rPr>
              <a:t>[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+(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-&gt;dart[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]== L?-1:1)]); </a:t>
            </a:r>
            <a:endParaRPr lang="en-US" sz="2800" dirty="0">
              <a:solidFill>
                <a:prstClr val="black"/>
              </a:solidFill>
            </a:endParaRPr>
          </a:p>
          <a:p>
            <a:pPr lvl="2"/>
            <a:r>
              <a:rPr lang="en-US" sz="2800" dirty="0" err="1" smtClean="0">
                <a:solidFill>
                  <a:prstClr val="black"/>
                </a:solidFill>
              </a:rPr>
              <a:t>std</a:t>
            </a:r>
            <a:r>
              <a:rPr lang="en-US" sz="2800" dirty="0">
                <a:solidFill>
                  <a:prstClr val="black"/>
                </a:solidFill>
              </a:rPr>
              <a:t>::swap(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-&gt;dart[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],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ru-RU" sz="2800" dirty="0" smtClean="0">
                <a:solidFill>
                  <a:srgbClr val="0000FF"/>
                </a:solidFill>
              </a:rPr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this</a:t>
            </a:r>
            <a:r>
              <a:rPr lang="en-US" sz="2800" dirty="0" smtClean="0">
                <a:solidFill>
                  <a:prstClr val="black"/>
                </a:solidFill>
              </a:rPr>
              <a:t>-</a:t>
            </a:r>
            <a:r>
              <a:rPr lang="en-US" sz="2800" dirty="0">
                <a:solidFill>
                  <a:prstClr val="black"/>
                </a:solidFill>
              </a:rPr>
              <a:t>&gt;dart[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+(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-&gt;dart[</a:t>
            </a:r>
            <a:r>
              <a:rPr lang="en-US" sz="2800" dirty="0" err="1">
                <a:solidFill>
                  <a:prstClr val="black"/>
                </a:solidFill>
              </a:rPr>
              <a:t>idx</a:t>
            </a:r>
            <a:r>
              <a:rPr lang="en-US" sz="2800" dirty="0">
                <a:solidFill>
                  <a:prstClr val="black"/>
                </a:solidFill>
              </a:rPr>
              <a:t>]== L?-1:1)]); </a:t>
            </a:r>
            <a:endParaRPr lang="ru-RU" sz="2800" dirty="0" smtClean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 = 0;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 &lt;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-&gt;n;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++)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 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prstClr val="black"/>
                </a:solidFill>
              </a:rPr>
              <a:t> 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sset</a:t>
            </a:r>
            <a:r>
              <a:rPr lang="en-US" sz="2800" dirty="0">
                <a:solidFill>
                  <a:prstClr val="black"/>
                </a:solidFill>
              </a:rPr>
              <a:t>[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] &gt; </a:t>
            </a:r>
            <a:r>
              <a:rPr lang="en-US" sz="2800" dirty="0" err="1">
                <a:solidFill>
                  <a:prstClr val="black"/>
                </a:solidFill>
              </a:rPr>
              <a:t>maxm</a:t>
            </a:r>
            <a:r>
              <a:rPr lang="en-US" sz="2800" dirty="0">
                <a:solidFill>
                  <a:prstClr val="black"/>
                </a:solidFill>
              </a:rPr>
              <a:t>)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-&gt;dart[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] = !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-&gt;dart[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];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++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-&gt;np</a:t>
            </a:r>
            <a:r>
              <a:rPr lang="en-US" sz="2800" dirty="0" smtClean="0">
                <a:solidFill>
                  <a:prstClr val="black"/>
                </a:solidFill>
              </a:rPr>
              <a:t>;</a:t>
            </a:r>
            <a:r>
              <a:rPr lang="en-US" sz="2800" dirty="0" smtClean="0">
                <a:solidFill>
                  <a:prstClr val="black"/>
                </a:solidFill>
              </a:rPr>
              <a:t>}     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 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 smtClean="0">
                <a:solidFill>
                  <a:prstClr val="black"/>
                </a:solidFill>
              </a:rPr>
              <a:t>;</a:t>
            </a:r>
            <a:r>
              <a:rPr lang="en-US" sz="2800" dirty="0" smtClean="0">
                <a:solidFill>
                  <a:prstClr val="black"/>
                </a:solidFill>
              </a:rPr>
              <a:t>};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5400" y="1340768"/>
            <a:ext cx="108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ntx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возвращает значение элемента массива индексов по индексу этого элемента и служит для сокращения записи при переборе элементов массива. 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перестановок</a:t>
            </a:r>
            <a:endParaRPr lang="ru-RU" sz="2400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</a:t>
            </a: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Троттера</a:t>
            </a:r>
            <a:r>
              <a:rPr lang="ru-RU" sz="2400" b="1" dirty="0"/>
              <a:t> </a:t>
            </a:r>
            <a:endParaRPr lang="en-US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11618" y="2832321"/>
            <a:ext cx="9070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permutation::</a:t>
            </a:r>
            <a:r>
              <a:rPr lang="en-US" sz="3200" dirty="0" err="1">
                <a:solidFill>
                  <a:prstClr val="black"/>
                </a:solidFill>
              </a:rPr>
              <a:t>ntx</a:t>
            </a:r>
            <a:r>
              <a:rPr lang="en-US" sz="3200" dirty="0">
                <a:solidFill>
                  <a:prstClr val="black"/>
                </a:solidFill>
              </a:rPr>
              <a:t>(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){</a:t>
            </a:r>
            <a:r>
              <a:rPr lang="en-US" sz="3200" dirty="0">
                <a:solidFill>
                  <a:srgbClr val="0000FF"/>
                </a:solidFill>
              </a:rPr>
              <a:t>return</a:t>
            </a:r>
            <a:r>
              <a:rPr lang="en-US" sz="3200" dirty="0">
                <a:solidFill>
                  <a:prstClr val="black"/>
                </a:solidFill>
              </a:rPr>
              <a:t>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sset</a:t>
            </a:r>
            <a:r>
              <a:rPr lang="en-US" sz="3200" dirty="0">
                <a:solidFill>
                  <a:prstClr val="black"/>
                </a:solidFill>
              </a:rPr>
              <a:t>[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];}; 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1" y="5229200"/>
            <a:ext cx="93578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unsigned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__int64</a:t>
            </a:r>
            <a:r>
              <a:rPr lang="en-US" sz="3200" dirty="0">
                <a:solidFill>
                  <a:prstClr val="black"/>
                </a:solidFill>
              </a:rPr>
              <a:t> permutation::count() </a:t>
            </a:r>
            <a:r>
              <a:rPr lang="en-US" sz="3200" dirty="0" err="1">
                <a:solidFill>
                  <a:srgbClr val="0000FF"/>
                </a:solidFill>
              </a:rPr>
              <a:t>const</a:t>
            </a:r>
            <a:r>
              <a:rPr lang="en-US" sz="3200" dirty="0">
                <a:solidFill>
                  <a:prstClr val="black"/>
                </a:solidFill>
              </a:rPr>
              <a:t>  {</a:t>
            </a:r>
            <a:r>
              <a:rPr lang="en-US" sz="3200" dirty="0">
                <a:solidFill>
                  <a:srgbClr val="0000FF"/>
                </a:solidFill>
              </a:rPr>
              <a:t>return</a:t>
            </a:r>
            <a:r>
              <a:rPr lang="en-US" sz="3200" dirty="0">
                <a:solidFill>
                  <a:prstClr val="black"/>
                </a:solidFill>
              </a:rPr>
              <a:t> fact(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-&gt;n); </a:t>
            </a:r>
            <a:r>
              <a:rPr lang="en-US" sz="3200" dirty="0" smtClean="0">
                <a:solidFill>
                  <a:prstClr val="black"/>
                </a:solidFill>
              </a:rPr>
              <a:t>};</a:t>
            </a:r>
            <a:endParaRPr lang="en-US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3944" y="3974190"/>
            <a:ext cx="10657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count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вычисляет и возвращает общее количество перестановок  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элементов множества.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77244" y="188641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--- Main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endParaRPr lang="en-US" sz="2400" dirty="0">
              <a:solidFill>
                <a:srgbClr val="A31515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  <a:endParaRPr lang="en-US" sz="2400" dirty="0">
              <a:solidFill>
                <a:srgbClr val="A31515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endParaRPr lang="en-US" sz="2400" dirty="0">
              <a:solidFill>
                <a:srgbClr val="A31515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iomanip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  <a:endParaRPr lang="pt-BR" sz="2400" dirty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--- Генератор перестановок ---"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</a:t>
            </a:r>
            <a:r>
              <a:rPr lang="nn-NO" sz="2400" dirty="0">
                <a:solidFill>
                  <a:srgbClr val="0000FF"/>
                </a:solidFill>
              </a:rPr>
              <a:t>sizeof</a:t>
            </a:r>
            <a:r>
              <a:rPr lang="nn-NO" sz="2400" dirty="0">
                <a:solidFill>
                  <a:prstClr val="black"/>
                </a:solidFill>
              </a:rPr>
              <a:t>(AA)/2; i++) </a:t>
            </a:r>
            <a:endParaRPr lang="nn-NO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75520" y="476673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перестановок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::permutation p(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(AA)/2);            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p.getfirst</a:t>
            </a:r>
            <a:r>
              <a:rPr lang="en-US" sz="2400" dirty="0">
                <a:solidFill>
                  <a:prstClr val="black"/>
                </a:solidFill>
              </a:rPr>
              <a:t>();                    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(4)&lt;&lt; p.np 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p.n; i++)  </a:t>
            </a:r>
            <a:endParaRPr lang="nn-NO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p.ntx</a:t>
            </a:r>
            <a:r>
              <a:rPr lang="en-US" sz="2400" dirty="0">
                <a:solidFill>
                  <a:prstClr val="black"/>
                </a:solidFill>
              </a:rPr>
              <a:t>(i)]&lt;&lt;((i&lt; p.n-1)?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n = </a:t>
            </a:r>
            <a:r>
              <a:rPr lang="en-US" sz="2400" dirty="0" err="1">
                <a:solidFill>
                  <a:prstClr val="black"/>
                </a:solidFill>
              </a:rPr>
              <a:t>p.getnext</a:t>
            </a:r>
            <a:r>
              <a:rPr lang="en-US" sz="2400" dirty="0">
                <a:solidFill>
                  <a:prstClr val="black"/>
                </a:solidFill>
              </a:rPr>
              <a:t>();                   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};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srgbClr val="A31515"/>
                </a:solidFill>
              </a:rPr>
              <a:t>всего: "</a:t>
            </a:r>
            <a:r>
              <a:rPr lang="en-US" sz="2400" dirty="0">
                <a:solidFill>
                  <a:prstClr val="black"/>
                </a:solidFill>
              </a:rPr>
              <a:t> &lt;&lt; </a:t>
            </a:r>
            <a:r>
              <a:rPr lang="en-US" sz="2400" dirty="0" err="1">
                <a:solidFill>
                  <a:prstClr val="black"/>
                </a:solidFill>
              </a:rPr>
              <a:t>p.count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} 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188641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en-US" sz="28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15" y="1410789"/>
            <a:ext cx="988257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71573" y="3064439"/>
            <a:ext cx="71208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Bahnschrift" panose="020B0502040204020203" pitchFamily="34" charset="0"/>
              </a:rPr>
              <a:t>Математическая модель задачи</a:t>
            </a:r>
            <a:endParaRPr lang="en-US" sz="36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586185" y="3797660"/>
          <a:ext cx="4958087" cy="120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5" name="Формула" r:id="rId2" imgW="2286000" imgH="495300" progId="Equation.3">
                  <p:embed/>
                </p:oleObj>
              </mc:Choice>
              <mc:Fallback>
                <p:oleObj name="Формула" r:id="rId2" imgW="22860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85" y="3797660"/>
                        <a:ext cx="4958087" cy="1200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702203" y="5229200"/>
          <a:ext cx="331812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Формула" r:id="rId4" imgW="1371600" imgH="241300" progId="Equation.3">
                  <p:embed/>
                </p:oleObj>
              </mc:Choice>
              <mc:Fallback>
                <p:oleObj name="Формула" r:id="rId4" imgW="1371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203" y="5229200"/>
                        <a:ext cx="3318129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5015880" y="5229200"/>
          <a:ext cx="1656184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Формула" r:id="rId6" imgW="609600" imgH="228600" progId="Equation.3">
                  <p:embed/>
                </p:oleObj>
              </mc:Choice>
              <mc:Fallback>
                <p:oleObj name="Формула" r:id="rId6" imgW="609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5229200"/>
                        <a:ext cx="1656184" cy="621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6877622" y="5157193"/>
          <a:ext cx="1543032" cy="72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Формула" r:id="rId8" imgW="571500" imgH="266700" progId="Equation.3">
                  <p:embed/>
                </p:oleObj>
              </mc:Choice>
              <mc:Fallback>
                <p:oleObj name="Формула" r:id="rId8" imgW="571500" imgH="266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622" y="5157193"/>
                        <a:ext cx="1543032" cy="720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8544272" y="5157192"/>
          <a:ext cx="1872208" cy="62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Формула" r:id="rId10" imgW="799465" imgH="266700" progId="Equation.3">
                  <p:embed/>
                </p:oleObj>
              </mc:Choice>
              <mc:Fallback>
                <p:oleObj name="Формула" r:id="rId10" imgW="799465" imgH="266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272" y="5157192"/>
                        <a:ext cx="1872208" cy="624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188641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en-US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440" y="1124744"/>
            <a:ext cx="10187601" cy="51214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404664"/>
            <a:ext cx="10873208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200" dirty="0">
                <a:solidFill>
                  <a:srgbClr val="7030A0"/>
                </a:solidFill>
                <a:latin typeface="Bahnschrift" panose="020B0502040204020203" pitchFamily="34" charset="0"/>
              </a:rPr>
              <a:t>Цель: </a:t>
            </a:r>
            <a:r>
              <a:rPr lang="ru-RU" sz="3200" dirty="0">
                <a:latin typeface="Bahnschrift" panose="020B0502040204020203" pitchFamily="34" charset="0"/>
              </a:rPr>
              <a:t>освоение навыков решения оптимизационных задач комбинаторными методами.</a:t>
            </a:r>
            <a:endParaRPr lang="ru-RU" sz="3200" dirty="0">
              <a:latin typeface="Bahnschrift" panose="020B0502040204020203" pitchFamily="34" charset="0"/>
            </a:endParaRPr>
          </a:p>
          <a:p>
            <a:pPr marL="45720" indent="0">
              <a:buNone/>
            </a:pPr>
            <a:endParaRPr lang="ru-RU" sz="3200" dirty="0">
              <a:latin typeface="Bahnschrift" panose="020B0502040204020203" pitchFamily="34" charset="0"/>
            </a:endParaRPr>
          </a:p>
          <a:p>
            <a:pPr marL="45720" indent="0">
              <a:buNone/>
            </a:pPr>
            <a:r>
              <a:rPr lang="ru-RU" sz="3200" dirty="0">
                <a:solidFill>
                  <a:srgbClr val="7030A0"/>
                </a:solidFill>
                <a:latin typeface="Bahnschrift" panose="020B0502040204020203" pitchFamily="34" charset="0"/>
              </a:rPr>
              <a:t>Задачи: </a:t>
            </a:r>
            <a:endParaRPr lang="ru-RU" sz="3200"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изучение особенностей применения комбинаторных алгоритмов решения оптимизационных задач;</a:t>
            </a:r>
            <a:endParaRPr lang="ru-RU" sz="3200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изучение теоретических основ комбинаторных алгоритмов;</a:t>
            </a:r>
            <a:endParaRPr lang="ru-RU" sz="3200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latin typeface="Bahnschrift" panose="020B0502040204020203" pitchFamily="34" charset="0"/>
              </a:rPr>
              <a:t>практическое применение алгоритмов для решения известных оптимизационных задач на языке программирования С++.</a:t>
            </a:r>
            <a:endParaRPr lang="ru-RU" sz="3200" dirty="0">
              <a:latin typeface="Bahnschrift" panose="020B0502040204020203" pitchFamily="34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911424" y="54785"/>
          <a:ext cx="5186371" cy="67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Visio" r:id="rId1" imgW="9753600" imgH="12636500" progId="Visio.Drawing.11">
                  <p:embed/>
                </p:oleObj>
              </mc:Choice>
              <mc:Fallback>
                <p:oleObj name="Visio" r:id="rId1" imgW="9753600" imgH="126365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54785"/>
                        <a:ext cx="5186371" cy="6741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960097" y="2564904"/>
          <a:ext cx="369092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Формула" r:id="rId3" imgW="2844800" imgH="1333500" progId="Equation.3">
                  <p:embed/>
                </p:oleObj>
              </mc:Choice>
              <mc:Fallback>
                <p:oleObj name="Формула" r:id="rId3" imgW="2844800" imgH="1333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7" y="2564904"/>
                        <a:ext cx="3690925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320136" y="54785"/>
            <a:ext cx="381329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Расстояние между городами задается  матрицей </a:t>
            </a:r>
            <a:r>
              <a:rPr lang="ru-RU" sz="23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3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 </a:t>
            </a:r>
            <a:r>
              <a:rPr lang="en-US" sz="23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3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матрицы </a:t>
            </a:r>
            <a:r>
              <a:rPr lang="ru-RU" sz="23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определяет  расстояние между городами </a:t>
            </a:r>
            <a:r>
              <a:rPr lang="en-US" sz="23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3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где </a:t>
            </a:r>
            <a:endParaRPr lang="ru-RU" sz="2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8256240" y="1885287"/>
            <a:ext cx="12481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8256240" y="1916833"/>
          <a:ext cx="1146351" cy="44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Уравнение" r:id="rId5" imgW="698500" imgH="266700" progId="Equation.3">
                  <p:embed/>
                </p:oleObj>
              </mc:Choice>
              <mc:Fallback>
                <p:oleObj name="Уравнение" r:id="rId5" imgW="698500" imgH="266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240" y="1916833"/>
                        <a:ext cx="1146351" cy="445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7550190" y="4603381"/>
            <a:ext cx="335318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Факт отсутствия пути из города </a:t>
            </a:r>
            <a:r>
              <a:rPr lang="en-US" sz="23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 город </a:t>
            </a:r>
            <a:r>
              <a:rPr lang="en-US" sz="23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обозначается значением ∞  (бесконечность) соответствующего элемента. </a:t>
            </a:r>
            <a:endParaRPr lang="ru-RU" sz="2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188641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en-US" sz="28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1091444" y="1556792"/>
            <a:ext cx="100811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Bahnschrift" panose="020B0502040204020203" pitchFamily="34" charset="0"/>
                <a:ea typeface="Times New Roman" panose="02020603050405020304" pitchFamily="18" charset="0"/>
              </a:rPr>
              <a:t>Замечания: </a:t>
            </a:r>
            <a:endParaRPr lang="ru-RU" sz="32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514350" indent="-514350" algn="just">
              <a:buSzPts val="1400"/>
              <a:buFont typeface="Wingdings" panose="05000000000000000000" pitchFamily="2" charset="2"/>
              <a:buChar char="Ø"/>
              <a:tabLst>
                <a:tab pos="540385" algn="l"/>
              </a:tabLst>
            </a:pPr>
            <a:r>
              <a:rPr lang="ru-RU" sz="3200" dirty="0">
                <a:latin typeface="Bahnschrift" panose="020B0502040204020203" pitchFamily="34" charset="0"/>
                <a:ea typeface="Times New Roman" panose="02020603050405020304" pitchFamily="18" charset="0"/>
              </a:rPr>
              <a:t> При построении оптимального маршрута коммивояжера выбор  стартового (он же является и конечным, так как маршрут кольцевой) города никак  не влияет на конечный результат.</a:t>
            </a:r>
            <a:endParaRPr lang="ru-RU" sz="32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514350" indent="-514350" algn="just">
              <a:buSzPts val="1400"/>
              <a:buFont typeface="Wingdings" panose="05000000000000000000" pitchFamily="2" charset="2"/>
              <a:buChar char="Ø"/>
              <a:tabLst>
                <a:tab pos="540385" algn="l"/>
              </a:tabLst>
            </a:pPr>
            <a:r>
              <a:rPr lang="ru-RU" sz="3200" dirty="0">
                <a:latin typeface="Bahnschrift" panose="020B0502040204020203" pitchFamily="34" charset="0"/>
                <a:ea typeface="Times New Roman" panose="02020603050405020304" pitchFamily="18" charset="0"/>
              </a:rPr>
              <a:t>Если задано </a:t>
            </a:r>
            <a:r>
              <a:rPr lang="en-US" sz="32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3200" dirty="0">
                <a:latin typeface="Bahnschrift" panose="020B0502040204020203" pitchFamily="34" charset="0"/>
                <a:ea typeface="Times New Roman" panose="02020603050405020304" pitchFamily="18" charset="0"/>
              </a:rPr>
              <a:t> городов, то перебор следует осуществлять только для </a:t>
            </a:r>
            <a:r>
              <a:rPr lang="en-US" sz="32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3200" dirty="0">
                <a:latin typeface="Bahnschrift" panose="020B0502040204020203" pitchFamily="34" charset="0"/>
                <a:ea typeface="Times New Roman" panose="02020603050405020304" pitchFamily="18" charset="0"/>
              </a:rPr>
              <a:t>-1 городов, поскольку стартовый  город можно зафиксировать.</a:t>
            </a:r>
            <a:endParaRPr lang="ru-RU" sz="32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51384" y="110111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en-US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839416" y="1760268"/>
            <a:ext cx="5832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Левая часть схемы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практически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идентична левой части схемы на генератора перестановок.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Главное отличие заключается в том, что в качестве исходного массива выбран {0, 1, 2, 3, 4, 0} Причем перестановкам подлежит только внутренняя, заключенная между нулями, часть исходного массива. </a:t>
            </a:r>
            <a:endParaRPr lang="ru-RU" sz="28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34" b="31653"/>
          <a:stretch>
            <a:fillRect/>
          </a:stretch>
        </p:blipFill>
        <p:spPr>
          <a:xfrm>
            <a:off x="7176120" y="184666"/>
            <a:ext cx="3203847" cy="64076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63352" y="1484784"/>
            <a:ext cx="64087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 правой части схемы изображены все возможные кольцевые маршруты, которые образованы из исходного массива путем перестановок всех, кроме обрамляющих нулей, элементов. Количество маршрутов </a:t>
            </a:r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4!</a:t>
            </a:r>
            <a:r>
              <a:rPr lang="en-US" sz="2400" dirty="0">
                <a:solidFill>
                  <a:srgbClr val="0070C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=24</a:t>
            </a:r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равно количеству перестановок из четырех городов. Для каждого маршрута в округлой рамке указана длина. Длина кольцевых маршрутов, для которых не могут быть построены в силу отсутствия пути хотя бы между одной парой городов, на схеме обозначена символом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∞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1384" y="110111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en-US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0" t="24536" r="-23924" b="7117"/>
          <a:stretch>
            <a:fillRect/>
          </a:stretch>
        </p:blipFill>
        <p:spPr>
          <a:xfrm>
            <a:off x="6888088" y="214382"/>
            <a:ext cx="6552728" cy="64076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335360" y="1310440"/>
            <a:ext cx="116652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Пример реализации на </a:t>
            </a:r>
            <a:r>
              <a:rPr lang="en-US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++ функции 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salesman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, вычисляющей оптимальный кольцевой маршрут коммивояжера. </a:t>
            </a:r>
            <a:endParaRPr lang="en-US" sz="22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имеет два входных параметра: </a:t>
            </a:r>
            <a:r>
              <a:rPr lang="en-US" sz="2200" b="1" dirty="0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2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(количество городов) </a:t>
            </a:r>
            <a:r>
              <a:rPr lang="ru-RU" sz="22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и </a:t>
            </a:r>
            <a:r>
              <a:rPr lang="en-US" sz="2200" b="1" dirty="0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en-US" sz="2200" b="1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(двумерный массив размерностью </a:t>
            </a:r>
            <a:r>
              <a:rPr lang="en-US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 на </a:t>
            </a:r>
            <a:r>
              <a:rPr lang="en-US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элементы матрицы расстояний), а также один возвращаемый параметр </a:t>
            </a:r>
            <a:r>
              <a:rPr lang="en-US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r</a:t>
            </a:r>
            <a:r>
              <a:rPr lang="en-US" sz="22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(массив размерностью </a:t>
            </a:r>
            <a:r>
              <a:rPr lang="en-US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оптимальный маршрут). </a:t>
            </a:r>
            <a:endParaRPr lang="en-US" sz="22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В функции 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salesman</a:t>
            </a:r>
            <a:r>
              <a:rPr lang="en-US" sz="22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применяется генератор перестановок  (</a:t>
            </a:r>
            <a:r>
              <a:rPr lang="en-US" sz="22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combi</a:t>
            </a:r>
            <a:r>
              <a:rPr lang="ru-RU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2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permutation</a:t>
            </a:r>
            <a:r>
              <a:rPr lang="ru-RU" sz="2200" dirty="0">
                <a:latin typeface="Bahnschrift" panose="020B0502040204020203" pitchFamily="34" charset="0"/>
                <a:ea typeface="Times New Roman" panose="02020603050405020304" pitchFamily="18" charset="0"/>
              </a:rPr>
              <a:t>). </a:t>
            </a:r>
            <a:endParaRPr lang="en-US" sz="22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39516" y="184666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en-US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31604" y="4188151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prstClr val="black"/>
                </a:solidFill>
              </a:rPr>
              <a:t>salesman</a:t>
            </a:r>
            <a:r>
              <a:rPr lang="ru-RU" sz="2800" dirty="0">
                <a:solidFill>
                  <a:prstClr val="black"/>
                </a:solidFill>
              </a:rPr>
              <a:t> (     </a:t>
            </a:r>
            <a:endParaRPr lang="en-US" sz="2800" dirty="0">
              <a:solidFill>
                <a:srgbClr val="008000"/>
              </a:solidFill>
            </a:endParaRPr>
          </a:p>
          <a:p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n,         </a:t>
            </a:r>
            <a:r>
              <a:rPr lang="ru-RU" sz="2800" dirty="0" smtClean="0">
                <a:solidFill>
                  <a:srgbClr val="008000"/>
                </a:solidFill>
              </a:rPr>
              <a:t>// [</a:t>
            </a:r>
            <a:r>
              <a:rPr lang="ru-RU" sz="2800" dirty="0" err="1" smtClean="0">
                <a:solidFill>
                  <a:srgbClr val="008000"/>
                </a:solidFill>
              </a:rPr>
              <a:t>in</a:t>
            </a:r>
            <a:r>
              <a:rPr lang="ru-RU" sz="2800" dirty="0" smtClean="0">
                <a:solidFill>
                  <a:srgbClr val="008000"/>
                </a:solidFill>
              </a:rPr>
              <a:t>]  количество городов </a:t>
            </a:r>
            <a:endParaRPr lang="en-US" sz="2800" dirty="0" smtClean="0">
              <a:solidFill>
                <a:srgbClr val="008000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const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*d,  </a:t>
            </a:r>
            <a:r>
              <a:rPr lang="en-US" sz="2800" dirty="0">
                <a:solidFill>
                  <a:srgbClr val="008000"/>
                </a:solidFill>
              </a:rPr>
              <a:t>// [in]  </a:t>
            </a:r>
            <a:r>
              <a:rPr lang="en-US" sz="2800" dirty="0">
                <a:solidFill>
                  <a:srgbClr val="008000"/>
                </a:solidFill>
              </a:rPr>
              <a:t>массив [</a:t>
            </a:r>
            <a:r>
              <a:rPr lang="en-US" sz="2800" dirty="0">
                <a:solidFill>
                  <a:srgbClr val="008000"/>
                </a:solidFill>
              </a:rPr>
              <a:t>n*n] </a:t>
            </a:r>
            <a:r>
              <a:rPr lang="en-US" sz="2800" dirty="0">
                <a:solidFill>
                  <a:srgbClr val="008000"/>
                </a:solidFill>
              </a:rPr>
              <a:t>расстояний </a:t>
            </a:r>
            <a:endParaRPr lang="en-US" sz="2800" dirty="0">
              <a:solidFill>
                <a:srgbClr val="008000"/>
              </a:solidFill>
            </a:endParaRPr>
          </a:p>
          <a:p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sz="2800" dirty="0">
                <a:solidFill>
                  <a:srgbClr val="0000FF"/>
                </a:solidFill>
              </a:rPr>
              <a:t>int</a:t>
            </a:r>
            <a:r>
              <a:rPr lang="pt-BR" sz="2800" dirty="0">
                <a:solidFill>
                  <a:prstClr val="black"/>
                </a:solidFill>
              </a:rPr>
              <a:t> *r         </a:t>
            </a:r>
            <a:r>
              <a:rPr lang="pt-BR" sz="2800" dirty="0">
                <a:solidFill>
                  <a:srgbClr val="008000"/>
                </a:solidFill>
              </a:rPr>
              <a:t>// [out] массив [n] маршрут 0 x x x x </a:t>
            </a:r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);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03512" y="184666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en-US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479376" y="1019638"/>
            <a:ext cx="11305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Кроме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того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salesman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вызывает шесть вспомогательных функций: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indx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(формирование перестановки городов на основе массива </a:t>
            </a:r>
            <a:r>
              <a:rPr lang="ru-RU" sz="2400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идексов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),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distance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(вычисление длины кольцевого маршрута),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copypath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(копирование маршрута),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source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(формирование исходного массива),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firstpath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(формирование первого маршрута) и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sum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(суммирование двух чисел с учетом того, что одно из них может быть равно бесконечности).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75520" y="4005064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void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indx</a:t>
            </a:r>
            <a:r>
              <a:rPr lang="en-US" sz="3200" dirty="0">
                <a:solidFill>
                  <a:prstClr val="black"/>
                </a:solidFill>
              </a:rPr>
              <a:t>(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n, 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*r, </a:t>
            </a:r>
            <a:r>
              <a:rPr lang="en-US" sz="3200" dirty="0" err="1">
                <a:solidFill>
                  <a:srgbClr val="0000FF"/>
                </a:solidFill>
              </a:rPr>
              <a:t>const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*s, </a:t>
            </a:r>
            <a:r>
              <a:rPr lang="en-US" sz="3200" dirty="0" err="1">
                <a:solidFill>
                  <a:srgbClr val="0000FF"/>
                </a:solidFill>
              </a:rPr>
              <a:t>const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*</a:t>
            </a:r>
            <a:r>
              <a:rPr lang="en-US" sz="3200" dirty="0" err="1">
                <a:solidFill>
                  <a:prstClr val="black"/>
                </a:solidFill>
              </a:rPr>
              <a:t>ntx</a:t>
            </a:r>
            <a:r>
              <a:rPr lang="en-US" sz="3200" dirty="0">
                <a:solidFill>
                  <a:prstClr val="black"/>
                </a:solidFill>
              </a:rPr>
              <a:t>) 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{ </a:t>
            </a:r>
            <a:r>
              <a:rPr lang="en-US" sz="3200" dirty="0">
                <a:solidFill>
                  <a:srgbClr val="0000FF"/>
                </a:solidFill>
              </a:rPr>
              <a:t>for</a:t>
            </a:r>
            <a:r>
              <a:rPr lang="en-US" sz="3200" dirty="0">
                <a:solidFill>
                  <a:prstClr val="black"/>
                </a:solidFill>
              </a:rPr>
              <a:t> (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= 1;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&lt; n;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++)  r[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] = s[</a:t>
            </a:r>
            <a:r>
              <a:rPr lang="en-US" sz="3200" dirty="0" err="1">
                <a:solidFill>
                  <a:prstClr val="black"/>
                </a:solidFill>
              </a:rPr>
              <a:t>ntx</a:t>
            </a:r>
            <a:r>
              <a:rPr lang="en-US" sz="3200" dirty="0">
                <a:solidFill>
                  <a:prstClr val="black"/>
                </a:solidFill>
              </a:rPr>
              <a:t>[i-1]];}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5480" y="3717032"/>
            <a:ext cx="99005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distance(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n,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*r, </a:t>
            </a:r>
            <a:r>
              <a:rPr lang="en-US" sz="2800" dirty="0" err="1">
                <a:solidFill>
                  <a:srgbClr val="0000FF"/>
                </a:solidFill>
              </a:rPr>
              <a:t>const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*d)       </a:t>
            </a:r>
            <a:r>
              <a:rPr lang="en-US" sz="2800" dirty="0">
                <a:solidFill>
                  <a:srgbClr val="008000"/>
                </a:solidFill>
              </a:rPr>
              <a:t>// </a:t>
            </a:r>
            <a:r>
              <a:rPr lang="en-US" sz="2800" dirty="0">
                <a:solidFill>
                  <a:srgbClr val="008000"/>
                </a:solidFill>
              </a:rPr>
              <a:t>длина маршрута </a:t>
            </a:r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{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0; 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pt-BR" sz="2800" dirty="0">
                <a:solidFill>
                  <a:prstClr val="black"/>
                </a:solidFill>
              </a:rPr>
              <a:t>    </a:t>
            </a:r>
            <a:r>
              <a:rPr lang="pt-BR" sz="2800" dirty="0">
                <a:solidFill>
                  <a:srgbClr val="0000FF"/>
                </a:solidFill>
              </a:rPr>
              <a:t>for</a:t>
            </a:r>
            <a:r>
              <a:rPr lang="pt-BR" sz="2800" dirty="0">
                <a:solidFill>
                  <a:prstClr val="black"/>
                </a:solidFill>
              </a:rPr>
              <a:t> (</a:t>
            </a:r>
            <a:r>
              <a:rPr lang="pt-BR" sz="2800" dirty="0">
                <a:solidFill>
                  <a:srgbClr val="0000FF"/>
                </a:solidFill>
              </a:rPr>
              <a:t>int</a:t>
            </a:r>
            <a:r>
              <a:rPr lang="pt-BR" sz="2800" dirty="0">
                <a:solidFill>
                  <a:prstClr val="black"/>
                </a:solidFill>
              </a:rPr>
              <a:t> i = 0; i &lt; n-1; i++) rc = sum(rc, d[r[i]*n+r[i+1]]);  </a:t>
            </a:r>
            <a:endParaRPr lang="pt-BR" sz="2800" dirty="0">
              <a:solidFill>
                <a:prstClr val="black"/>
              </a:solidFill>
            </a:endParaRPr>
          </a:p>
          <a:p>
            <a:r>
              <a:rPr lang="pt-BR" sz="2800" dirty="0">
                <a:solidFill>
                  <a:prstClr val="black"/>
                </a:solidFill>
              </a:rPr>
              <a:t>    </a:t>
            </a:r>
            <a:r>
              <a:rPr lang="pt-BR" sz="2800" dirty="0">
                <a:solidFill>
                  <a:srgbClr val="0000FF"/>
                </a:solidFill>
              </a:rPr>
              <a:t>return</a:t>
            </a:r>
            <a:r>
              <a:rPr lang="pt-BR" sz="2800" dirty="0">
                <a:solidFill>
                  <a:prstClr val="black"/>
                </a:solidFill>
              </a:rPr>
              <a:t>  sum (rc, d[r[n-1]*n + 0]);    </a:t>
            </a:r>
            <a:r>
              <a:rPr lang="pt-BR" sz="2800" dirty="0">
                <a:solidFill>
                  <a:srgbClr val="008000"/>
                </a:solidFill>
              </a:rPr>
              <a:t>//+ последняя дуга (n-1,0) </a:t>
            </a:r>
            <a:r>
              <a:rPr lang="en-US" sz="2800" dirty="0">
                <a:solidFill>
                  <a:prstClr val="black"/>
                </a:solidFill>
              </a:rPr>
              <a:t>};</a:t>
            </a:r>
            <a:endParaRPr lang="en-US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59496" y="4050071"/>
            <a:ext cx="9145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void</a:t>
            </a:r>
            <a:r>
              <a:rPr lang="en-US" sz="3200" dirty="0">
                <a:solidFill>
                  <a:prstClr val="black"/>
                </a:solidFill>
              </a:rPr>
              <a:t>  </a:t>
            </a:r>
            <a:r>
              <a:rPr lang="en-US" sz="3200" dirty="0" err="1">
                <a:solidFill>
                  <a:prstClr val="black"/>
                </a:solidFill>
              </a:rPr>
              <a:t>copypath</a:t>
            </a:r>
            <a:r>
              <a:rPr lang="en-US" sz="3200" dirty="0">
                <a:solidFill>
                  <a:prstClr val="black"/>
                </a:solidFill>
              </a:rPr>
              <a:t>(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n, 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*r1, </a:t>
            </a:r>
            <a:r>
              <a:rPr lang="en-US" sz="3200" dirty="0" err="1">
                <a:solidFill>
                  <a:srgbClr val="0000FF"/>
                </a:solidFill>
              </a:rPr>
              <a:t>const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*r2)  </a:t>
            </a:r>
            <a:r>
              <a:rPr lang="en-US" sz="3200" dirty="0">
                <a:solidFill>
                  <a:srgbClr val="008000"/>
                </a:solidFill>
              </a:rPr>
              <a:t>// </a:t>
            </a:r>
            <a:r>
              <a:rPr lang="en-US" sz="3200" dirty="0">
                <a:solidFill>
                  <a:srgbClr val="008000"/>
                </a:solidFill>
              </a:rPr>
              <a:t>копировать маршрут</a:t>
            </a:r>
            <a:endParaRPr lang="en-US" sz="3200" dirty="0">
              <a:solidFill>
                <a:srgbClr val="008000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{  </a:t>
            </a:r>
            <a:r>
              <a:rPr lang="en-US" sz="3200" dirty="0">
                <a:solidFill>
                  <a:srgbClr val="0000FF"/>
                </a:solidFill>
              </a:rPr>
              <a:t>for</a:t>
            </a:r>
            <a:r>
              <a:rPr lang="en-US" sz="3200" dirty="0">
                <a:solidFill>
                  <a:prstClr val="black"/>
                </a:solidFill>
              </a:rPr>
              <a:t> (</a:t>
            </a:r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= 0;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 &lt;  n; 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++)  r1[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] = r2[</a:t>
            </a:r>
            <a:r>
              <a:rPr lang="en-US" sz="3200" dirty="0" err="1">
                <a:solidFill>
                  <a:prstClr val="black"/>
                </a:solidFill>
              </a:rPr>
              <a:t>i</a:t>
            </a:r>
            <a:r>
              <a:rPr lang="en-US" sz="3200" dirty="0">
                <a:solidFill>
                  <a:prstClr val="black"/>
                </a:solidFill>
              </a:rPr>
              <a:t>]; };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063552" y="3528010"/>
            <a:ext cx="85689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*  </a:t>
            </a:r>
            <a:r>
              <a:rPr lang="ru-RU" sz="2800" dirty="0" err="1">
                <a:solidFill>
                  <a:prstClr val="black"/>
                </a:solidFill>
              </a:rPr>
              <a:t>source</a:t>
            </a:r>
            <a:r>
              <a:rPr lang="ru-RU" sz="2800" dirty="0">
                <a:solidFill>
                  <a:prstClr val="black"/>
                </a:solidFill>
              </a:rPr>
              <a:t>(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n)   </a:t>
            </a:r>
            <a:r>
              <a:rPr lang="ru-RU" sz="2800" dirty="0">
                <a:solidFill>
                  <a:srgbClr val="008000"/>
                </a:solidFill>
              </a:rPr>
              <a:t>// формирование исходного массива 1,2,..., n-1</a:t>
            </a:r>
            <a:endParaRPr lang="ru-RU" sz="2800" dirty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{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dirty="0">
                <a:solidFill>
                  <a:srgbClr val="0000FF"/>
                </a:solidFill>
              </a:rPr>
              <a:t>new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[n-1];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nn-NO" sz="2800" dirty="0">
                <a:solidFill>
                  <a:prstClr val="black"/>
                </a:solidFill>
              </a:rPr>
              <a:t>    </a:t>
            </a:r>
            <a:r>
              <a:rPr lang="nn-NO" sz="2800" dirty="0">
                <a:solidFill>
                  <a:srgbClr val="0000FF"/>
                </a:solidFill>
              </a:rPr>
              <a:t>for</a:t>
            </a:r>
            <a:r>
              <a:rPr lang="nn-NO" sz="2800" dirty="0">
                <a:solidFill>
                  <a:prstClr val="black"/>
                </a:solidFill>
              </a:rPr>
              <a:t> (</a:t>
            </a:r>
            <a:r>
              <a:rPr lang="nn-NO" sz="2800" dirty="0">
                <a:solidFill>
                  <a:srgbClr val="0000FF"/>
                </a:solidFill>
              </a:rPr>
              <a:t>int</a:t>
            </a:r>
            <a:r>
              <a:rPr lang="nn-NO" sz="2800" dirty="0">
                <a:solidFill>
                  <a:prstClr val="black"/>
                </a:solidFill>
              </a:rPr>
              <a:t> i = 1; i &lt; n; i++) rc[i-1] = i;</a:t>
            </a:r>
            <a:endParaRPr lang="nn-NO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;  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};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7448" y="3496073"/>
            <a:ext cx="10009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* </a:t>
            </a:r>
            <a:r>
              <a:rPr lang="ru-RU" sz="2800" dirty="0" err="1">
                <a:solidFill>
                  <a:prstClr val="black"/>
                </a:solidFill>
              </a:rPr>
              <a:t>firstpath</a:t>
            </a:r>
            <a:r>
              <a:rPr lang="ru-RU" sz="2800" dirty="0">
                <a:solidFill>
                  <a:prstClr val="black"/>
                </a:solidFill>
              </a:rPr>
              <a:t>(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n) </a:t>
            </a:r>
            <a:r>
              <a:rPr lang="ru-RU" sz="2800" dirty="0">
                <a:solidFill>
                  <a:srgbClr val="008000"/>
                </a:solidFill>
              </a:rPr>
              <a:t>// формирование 1го маршрута 0,1,2,..., n-1, 0</a:t>
            </a:r>
            <a:endParaRPr lang="ru-RU" sz="2800" dirty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{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dirty="0">
                <a:solidFill>
                  <a:srgbClr val="0000FF"/>
                </a:solidFill>
              </a:rPr>
              <a:t>new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[n+1];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[n] = 0;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nn-NO" sz="2800" dirty="0">
                <a:solidFill>
                  <a:prstClr val="black"/>
                </a:solidFill>
              </a:rPr>
              <a:t>    </a:t>
            </a:r>
            <a:r>
              <a:rPr lang="nn-NO" sz="2800" dirty="0">
                <a:solidFill>
                  <a:srgbClr val="0000FF"/>
                </a:solidFill>
              </a:rPr>
              <a:t>for</a:t>
            </a:r>
            <a:r>
              <a:rPr lang="nn-NO" sz="2800" dirty="0">
                <a:solidFill>
                  <a:prstClr val="black"/>
                </a:solidFill>
              </a:rPr>
              <a:t> (</a:t>
            </a:r>
            <a:r>
              <a:rPr lang="nn-NO" sz="2800" dirty="0">
                <a:solidFill>
                  <a:srgbClr val="0000FF"/>
                </a:solidFill>
              </a:rPr>
              <a:t>int</a:t>
            </a:r>
            <a:r>
              <a:rPr lang="nn-NO" sz="2800" dirty="0">
                <a:solidFill>
                  <a:prstClr val="black"/>
                </a:solidFill>
              </a:rPr>
              <a:t> i = 0; i &lt; n; i++) rc[i] = i; </a:t>
            </a:r>
            <a:endParaRPr lang="nn-NO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};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75520" y="4540915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prstClr val="black"/>
                </a:solidFill>
              </a:rPr>
              <a:t>sum</a:t>
            </a:r>
            <a:r>
              <a:rPr lang="ru-RU" sz="2800" dirty="0">
                <a:solidFill>
                  <a:prstClr val="black"/>
                </a:solidFill>
              </a:rPr>
              <a:t> (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x1,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x2) </a:t>
            </a:r>
            <a:r>
              <a:rPr lang="ru-RU" sz="2800" dirty="0">
                <a:solidFill>
                  <a:srgbClr val="008000"/>
                </a:solidFill>
              </a:rPr>
              <a:t>// суммирование с учетом бесконечности </a:t>
            </a:r>
            <a:endParaRPr lang="ru-RU" sz="2800" dirty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{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prstClr val="black"/>
                </a:solidFill>
              </a:rPr>
              <a:t> (x1 == INF || x2 == INF)? INF: (x1 + x2); };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551384" y="1494075"/>
            <a:ext cx="41764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salesman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в цикле генерирует все возможные кольцевые маршруты, вычисляет для каждого маршрута длину (функция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distance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), фиксирует оптимальный маршрут (функция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copypath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)  и возвращает длину оптимального пути или значение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INF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, что обозначает отсутствие кольцевых маршрутов. 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87888" y="749855"/>
            <a:ext cx="71041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salesman (  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 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n,         </a:t>
            </a:r>
            <a:r>
              <a:rPr lang="ru-RU" sz="2400" dirty="0">
                <a:solidFill>
                  <a:srgbClr val="008000"/>
                </a:solidFill>
              </a:rPr>
              <a:t>// [</a:t>
            </a:r>
            <a:r>
              <a:rPr lang="ru-RU" sz="2400" dirty="0" err="1">
                <a:solidFill>
                  <a:srgbClr val="008000"/>
                </a:solidFill>
              </a:rPr>
              <a:t>in</a:t>
            </a:r>
            <a:r>
              <a:rPr lang="ru-RU" sz="2400" dirty="0">
                <a:solidFill>
                  <a:srgbClr val="008000"/>
                </a:solidFill>
              </a:rPr>
              <a:t>]  количество городов </a:t>
            </a:r>
            <a:endParaRPr lang="ru-RU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*d,  </a:t>
            </a:r>
            <a:r>
              <a:rPr lang="en-US" sz="2400" dirty="0">
                <a:solidFill>
                  <a:srgbClr val="008000"/>
                </a:solidFill>
              </a:rPr>
              <a:t>// [in]  </a:t>
            </a:r>
            <a:r>
              <a:rPr lang="en-US" sz="2400" dirty="0">
                <a:solidFill>
                  <a:srgbClr val="008000"/>
                </a:solidFill>
              </a:rPr>
              <a:t>массив [</a:t>
            </a:r>
            <a:r>
              <a:rPr lang="en-US" sz="2400" dirty="0">
                <a:solidFill>
                  <a:srgbClr val="008000"/>
                </a:solidFill>
              </a:rPr>
              <a:t>n*n] </a:t>
            </a:r>
            <a:r>
              <a:rPr lang="en-US" sz="2400" dirty="0">
                <a:solidFill>
                  <a:srgbClr val="008000"/>
                </a:solidFill>
              </a:rPr>
              <a:t>расстояний 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pt-BR" sz="2400" dirty="0">
                <a:solidFill>
                  <a:prstClr val="black"/>
                </a:solidFill>
              </a:rPr>
              <a:t>  </a:t>
            </a:r>
            <a:r>
              <a:rPr lang="pt-BR" sz="2400" dirty="0">
                <a:solidFill>
                  <a:srgbClr val="0000FF"/>
                </a:solidFill>
              </a:rPr>
              <a:t>int</a:t>
            </a:r>
            <a:r>
              <a:rPr lang="pt-BR" sz="2400" dirty="0">
                <a:solidFill>
                  <a:prstClr val="black"/>
                </a:solidFill>
              </a:rPr>
              <a:t> *r         </a:t>
            </a:r>
            <a:r>
              <a:rPr lang="pt-BR" sz="2400" dirty="0">
                <a:solidFill>
                  <a:srgbClr val="008000"/>
                </a:solidFill>
              </a:rPr>
              <a:t>// [out] массив [n] маршрут 0 x x x x </a:t>
            </a:r>
            <a:endParaRPr lang="pt-BR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{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*s = source(n),  *b = </a:t>
            </a:r>
            <a:r>
              <a:rPr lang="en-US" sz="2400" dirty="0" err="1">
                <a:solidFill>
                  <a:prstClr val="black"/>
                </a:solidFill>
              </a:rPr>
              <a:t>firstpath</a:t>
            </a:r>
            <a:r>
              <a:rPr lang="en-US" sz="2400" dirty="0">
                <a:solidFill>
                  <a:prstClr val="black"/>
                </a:solidFill>
              </a:rPr>
              <a:t>(n),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INF, </a:t>
            </a:r>
            <a:r>
              <a:rPr lang="en-US" sz="2400" dirty="0" err="1">
                <a:solidFill>
                  <a:prstClr val="black"/>
                </a:solidFill>
              </a:rPr>
              <a:t>dist</a:t>
            </a:r>
            <a:r>
              <a:rPr lang="en-US" sz="2400" dirty="0">
                <a:solidFill>
                  <a:prstClr val="black"/>
                </a:solidFill>
              </a:rPr>
              <a:t> = 0;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::permutation p(n-1);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k = </a:t>
            </a:r>
            <a:r>
              <a:rPr lang="en-US" sz="2400" dirty="0" err="1">
                <a:solidFill>
                  <a:prstClr val="black"/>
                </a:solidFill>
              </a:rPr>
              <a:t>p.getfirst</a:t>
            </a:r>
            <a:r>
              <a:rPr lang="en-US" sz="2400" dirty="0">
                <a:solidFill>
                  <a:prstClr val="black"/>
                </a:solidFill>
              </a:rPr>
              <a:t>();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  </a:t>
            </a:r>
            <a:r>
              <a:rPr lang="ru-RU" sz="2400" dirty="0" err="1">
                <a:solidFill>
                  <a:srgbClr val="0000FF"/>
                </a:solidFill>
              </a:rPr>
              <a:t>while</a:t>
            </a:r>
            <a:r>
              <a:rPr lang="ru-RU" sz="2400" dirty="0">
                <a:solidFill>
                  <a:prstClr val="black"/>
                </a:solidFill>
              </a:rPr>
              <a:t> (k &gt;= 0)  </a:t>
            </a:r>
            <a:r>
              <a:rPr lang="ru-RU" sz="2400" dirty="0">
                <a:solidFill>
                  <a:srgbClr val="008000"/>
                </a:solidFill>
              </a:rPr>
              <a:t>// цикл генерации перестановок</a:t>
            </a:r>
            <a:endParaRPr lang="ru-RU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{                              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prstClr val="black"/>
                </a:solidFill>
              </a:rPr>
              <a:t>indx</a:t>
            </a:r>
            <a:r>
              <a:rPr lang="en-US" sz="2400" dirty="0">
                <a:solidFill>
                  <a:prstClr val="black"/>
                </a:solidFill>
              </a:rPr>
              <a:t>(n, b, s, </a:t>
            </a:r>
            <a:r>
              <a:rPr lang="en-US" sz="2400" dirty="0" err="1">
                <a:solidFill>
                  <a:prstClr val="black"/>
                </a:solidFill>
              </a:rPr>
              <a:t>p.sset</a:t>
            </a:r>
            <a:r>
              <a:rPr lang="en-US" sz="2400" dirty="0">
                <a:solidFill>
                  <a:prstClr val="black"/>
                </a:solidFill>
              </a:rPr>
              <a:t>);        </a:t>
            </a:r>
            <a:r>
              <a:rPr lang="en-US" sz="2400" dirty="0">
                <a:solidFill>
                  <a:srgbClr val="008000"/>
                </a:solidFill>
              </a:rPr>
              <a:t>// </a:t>
            </a:r>
            <a:r>
              <a:rPr lang="en-US" sz="2400" dirty="0">
                <a:solidFill>
                  <a:srgbClr val="008000"/>
                </a:solidFill>
              </a:rPr>
              <a:t>новый маршрут 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((</a:t>
            </a:r>
            <a:r>
              <a:rPr lang="en-US" sz="2400" dirty="0" err="1">
                <a:solidFill>
                  <a:prstClr val="black"/>
                </a:solidFill>
              </a:rPr>
              <a:t>dist</a:t>
            </a:r>
            <a:r>
              <a:rPr lang="en-US" sz="2400" dirty="0">
                <a:solidFill>
                  <a:prstClr val="black"/>
                </a:solidFill>
              </a:rPr>
              <a:t> = distance(</a:t>
            </a:r>
            <a:r>
              <a:rPr lang="en-US" sz="2400" dirty="0" err="1">
                <a:solidFill>
                  <a:prstClr val="black"/>
                </a:solidFill>
              </a:rPr>
              <a:t>n,b,d</a:t>
            </a:r>
            <a:r>
              <a:rPr lang="en-US" sz="2400" dirty="0">
                <a:solidFill>
                  <a:prstClr val="black"/>
                </a:solidFill>
              </a:rPr>
              <a:t>)) &lt;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{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err="1">
                <a:solidFill>
                  <a:prstClr val="black"/>
                </a:solidFill>
              </a:rPr>
              <a:t>dist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  <a:r>
              <a:rPr lang="en-US" sz="2400" dirty="0" err="1">
                <a:solidFill>
                  <a:prstClr val="black"/>
                </a:solidFill>
              </a:rPr>
              <a:t>copypath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n,r,b</a:t>
            </a:r>
            <a:r>
              <a:rPr lang="en-US" sz="2400" dirty="0">
                <a:solidFill>
                  <a:prstClr val="black"/>
                </a:solidFill>
              </a:rPr>
              <a:t>); }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k = </a:t>
            </a:r>
            <a:r>
              <a:rPr lang="en-US" sz="2400" dirty="0" err="1">
                <a:solidFill>
                  <a:prstClr val="black"/>
                </a:solidFill>
              </a:rPr>
              <a:t>p.getnext</a:t>
            </a:r>
            <a:r>
              <a:rPr lang="en-US" sz="2400" dirty="0">
                <a:solidFill>
                  <a:prstClr val="black"/>
                </a:solidFill>
              </a:rPr>
              <a:t>();  </a:t>
            </a:r>
            <a:r>
              <a:rPr lang="en-US" sz="2400" dirty="0" smtClean="0">
                <a:solidFill>
                  <a:prstClr val="black"/>
                </a:solidFill>
              </a:rPr>
              <a:t>};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; 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}</a:t>
            </a:r>
            <a:endParaRPr lang="en-US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-168696" y="181950"/>
            <a:ext cx="583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en-US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55032" y="1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/// --- main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endParaRPr lang="en-US" sz="2000" dirty="0">
              <a:solidFill>
                <a:srgbClr val="A31515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iostream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endParaRPr lang="en-US" sz="2000" dirty="0">
              <a:solidFill>
                <a:srgbClr val="A31515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</a:t>
            </a:r>
            <a:r>
              <a:rPr lang="en-US" sz="2000" dirty="0" err="1">
                <a:solidFill>
                  <a:srgbClr val="A31515"/>
                </a:solidFill>
              </a:rPr>
              <a:t>iomanip</a:t>
            </a:r>
            <a:r>
              <a:rPr lang="en-US" sz="2000" dirty="0">
                <a:solidFill>
                  <a:srgbClr val="A31515"/>
                </a:solidFill>
              </a:rPr>
              <a:t>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Salesman.h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endParaRPr lang="en-US" sz="2000" dirty="0">
              <a:solidFill>
                <a:srgbClr val="A31515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#define</a:t>
            </a:r>
            <a:r>
              <a:rPr lang="en-US" sz="2000" dirty="0">
                <a:solidFill>
                  <a:prstClr val="black"/>
                </a:solidFill>
              </a:rPr>
              <a:t> N 5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_</a:t>
            </a:r>
            <a:r>
              <a:rPr lang="en-US" sz="2000" dirty="0" err="1">
                <a:solidFill>
                  <a:prstClr val="black"/>
                </a:solidFill>
              </a:rPr>
              <a:t>tmain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argc</a:t>
            </a:r>
            <a:r>
              <a:rPr lang="en-US" sz="2000" dirty="0">
                <a:solidFill>
                  <a:prstClr val="black"/>
                </a:solidFill>
              </a:rPr>
              <a:t>, _TCHAR* </a:t>
            </a:r>
            <a:r>
              <a:rPr lang="en-US" sz="2000" dirty="0" err="1">
                <a:solidFill>
                  <a:prstClr val="black"/>
                </a:solidFill>
              </a:rPr>
              <a:t>argv</a:t>
            </a:r>
            <a:r>
              <a:rPr lang="en-US" sz="2000" dirty="0">
                <a:solidFill>
                  <a:prstClr val="black"/>
                </a:solidFill>
              </a:rPr>
              <a:t>[])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setlocale</a:t>
            </a:r>
            <a:r>
              <a:rPr lang="en-US" sz="2000" dirty="0">
                <a:solidFill>
                  <a:prstClr val="black"/>
                </a:solidFill>
              </a:rPr>
              <a:t>(LC_ALL,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rus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>
                <a:solidFill>
                  <a:srgbClr val="0000FF"/>
                </a:solidFill>
              </a:rPr>
              <a:t>int</a:t>
            </a:r>
            <a:r>
              <a:rPr lang="pt-BR" sz="2000" dirty="0">
                <a:solidFill>
                  <a:prstClr val="black"/>
                </a:solidFill>
              </a:rPr>
              <a:t> d[N][N] = { </a:t>
            </a:r>
            <a:r>
              <a:rPr lang="pt-BR" sz="2000" dirty="0">
                <a:solidFill>
                  <a:srgbClr val="008000"/>
                </a:solidFill>
              </a:rPr>
              <a:t>//0   1    2    3     4        </a:t>
            </a:r>
            <a:endParaRPr lang="pt-BR" sz="2000" dirty="0">
              <a:solidFill>
                <a:srgbClr val="008000"/>
              </a:solidFill>
            </a:endParaRPr>
          </a:p>
          <a:p>
            <a:r>
              <a:rPr lang="de-DE" sz="2000" dirty="0">
                <a:solidFill>
                  <a:prstClr val="black"/>
                </a:solidFill>
              </a:rPr>
              <a:t>               {  0,  45, INF,  25,   50},    </a:t>
            </a:r>
            <a:r>
              <a:rPr lang="de-DE" sz="2000" dirty="0">
                <a:solidFill>
                  <a:srgbClr val="008000"/>
                </a:solidFill>
              </a:rPr>
              <a:t>//  0</a:t>
            </a:r>
            <a:endParaRPr lang="de-DE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         { 45,   0,  55,  20,  100},    </a:t>
            </a:r>
            <a:r>
              <a:rPr lang="en-US" sz="2000" dirty="0">
                <a:solidFill>
                  <a:srgbClr val="008000"/>
                </a:solidFill>
              </a:rPr>
              <a:t>//  1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         { 70,  20,   0,  10,   30},    </a:t>
            </a:r>
            <a:r>
              <a:rPr lang="en-US" sz="2000" dirty="0">
                <a:solidFill>
                  <a:srgbClr val="008000"/>
                </a:solidFill>
              </a:rPr>
              <a:t>//  2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         { 80,  10,  40,   0,   10},    </a:t>
            </a:r>
            <a:r>
              <a:rPr lang="en-US" sz="2000" dirty="0">
                <a:solidFill>
                  <a:srgbClr val="008000"/>
                </a:solidFill>
              </a:rPr>
              <a:t>//  3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         { 30,  50,  20,  10,    0}};   </a:t>
            </a:r>
            <a:r>
              <a:rPr lang="en-US" sz="2000" dirty="0">
                <a:solidFill>
                  <a:srgbClr val="008000"/>
                </a:solidFill>
              </a:rPr>
              <a:t>//  4 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r[N];                     </a:t>
            </a:r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>
                <a:solidFill>
                  <a:srgbClr val="008000"/>
                </a:solidFill>
              </a:rPr>
              <a:t>результат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s = salesman (           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      N,          </a:t>
            </a:r>
            <a:r>
              <a:rPr lang="en-US" sz="2000" dirty="0">
                <a:solidFill>
                  <a:srgbClr val="008000"/>
                </a:solidFill>
              </a:rPr>
              <a:t>// [in]  </a:t>
            </a:r>
            <a:r>
              <a:rPr lang="en-US" sz="2000" dirty="0">
                <a:solidFill>
                  <a:srgbClr val="008000"/>
                </a:solidFill>
              </a:rPr>
              <a:t>количество городов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 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*)d, 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 массив [n*n] расстояний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      r           </a:t>
            </a:r>
            <a:r>
              <a:rPr lang="en-US" sz="2000" dirty="0">
                <a:solidFill>
                  <a:srgbClr val="008000"/>
                </a:solidFill>
              </a:rPr>
              <a:t>// [out] </a:t>
            </a:r>
            <a:r>
              <a:rPr lang="en-US" sz="2000" dirty="0">
                <a:solidFill>
                  <a:srgbClr val="008000"/>
                </a:solidFill>
              </a:rPr>
              <a:t>массив [</a:t>
            </a:r>
            <a:r>
              <a:rPr lang="en-US" sz="2000" dirty="0">
                <a:solidFill>
                  <a:srgbClr val="008000"/>
                </a:solidFill>
              </a:rPr>
              <a:t>n] </a:t>
            </a:r>
            <a:r>
              <a:rPr lang="en-US" sz="2000" dirty="0">
                <a:solidFill>
                  <a:srgbClr val="008000"/>
                </a:solidFill>
              </a:rPr>
              <a:t>маршрут 0 </a:t>
            </a:r>
            <a:r>
              <a:rPr lang="en-US" sz="2000" dirty="0">
                <a:solidFill>
                  <a:srgbClr val="008000"/>
                </a:solidFill>
              </a:rPr>
              <a:t>x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prstClr val="black"/>
                </a:solidFill>
              </a:rPr>
              <a:t>		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); 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74477" y="260648"/>
            <a:ext cx="87849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endl</a:t>
            </a:r>
            <a:r>
              <a:rPr lang="en-US" sz="2000" dirty="0"/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en-US" sz="2000" dirty="0">
                <a:solidFill>
                  <a:srgbClr val="A31515"/>
                </a:solidFill>
              </a:rPr>
              <a:t>Задача коммивояжера --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cout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 err="1">
                <a:solidFill>
                  <a:prstClr val="black"/>
                </a:solidFill>
              </a:rPr>
              <a:t>std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endl</a:t>
            </a:r>
            <a:r>
              <a:rPr lang="ru-RU" sz="2000" dirty="0">
                <a:solidFill>
                  <a:prstClr val="black"/>
                </a:solidFill>
              </a:rPr>
              <a:t>&lt;&lt;</a:t>
            </a:r>
            <a:r>
              <a:rPr lang="ru-RU" sz="2000" dirty="0">
                <a:solidFill>
                  <a:srgbClr val="A31515"/>
                </a:solidFill>
              </a:rPr>
              <a:t>"-- количество  городов: "</a:t>
            </a:r>
            <a:r>
              <a:rPr lang="ru-RU" sz="2000" dirty="0">
                <a:solidFill>
                  <a:prstClr val="black"/>
                </a:solidFill>
              </a:rPr>
              <a:t>&lt;&lt;N;</a:t>
            </a:r>
            <a:endParaRPr lang="ru-RU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en-US" sz="2000" dirty="0">
                <a:solidFill>
                  <a:srgbClr val="A31515"/>
                </a:solidFill>
              </a:rPr>
              <a:t>матрица расстояний :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</a:t>
            </a:r>
            <a:endParaRPr lang="nn-NO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{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j = 0; j &lt; N; j++)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(d[i][j]!= INF)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(3)&lt;&lt;d[i][j]&lt;&lt; 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setw</a:t>
            </a:r>
            <a:r>
              <a:rPr lang="en-US" sz="2000" dirty="0">
                <a:solidFill>
                  <a:prstClr val="black"/>
                </a:solidFill>
              </a:rPr>
              <a:t>(3)&lt;&lt;</a:t>
            </a:r>
            <a:r>
              <a:rPr lang="en-US" sz="2000" dirty="0">
                <a:solidFill>
                  <a:srgbClr val="A31515"/>
                </a:solidFill>
              </a:rPr>
              <a:t>"INF"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 "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}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en-US" sz="2000" dirty="0">
                <a:solidFill>
                  <a:srgbClr val="A31515"/>
                </a:solidFill>
              </a:rPr>
              <a:t>оптимальный маршрут: "</a:t>
            </a:r>
            <a:r>
              <a:rPr lang="en-US" sz="2000" dirty="0">
                <a:solidFill>
                  <a:prstClr val="black"/>
                </a:solidFill>
              </a:rPr>
              <a:t>;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N; i++) std::cout&lt;&lt;r[i]&lt;&lt;</a:t>
            </a:r>
            <a:r>
              <a:rPr lang="nn-NO" sz="2000" dirty="0">
                <a:solidFill>
                  <a:srgbClr val="A31515"/>
                </a:solidFill>
              </a:rPr>
              <a:t>"--&gt;"</a:t>
            </a:r>
            <a:r>
              <a:rPr lang="nn-NO" sz="2000" dirty="0">
                <a:solidFill>
                  <a:prstClr val="black"/>
                </a:solidFill>
              </a:rPr>
              <a:t>; std::cout&lt;&lt;0;</a:t>
            </a:r>
            <a:endParaRPr lang="nn-NO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srgbClr val="A31515"/>
                </a:solidFill>
              </a:rPr>
              <a:t>"-- </a:t>
            </a:r>
            <a:r>
              <a:rPr lang="en-US" sz="2000" dirty="0">
                <a:solidFill>
                  <a:srgbClr val="A31515"/>
                </a:solidFill>
              </a:rPr>
              <a:t>длина маршрута     : "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>
                <a:solidFill>
                  <a:prstClr val="black"/>
                </a:solidFill>
              </a:rPr>
              <a:t>s; 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cout</a:t>
            </a:r>
            <a:r>
              <a:rPr lang="en-US" sz="2000" dirty="0">
                <a:solidFill>
                  <a:prstClr val="black"/>
                </a:solidFill>
              </a:rPr>
              <a:t>&lt;&lt;</a:t>
            </a:r>
            <a:r>
              <a:rPr lang="en-US" sz="2000" dirty="0" err="1">
                <a:solidFill>
                  <a:prstClr val="black"/>
                </a:solidFill>
              </a:rPr>
              <a:t>std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endl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system(</a:t>
            </a:r>
            <a:r>
              <a:rPr lang="en-US" sz="2000" dirty="0">
                <a:solidFill>
                  <a:srgbClr val="A31515"/>
                </a:solidFill>
              </a:rPr>
              <a:t>"pause"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0;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} 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5" y="692697"/>
            <a:ext cx="8873201" cy="496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512" y="106491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перестановок</a:t>
            </a:r>
            <a:endParaRPr lang="ru-RU" sz="2400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</a:t>
            </a: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Троттера</a:t>
            </a:r>
            <a:r>
              <a:rPr lang="ru-RU" sz="2400" b="1" dirty="0"/>
              <a:t> 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95400" y="1150133"/>
            <a:ext cx="597666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Этот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алгоритм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является наиболее известным методом построения множества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P</a:t>
            </a:r>
            <a:r>
              <a:rPr lang="en-US" sz="24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всех перестановок конечного множества </a:t>
            </a:r>
            <a:r>
              <a:rPr lang="ru-RU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Х.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Алгоритм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подразумевает, что все элементы множества </a:t>
            </a:r>
            <a:r>
              <a:rPr lang="ru-RU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Х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можно единственным способом перечислить в порядке возрастания. </a:t>
            </a:r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Отметим, что для конечного множества такой порядок всегда можно установить.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Каждый элемент исходного множества </a:t>
            </a:r>
            <a:r>
              <a:rPr lang="ru-RU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Х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помечается специальным символом – стрелкой, которая может быть направлена влево или вправо</a:t>
            </a:r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200" dirty="0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 flipV="1">
            <a:off x="4583832" y="4733675"/>
            <a:ext cx="18033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68" b="45401"/>
          <a:stretch>
            <a:fillRect/>
          </a:stretch>
        </p:blipFill>
        <p:spPr>
          <a:xfrm>
            <a:off x="8184232" y="158398"/>
            <a:ext cx="3096344" cy="6192688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6888088" y="692696"/>
            <a:ext cx="2304256" cy="48245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6888088" y="2564904"/>
            <a:ext cx="2304256" cy="300423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695400" y="1628800"/>
            <a:ext cx="41044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Также можно оценить продолжительность выполнения расчетов алгоритмом.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 программе применяются функции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auxil</a:t>
            </a:r>
            <a:r>
              <a:rPr lang="ru-RU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start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auxil</a:t>
            </a:r>
            <a:r>
              <a:rPr lang="ru-RU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iget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, позволяющие сгенерировать расстояния между городами случайным образом, которые берутся из первой лабораторной работы.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68696" y="181950"/>
            <a:ext cx="583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Решение задачи коммивояжера </a:t>
            </a:r>
            <a:r>
              <a:rPr lang="en-US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c</a:t>
            </a:r>
            <a:r>
              <a:rPr lang="ru-RU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 использованием генератора перестановок</a:t>
            </a:r>
            <a:endParaRPr lang="en-US" sz="2400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91944" y="80350"/>
            <a:ext cx="640871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#</a:t>
            </a:r>
            <a:r>
              <a:rPr lang="en-US" sz="2400" dirty="0">
                <a:solidFill>
                  <a:srgbClr val="0000FF"/>
                </a:solidFill>
              </a:rPr>
              <a:t>define</a:t>
            </a:r>
            <a:r>
              <a:rPr lang="en-US" sz="2400" dirty="0">
                <a:solidFill>
                  <a:prstClr val="black"/>
                </a:solidFill>
              </a:rPr>
              <a:t> SPACE(n)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(n)&lt;&lt;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endParaRPr lang="en-US" sz="2400" dirty="0">
              <a:solidFill>
                <a:srgbClr val="A31515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N 12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d[N*N+1], r[N];                  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auxil</a:t>
            </a:r>
            <a:r>
              <a:rPr lang="en-US" sz="2400" dirty="0">
                <a:solidFill>
                  <a:prstClr val="black"/>
                </a:solidFill>
              </a:rPr>
              <a:t>::start();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&lt;= N*N; i++) d [i] = auxil::iget(10,100);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en-US" sz="2400" dirty="0" err="1" smtClean="0">
                <a:solidFill>
                  <a:prstClr val="black"/>
                </a:solidFill>
              </a:rPr>
              <a:t>clock_t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t1, t2;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7; i &lt;= N; i++)</a:t>
            </a:r>
            <a:endParaRPr lang="nn-NO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{ </a:t>
            </a:r>
            <a:r>
              <a:rPr lang="en-US" sz="2400" dirty="0" smtClean="0">
                <a:solidFill>
                  <a:prstClr val="black"/>
                </a:solidFill>
              </a:rPr>
              <a:t>t1 </a:t>
            </a:r>
            <a:r>
              <a:rPr lang="en-US" sz="2400" dirty="0">
                <a:solidFill>
                  <a:prstClr val="black"/>
                </a:solidFill>
              </a:rPr>
              <a:t>= clock();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salesman (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, 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*)d, r);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</a:t>
            </a:r>
            <a:r>
              <a:rPr lang="en-US" sz="2400" dirty="0" err="1" smtClean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prstClr val="black"/>
                </a:solidFill>
              </a:rPr>
              <a:t>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(5)&lt;&lt;(t2-t1</a:t>
            </a:r>
            <a:r>
              <a:rPr lang="en-US" sz="2400" dirty="0" smtClean="0">
                <a:solidFill>
                  <a:prstClr val="black"/>
                </a:solidFill>
              </a:rPr>
              <a:t>);</a:t>
            </a:r>
            <a:r>
              <a:rPr lang="en-US" sz="2400" dirty="0" smtClean="0">
                <a:solidFill>
                  <a:prstClr val="black"/>
                </a:solidFill>
              </a:rPr>
              <a:t>}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</a:t>
            </a:r>
            <a:r>
              <a:rPr lang="en-US" sz="2400" dirty="0" smtClean="0">
                <a:solidFill>
                  <a:srgbClr val="A31515"/>
                </a:solidFill>
              </a:rPr>
              <a:t>"</a:t>
            </a:r>
            <a:r>
              <a:rPr lang="en-US" sz="2400" dirty="0" smtClean="0">
                <a:solidFill>
                  <a:prstClr val="black"/>
                </a:solidFill>
              </a:rPr>
              <a:t>);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0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  <a:r>
              <a:rPr lang="en-US" sz="2400" dirty="0" smtClean="0">
                <a:solidFill>
                  <a:prstClr val="black"/>
                </a:solidFill>
              </a:rPr>
              <a:t>}  </a:t>
            </a:r>
            <a:endParaRPr lang="en-US" sz="2400" dirty="0">
              <a:solidFill>
                <a:prstClr val="black"/>
              </a:solidFill>
            </a:endParaRPr>
          </a:p>
          <a:p>
            <a:endParaRPr lang="ru-RU" sz="2400" dirty="0" smtClean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-1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0688"/>
            <a:ext cx="9144000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27411"/>
            <a:ext cx="11094552" cy="603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50348" y="6129591"/>
            <a:ext cx="26997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Сложность </a:t>
            </a:r>
            <a:endParaRPr lang="ru-RU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231904" y="6165303"/>
          <a:ext cx="2241252" cy="6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Формула" r:id="rId2" imgW="787400" imgH="228600" progId="Equation.3">
                  <p:embed/>
                </p:oleObj>
              </mc:Choice>
              <mc:Fallback>
                <p:oleObj name="Формула" r:id="rId2" imgW="787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6165303"/>
                        <a:ext cx="2241252" cy="648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75520" y="179250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размещений </a:t>
            </a:r>
            <a:endParaRPr lang="en-US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7" y="3775500"/>
            <a:ext cx="8978108" cy="30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818550"/>
            <a:ext cx="8981409" cy="191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938785"/>
            <a:ext cx="8805214" cy="8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40185" y="2872942"/>
            <a:ext cx="2408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7608" y="5311360"/>
            <a:ext cx="2408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82" y="60132"/>
            <a:ext cx="4865030" cy="676105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9284590" y="1274799"/>
            <a:ext cx="1095378" cy="1882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9284590" y="2415999"/>
            <a:ext cx="1095378" cy="741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9284590" y="3189988"/>
            <a:ext cx="1095378" cy="1108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9284590" y="3157088"/>
            <a:ext cx="1095378" cy="255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9460785" y="1556792"/>
            <a:ext cx="1603767" cy="32403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9460785" y="2786543"/>
            <a:ext cx="1603767" cy="20106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9460785" y="4072966"/>
            <a:ext cx="1603767" cy="7241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9460785" y="4797152"/>
            <a:ext cx="1603767" cy="9587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1084460" y="179250"/>
            <a:ext cx="1348244" cy="1564015"/>
          </a:xfrm>
          <a:prstGeom prst="rect">
            <a:avLst/>
          </a:prstGeom>
          <a:solidFill>
            <a:srgbClr val="DEEBF7">
              <a:alpha val="4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1059062" y="1796069"/>
            <a:ext cx="1348244" cy="1620371"/>
          </a:xfrm>
          <a:prstGeom prst="rect">
            <a:avLst/>
          </a:prstGeom>
          <a:solidFill>
            <a:srgbClr val="DEEBF7">
              <a:alpha val="4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1069524" y="3416440"/>
            <a:ext cx="1348244" cy="1613014"/>
          </a:xfrm>
          <a:prstGeom prst="rect">
            <a:avLst/>
          </a:prstGeom>
          <a:solidFill>
            <a:srgbClr val="DEEBF7">
              <a:alpha val="4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1084460" y="5029454"/>
            <a:ext cx="1348244" cy="1620371"/>
          </a:xfrm>
          <a:prstGeom prst="rect">
            <a:avLst/>
          </a:prstGeom>
          <a:solidFill>
            <a:srgbClr val="DEEBF7">
              <a:alpha val="4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-7268" y="640915"/>
            <a:ext cx="66073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Схема 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построения множества размещений </a:t>
            </a:r>
            <a:r>
              <a:rPr lang="en-US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lang="en-US" sz="2300" b="1" i="1" baseline="-25000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X</a:t>
            </a:r>
            <a:r>
              <a:rPr lang="ru-RU" sz="2300" b="1" i="1" baseline="-25000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,3 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из элементов </a:t>
            </a:r>
            <a:r>
              <a:rPr lang="ru-RU" sz="2300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множества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X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={</a:t>
            </a:r>
            <a:r>
              <a:rPr lang="en-US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d</a:t>
            </a:r>
            <a:r>
              <a:rPr lang="ru-RU" sz="23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}. </a:t>
            </a:r>
            <a:endParaRPr lang="ru-RU" sz="2300" b="1" i="1" dirty="0">
              <a:solidFill>
                <a:srgbClr val="0070C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1483620"/>
            <a:ext cx="59766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tabLst>
                <a:tab pos="800100" algn="l"/>
              </a:tabLst>
            </a:pP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Для того чтобы проследить этапы генерации множества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en-US" sz="20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0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,3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  на схеме, ее следует рассматривать слева направо. В крайней левой позиции изображено множество {0, 1, 2, 3}, на основе которого формируются четыре сочетания.</a:t>
            </a:r>
            <a:endParaRPr lang="ru-RU" sz="20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Затем каждое сочетание рассматривается как отдельное множество, состоящее из трех элементов. Для каждого множества формируется по 3!=6 перестановок. В итоге в третьем слева столбце на схеме отображены 4∙6=24 перестановки множества {0, 1, 2, 3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}</a:t>
            </a:r>
            <a:r>
              <a:rPr lang="en-US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  </a:t>
            </a:r>
            <a:endParaRPr lang="ru-RU" sz="20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На последнем этапе формируется множество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en-US" sz="20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0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,3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  всех перестановок элементов множества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={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b</a:t>
            </a:r>
            <a:r>
              <a:rPr lang="ru-RU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}.  Элементы множества </a:t>
            </a:r>
            <a:r>
              <a:rPr lang="en-US" sz="20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en-US" sz="20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0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,3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  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отображены </a:t>
            </a:r>
            <a:r>
              <a:rPr lang="ru-RU" sz="2000" dirty="0">
                <a:latin typeface="Bahnschrift" panose="020B0502040204020203" pitchFamily="34" charset="0"/>
                <a:ea typeface="Times New Roman" panose="02020603050405020304" pitchFamily="18" charset="0"/>
              </a:rPr>
              <a:t>в крайнем справа столбце. </a:t>
            </a:r>
            <a:endParaRPr lang="ru-RU" sz="20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744760" y="102387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размещений </a:t>
            </a:r>
            <a:endParaRPr lang="en-US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830714" y="25524"/>
          <a:ext cx="4860032" cy="676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Visio" r:id="rId1" imgW="9004300" imgH="13246100" progId="Visio.Drawing.11">
                  <p:embed/>
                </p:oleObj>
              </mc:Choice>
              <mc:Fallback>
                <p:oleObj name="Visio" r:id="rId1" imgW="9004300" imgH="13246100" progId="Visio.Drawing.11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714" y="25524"/>
                        <a:ext cx="4860032" cy="676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830714" y="2780928"/>
            <a:ext cx="417414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830714" y="2791528"/>
            <a:ext cx="417414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54649" y="2784699"/>
            <a:ext cx="417414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854649" y="2802128"/>
            <a:ext cx="417414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8040216" y="836712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580785" y="102387"/>
            <a:ext cx="827584" cy="167042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8040216" y="2348880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8580785" y="1772816"/>
            <a:ext cx="827584" cy="167042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043838" y="3933056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584407" y="3443245"/>
            <a:ext cx="827584" cy="15699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8040216" y="5589240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580785" y="5013176"/>
            <a:ext cx="827584" cy="167042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0744648" y="102386"/>
            <a:ext cx="977390" cy="658121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9721902" y="925710"/>
            <a:ext cx="792088" cy="34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9721902" y="2420888"/>
            <a:ext cx="792088" cy="34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9721902" y="4293096"/>
            <a:ext cx="792088" cy="34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9721902" y="5848390"/>
            <a:ext cx="792088" cy="34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07407E-6 L -0.00052 -0.17593 C -0.00052 -0.25463 0.0181 -0.35162 0.03321 -0.35162 L 0.06732 -0.3516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175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L -0.00052 -0.06135 C -0.00052 -0.08866 0.01589 -0.12223 0.0293 -0.12223 L 0.05964 -0.1222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61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11111E-6 L -0.00052 0.06018 C -0.00052 0.08727 0.01588 0.12037 0.02929 0.12037 L 0.05963 0.12037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60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1481E-6 L -0.00052 0.1743 C -0.00052 0.25254 0.0181 0.34884 0.0332 0.34884 L 0.06731 0.34884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9" grpId="0" animBg="1"/>
      <p:bldP spid="21" grpId="0" animBg="1"/>
      <p:bldP spid="24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23" y="381136"/>
            <a:ext cx="7992888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-конечная звезда 4"/>
          <p:cNvSpPr/>
          <p:nvPr/>
        </p:nvSpPr>
        <p:spPr>
          <a:xfrm>
            <a:off x="9552384" y="2249576"/>
            <a:ext cx="216024" cy="216024"/>
          </a:xfrm>
          <a:prstGeom prst="star4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конечная звезда 5"/>
          <p:cNvSpPr/>
          <p:nvPr/>
        </p:nvSpPr>
        <p:spPr>
          <a:xfrm>
            <a:off x="9552384" y="2956008"/>
            <a:ext cx="216024" cy="216024"/>
          </a:xfrm>
          <a:prstGeom prst="star4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конечная звезда 6"/>
          <p:cNvSpPr/>
          <p:nvPr/>
        </p:nvSpPr>
        <p:spPr>
          <a:xfrm>
            <a:off x="9552384" y="3275104"/>
            <a:ext cx="216024" cy="216024"/>
          </a:xfrm>
          <a:prstGeom prst="star4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конечная звезда 7"/>
          <p:cNvSpPr/>
          <p:nvPr/>
        </p:nvSpPr>
        <p:spPr>
          <a:xfrm>
            <a:off x="9552384" y="4312856"/>
            <a:ext cx="216024" cy="216024"/>
          </a:xfrm>
          <a:prstGeom prst="star4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конечная звезда 8"/>
          <p:cNvSpPr/>
          <p:nvPr/>
        </p:nvSpPr>
        <p:spPr>
          <a:xfrm>
            <a:off x="9552384" y="4711496"/>
            <a:ext cx="216024" cy="216024"/>
          </a:xfrm>
          <a:prstGeom prst="star4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конечная звезда 9"/>
          <p:cNvSpPr/>
          <p:nvPr/>
        </p:nvSpPr>
        <p:spPr>
          <a:xfrm>
            <a:off x="9552384" y="5431576"/>
            <a:ext cx="216024" cy="216024"/>
          </a:xfrm>
          <a:prstGeom prst="star4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75520" y="1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 Имеется множество из 4-х элементов. Необходимо получить все возможные размещения по 2 элемента. </a:t>
            </a:r>
            <a:endParaRPr lang="ru-RU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473915" y="476672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5" name="Формула" r:id="rId1" imgW="723900" imgH="279400" progId="Equation.3">
                  <p:embed/>
                </p:oleObj>
              </mc:Choice>
              <mc:Fallback>
                <p:oleObj name="Формула" r:id="rId1" imgW="723900" imgH="279400" progId="Equation.3">
                  <p:embed/>
                  <p:pic>
                    <p:nvPicPr>
                      <p:cNvPr id="0" name="Picture 228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915" y="476672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473916" y="1268760"/>
          <a:ext cx="172074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6" name="Формула" r:id="rId3" imgW="736600" imgH="279400" progId="Equation.3">
                  <p:embed/>
                </p:oleObj>
              </mc:Choice>
              <mc:Fallback>
                <p:oleObj name="Формула" r:id="rId3" imgW="736600" imgH="279400" progId="Equation.3">
                  <p:embed/>
                  <p:pic>
                    <p:nvPicPr>
                      <p:cNvPr id="0" name="Picture 228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916" y="1268760"/>
                        <a:ext cx="172074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473916" y="2060848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7" name="Формула" r:id="rId5" imgW="723900" imgH="279400" progId="Equation.3">
                  <p:embed/>
                </p:oleObj>
              </mc:Choice>
              <mc:Fallback>
                <p:oleObj name="Формула" r:id="rId5" imgW="723900" imgH="279400" progId="Equation.3">
                  <p:embed/>
                  <p:pic>
                    <p:nvPicPr>
                      <p:cNvPr id="0" name="Picture 22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916" y="2060848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473916" y="2852936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8" name="Формула" r:id="rId7" imgW="711200" imgH="279400" progId="Equation.3">
                  <p:embed/>
                </p:oleObj>
              </mc:Choice>
              <mc:Fallback>
                <p:oleObj name="Формула" r:id="rId7" imgW="711200" imgH="279400" progId="Equation.3">
                  <p:embed/>
                  <p:pic>
                    <p:nvPicPr>
                      <p:cNvPr id="0" name="Picture 22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916" y="2852936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473916" y="3573016"/>
          <a:ext cx="1656184" cy="65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9" name="Формула" r:id="rId9" imgW="698500" imgH="279400" progId="Equation.3">
                  <p:embed/>
                </p:oleObj>
              </mc:Choice>
              <mc:Fallback>
                <p:oleObj name="Формула" r:id="rId9" imgW="698500" imgH="279400" progId="Equation.3">
                  <p:embed/>
                  <p:pic>
                    <p:nvPicPr>
                      <p:cNvPr id="0" name="Picture 22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916" y="3573016"/>
                        <a:ext cx="1656184" cy="657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3473916" y="4365104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0" name="Формула" r:id="rId11" imgW="711200" imgH="279400" progId="Equation.3">
                  <p:embed/>
                </p:oleObj>
              </mc:Choice>
              <mc:Fallback>
                <p:oleObj name="Формула" r:id="rId11" imgW="711200" imgH="279400" progId="Equation.3">
                  <p:embed/>
                  <p:pic>
                    <p:nvPicPr>
                      <p:cNvPr id="0" name="Picture 22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916" y="4365104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6426244" y="476673"/>
          <a:ext cx="1705925" cy="65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1" name="Формула" r:id="rId13" imgW="723900" imgH="279400" progId="Equation.3">
                  <p:embed/>
                </p:oleObj>
              </mc:Choice>
              <mc:Fallback>
                <p:oleObj name="Формула" r:id="rId13" imgW="723900" imgH="279400" progId="Equation.3">
                  <p:embed/>
                  <p:pic>
                    <p:nvPicPr>
                      <p:cNvPr id="0" name="Picture 22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44" y="476673"/>
                        <a:ext cx="1705925" cy="650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6426245" y="1268760"/>
          <a:ext cx="1706649" cy="64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2" name="Формула" r:id="rId15" imgW="736600" imgH="279400" progId="Equation.3">
                  <p:embed/>
                </p:oleObj>
              </mc:Choice>
              <mc:Fallback>
                <p:oleObj name="Формула" r:id="rId15" imgW="736600" imgH="279400" progId="Equation.3">
                  <p:embed/>
                  <p:pic>
                    <p:nvPicPr>
                      <p:cNvPr id="0" name="Picture 228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45" y="1268760"/>
                        <a:ext cx="1706649" cy="642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6456040" y="2060848"/>
          <a:ext cx="1698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" name="Формула" r:id="rId17" imgW="723900" imgH="279400" progId="Equation.3">
                  <p:embed/>
                </p:oleObj>
              </mc:Choice>
              <mc:Fallback>
                <p:oleObj name="Формула" r:id="rId17" imgW="723900" imgH="279400" progId="Equation.3">
                  <p:embed/>
                  <p:pic>
                    <p:nvPicPr>
                      <p:cNvPr id="0" name="Picture 228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0" y="2060848"/>
                        <a:ext cx="1698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6478388" y="2852936"/>
          <a:ext cx="167604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4" name="Формула" r:id="rId19" imgW="711200" imgH="279400" progId="Equation.3">
                  <p:embed/>
                </p:oleObj>
              </mc:Choice>
              <mc:Fallback>
                <p:oleObj name="Формула" r:id="rId19" imgW="711200" imgH="279400" progId="Equation.3">
                  <p:embed/>
                  <p:pic>
                    <p:nvPicPr>
                      <p:cNvPr id="0" name="Picture 228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388" y="2852936"/>
                        <a:ext cx="167604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6498252" y="3573016"/>
          <a:ext cx="163135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5" name="Формула" r:id="rId21" imgW="698500" imgH="279400" progId="Equation.3">
                  <p:embed/>
                </p:oleObj>
              </mc:Choice>
              <mc:Fallback>
                <p:oleObj name="Формула" r:id="rId21" imgW="698500" imgH="279400" progId="Equation.3">
                  <p:embed/>
                  <p:pic>
                    <p:nvPicPr>
                      <p:cNvPr id="0" name="Picture 228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252" y="3573016"/>
                        <a:ext cx="163135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6555136" y="4365104"/>
          <a:ext cx="1676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6" name="Формула" r:id="rId23" imgW="711200" imgH="279400" progId="Equation.3">
                  <p:embed/>
                </p:oleObj>
              </mc:Choice>
              <mc:Fallback>
                <p:oleObj name="Формула" r:id="rId23" imgW="711200" imgH="279400" progId="Equation.3">
                  <p:embed/>
                  <p:pic>
                    <p:nvPicPr>
                      <p:cNvPr id="0" name="Picture 228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136" y="4365104"/>
                        <a:ext cx="167604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703512" y="5445224"/>
          <a:ext cx="337040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7" name="Формула" r:id="rId25" imgW="2133600" imgH="635000" progId="Equation.3">
                  <p:embed/>
                </p:oleObj>
              </mc:Choice>
              <mc:Fallback>
                <p:oleObj name="Формула" r:id="rId25" imgW="2133600" imgH="635000" progId="Equation.3">
                  <p:embed/>
                  <p:pic>
                    <p:nvPicPr>
                      <p:cNvPr id="0" name="Picture 228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5445224"/>
                        <a:ext cx="337040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5591945" y="5733256"/>
          <a:ext cx="122726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8" name="Формула" r:id="rId27" imgW="532765" imgH="215900" progId="Equation.3">
                  <p:embed/>
                </p:oleObj>
              </mc:Choice>
              <mc:Fallback>
                <p:oleObj name="Формула" r:id="rId27" imgW="532765" imgH="215900" progId="Equation.3">
                  <p:embed/>
                  <p:pic>
                    <p:nvPicPr>
                      <p:cNvPr id="0" name="Picture 228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5" y="5733256"/>
                        <a:ext cx="1227267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7573963" y="5583239"/>
          <a:ext cx="270351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9" name="Формула" r:id="rId29" imgW="42976800" imgH="11582400" progId="Equation.3">
                  <p:embed/>
                </p:oleObj>
              </mc:Choice>
              <mc:Fallback>
                <p:oleObj name="Формула" r:id="rId29" imgW="42976800" imgH="11582400" progId="Equation.3">
                  <p:embed/>
                  <p:pic>
                    <p:nvPicPr>
                      <p:cNvPr id="0" name="Picture 22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963" y="5583239"/>
                        <a:ext cx="2703512" cy="731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 стрелкой 8"/>
          <p:cNvCxnSpPr/>
          <p:nvPr/>
        </p:nvCxnSpPr>
        <p:spPr>
          <a:xfrm flipV="1">
            <a:off x="6077744" y="1700808"/>
            <a:ext cx="4122712" cy="4320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767408" y="2780928"/>
            <a:ext cx="6912768" cy="8626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2423592" y="3144942"/>
            <a:ext cx="5256584" cy="857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4439816" y="3391930"/>
            <a:ext cx="3240360" cy="18358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071664" y="4184017"/>
            <a:ext cx="4608512" cy="154923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размещений </a:t>
            </a:r>
            <a:endParaRPr lang="ru-RU" sz="2400" b="1" dirty="0" smtClean="0">
              <a:solidFill>
                <a:srgbClr val="0070C0"/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sz="24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Реализация генератора размещений на языке С++. </a:t>
            </a:r>
            <a:endParaRPr lang="ru-RU" sz="2400" b="1" i="1" dirty="0">
              <a:solidFill>
                <a:srgbClr val="0070C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407368" y="1196752"/>
            <a:ext cx="67687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Как и в предыдущих случаях, генератор размещений тоже реализован в виде структуры. Структура </a:t>
            </a:r>
            <a:r>
              <a:rPr lang="ru-RU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accomodation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имеет один конструктор. С помощью двух параметров конструктору передается размерность исходного множества (параметр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 и размерность генерируемых размещений  (параметр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 своей работе генератор размещений использует два встроенных генератора: сочетаний (указатель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cgen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 и перестановок (указатель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pgen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464152" y="1381417"/>
            <a:ext cx="4392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n,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m)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= n;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 = m;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xcombination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n,m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pgen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permutation(m);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[m];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-&gt;reset();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}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79376" y="1010247"/>
            <a:ext cx="61926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Текущее состояние генератора определяется состоянием используемых генераторов, а также значением четырех переменных: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(количество элементов исходного множества),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(размерность генерируемых размещений),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(указатель на массив индексов) и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na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(номер текущего размещения). Все переменные, включая указатели генераторов, инициализируются в конструкторе. Значение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na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увеличивается на единицу после генерации очередного размещения. Элементы </a:t>
            </a:r>
            <a:r>
              <a:rPr lang="ru-RU" sz="2400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мас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ива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меняются при каждом цикле работы генератора. </a:t>
            </a:r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размещений </a:t>
            </a:r>
            <a:endParaRPr lang="ru-RU" sz="2400" b="1" dirty="0" smtClean="0">
              <a:solidFill>
                <a:srgbClr val="0070C0"/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sz="24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Реализация генератора размещений на языке С++. </a:t>
            </a:r>
            <a:endParaRPr lang="ru-RU" sz="2400" b="1" i="1" dirty="0">
              <a:solidFill>
                <a:srgbClr val="0070C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464152" y="979415"/>
            <a:ext cx="439248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n,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m)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= n;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 = m;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cgen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xcombination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n,m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pgen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permutation(m);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[m];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-&gt;reset();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smtClean="0">
                <a:solidFill>
                  <a:prstClr val="black"/>
                </a:solidFill>
              </a:rPr>
              <a:t>}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::reset() 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na</a:t>
            </a:r>
            <a:r>
              <a:rPr lang="en-US" sz="2400" dirty="0">
                <a:solidFill>
                  <a:prstClr val="black"/>
                </a:solidFill>
              </a:rPr>
              <a:t> = 0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 smtClean="0">
                <a:solidFill>
                  <a:prstClr val="black"/>
                </a:solidFill>
              </a:rPr>
              <a:t>…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6668864" y="2348880"/>
            <a:ext cx="93930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6611156" y="2708920"/>
            <a:ext cx="108012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668864" y="3068960"/>
            <a:ext cx="939304" cy="144016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637424" y="3534502"/>
            <a:ext cx="970744" cy="29188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79376" y="1340768"/>
            <a:ext cx="45365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Кроме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конструктора, структура </a:t>
            </a:r>
            <a:r>
              <a:rPr lang="ru-RU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accomodation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содержит еще пять функций.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не имеет параметров и предназначена для формирования первого размещения. Первое размещение совпадает с первым сочетанием, сформированным функцией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встроенного генератора сочетаний.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размещений </a:t>
            </a:r>
            <a:endParaRPr lang="ru-RU" sz="2400" b="1" dirty="0" smtClean="0">
              <a:solidFill>
                <a:srgbClr val="0070C0"/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sz="24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Реализация генератора размещений на языке С++. </a:t>
            </a:r>
            <a:endParaRPr lang="ru-RU" sz="2400" b="1" i="1" dirty="0">
              <a:solidFill>
                <a:srgbClr val="0070C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77744" y="110905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short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accomodation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getfirst</a:t>
            </a:r>
            <a:r>
              <a:rPr lang="en-US" sz="2800" dirty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{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short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-&gt;n &gt;=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-&gt;m)?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-&gt;m:-1;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prstClr val="black"/>
                </a:solidFill>
              </a:rPr>
              <a:t> (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&gt; 0)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{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nn-NO" sz="2800" dirty="0">
                <a:solidFill>
                  <a:prstClr val="black"/>
                </a:solidFill>
              </a:rPr>
              <a:t>    </a:t>
            </a:r>
            <a:r>
              <a:rPr lang="nn-NO" sz="2800" dirty="0">
                <a:solidFill>
                  <a:srgbClr val="0000FF"/>
                </a:solidFill>
              </a:rPr>
              <a:t>for</a:t>
            </a:r>
            <a:r>
              <a:rPr lang="nn-NO" sz="2800" dirty="0">
                <a:solidFill>
                  <a:prstClr val="black"/>
                </a:solidFill>
              </a:rPr>
              <a:t> (</a:t>
            </a:r>
            <a:r>
              <a:rPr lang="nn-NO" sz="2800" dirty="0">
                <a:solidFill>
                  <a:srgbClr val="0000FF"/>
                </a:solidFill>
              </a:rPr>
              <a:t>int</a:t>
            </a:r>
            <a:r>
              <a:rPr lang="nn-NO" sz="2800" dirty="0">
                <a:solidFill>
                  <a:prstClr val="black"/>
                </a:solidFill>
              </a:rPr>
              <a:t> i = 0; i &lt;= </a:t>
            </a:r>
            <a:r>
              <a:rPr lang="nn-NO" sz="2800" dirty="0">
                <a:solidFill>
                  <a:srgbClr val="0000FF"/>
                </a:solidFill>
              </a:rPr>
              <a:t>this</a:t>
            </a:r>
            <a:r>
              <a:rPr lang="nn-NO" sz="2800" dirty="0">
                <a:solidFill>
                  <a:prstClr val="black"/>
                </a:solidFill>
              </a:rPr>
              <a:t>-&gt;m; i++) </a:t>
            </a:r>
            <a:endParaRPr lang="nn-NO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sset</a:t>
            </a:r>
            <a:r>
              <a:rPr lang="en-US" sz="2800" dirty="0">
                <a:solidFill>
                  <a:prstClr val="black"/>
                </a:solidFill>
              </a:rPr>
              <a:t>[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] =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cgen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sset</a:t>
            </a:r>
            <a:r>
              <a:rPr lang="en-US" sz="2800" dirty="0">
                <a:solidFill>
                  <a:prstClr val="black"/>
                </a:solidFill>
              </a:rPr>
              <a:t>[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pgen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ntx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)];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};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;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};</a:t>
            </a:r>
            <a:endParaRPr 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52656" y="229456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перестановок</a:t>
            </a:r>
            <a:endParaRPr lang="ru-RU" sz="2400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</a:t>
            </a: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Троттера</a:t>
            </a:r>
            <a:r>
              <a:rPr lang="ru-RU" sz="2400" b="1" dirty="0"/>
              <a:t> 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961808" y="2683218"/>
          <a:ext cx="1649915" cy="52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Формула" r:id="rId1" imgW="876300" imgH="279400" progId="Equation.3">
                  <p:embed/>
                </p:oleObj>
              </mc:Choice>
              <mc:Fallback>
                <p:oleObj name="Формула" r:id="rId1" imgW="876300" imgH="2794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808" y="2683218"/>
                        <a:ext cx="1649915" cy="520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35360" y="898114"/>
            <a:ext cx="49028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Первая перестановка в алгоритме Джонсона – Троттера выглядит следующим образом: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35360" y="3427002"/>
            <a:ext cx="47525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алгоритме используется понятие мобильного элемента. Элемент  последовательности элементов множества </a:t>
            </a:r>
            <a:r>
              <a:rPr lang="ru-RU" sz="2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мобильным, если соответствующая ему стрелка указывает на меньший соседний элемент.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 flipV="1">
            <a:off x="4583832" y="4733675"/>
            <a:ext cx="180333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287688" y="5971928"/>
            <a:ext cx="66967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первой перестановке все элементы кроме самого левого являются мобильными. </a:t>
            </a:r>
            <a:endParaRPr lang="ru-RU" sz="22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68" b="62168"/>
          <a:stretch>
            <a:fillRect/>
          </a:stretch>
        </p:blipFill>
        <p:spPr>
          <a:xfrm>
            <a:off x="7002919" y="188114"/>
            <a:ext cx="4124196" cy="571537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112224" y="764704"/>
            <a:ext cx="2420136" cy="69581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3791744" y="1268760"/>
            <a:ext cx="4104456" cy="158417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9811231" y="764704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234642" y="1370473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04452" y="1995766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9811230" y="2596824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8132585" y="3173926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704451" y="3796888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257257" y="4357199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704450" y="4925042"/>
            <a:ext cx="721129" cy="714860"/>
          </a:xfrm>
          <a:prstGeom prst="rect">
            <a:avLst/>
          </a:prstGeom>
          <a:solidFill>
            <a:srgbClr val="C5E0B4">
              <a:alpha val="30196"/>
            </a:srgbClr>
          </a:solidFill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623392" y="1484784"/>
            <a:ext cx="48245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reset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позволяет сбросить текущее состояние генератора для того, чтобы начать его работу сначала.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выполняет сброс встроенных </a:t>
            </a:r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генераторов,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устанавливает значение нумератора размещений (переменная </a:t>
            </a:r>
            <a:r>
              <a:rPr lang="en-US" sz="2400" b="1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na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 в нуль и выполняет функцию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встроенного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генератора сочетаний. </a:t>
            </a:r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размещений </a:t>
            </a:r>
            <a:endParaRPr lang="ru-RU" sz="2400" b="1" dirty="0" smtClean="0">
              <a:solidFill>
                <a:srgbClr val="0070C0"/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sz="24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Реализация генератора размещений на языке С++. </a:t>
            </a:r>
            <a:endParaRPr lang="ru-RU" sz="2400" b="1" i="1" dirty="0">
              <a:solidFill>
                <a:srgbClr val="0070C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84032" y="1700808"/>
            <a:ext cx="5227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void</a:t>
            </a:r>
            <a:r>
              <a:rPr lang="en-US" sz="3200" dirty="0">
                <a:solidFill>
                  <a:prstClr val="black"/>
                </a:solidFill>
              </a:rPr>
              <a:t>  </a:t>
            </a:r>
            <a:r>
              <a:rPr lang="en-US" sz="3200" dirty="0" err="1">
                <a:solidFill>
                  <a:prstClr val="black"/>
                </a:solidFill>
              </a:rPr>
              <a:t>accomodation</a:t>
            </a:r>
            <a:r>
              <a:rPr lang="en-US" sz="3200" dirty="0">
                <a:solidFill>
                  <a:prstClr val="black"/>
                </a:solidFill>
              </a:rPr>
              <a:t>::reset()    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{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na</a:t>
            </a:r>
            <a:r>
              <a:rPr lang="en-US" sz="3200" dirty="0">
                <a:solidFill>
                  <a:prstClr val="black"/>
                </a:solidFill>
              </a:rPr>
              <a:t> = 0;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cgen</a:t>
            </a:r>
            <a:r>
              <a:rPr lang="en-US" sz="3200" dirty="0">
                <a:solidFill>
                  <a:prstClr val="black"/>
                </a:solidFill>
              </a:rPr>
              <a:t>-&gt;reset();     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pgen</a:t>
            </a:r>
            <a:r>
              <a:rPr lang="en-US" sz="3200" dirty="0">
                <a:solidFill>
                  <a:prstClr val="black"/>
                </a:solidFill>
              </a:rPr>
              <a:t>-&gt;reset();     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cgen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getfirst</a:t>
            </a:r>
            <a:r>
              <a:rPr lang="en-US" sz="3200" dirty="0">
                <a:solidFill>
                  <a:prstClr val="black"/>
                </a:solidFill>
              </a:rPr>
              <a:t>();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}; 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695400" y="1484784"/>
            <a:ext cx="43924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getnext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формирует массив индексов следующего размещения и увеличивает значение переменной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na</a:t>
            </a:r>
            <a:r>
              <a:rPr lang="ru-RU" sz="2400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на единицу. В своей работе функция использует  функции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getnext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или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встроенных генераторов, а также функцию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генератора размещений. </a:t>
            </a:r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размещений </a:t>
            </a:r>
            <a:endParaRPr lang="ru-RU" sz="2400" b="1" dirty="0" smtClean="0">
              <a:solidFill>
                <a:srgbClr val="0070C0"/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sz="24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Реализация генератора размещений на языке С++. </a:t>
            </a:r>
            <a:endParaRPr lang="ru-RU" sz="2400" b="1" i="1" dirty="0">
              <a:solidFill>
                <a:srgbClr val="0070C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19936" y="1268760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short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accomodation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getnext</a:t>
            </a:r>
            <a:r>
              <a:rPr lang="en-US" sz="2800" dirty="0">
                <a:solidFill>
                  <a:prstClr val="black"/>
                </a:solidFill>
              </a:rPr>
              <a:t>()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{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short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na</a:t>
            </a:r>
            <a:r>
              <a:rPr lang="en-US" sz="2800" dirty="0">
                <a:solidFill>
                  <a:prstClr val="black"/>
                </a:solidFill>
              </a:rPr>
              <a:t>++;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prstClr val="black"/>
                </a:solidFill>
              </a:rPr>
              <a:t> ((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pgen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getnext</a:t>
            </a:r>
            <a:r>
              <a:rPr lang="en-US" sz="2800" dirty="0">
                <a:solidFill>
                  <a:prstClr val="black"/>
                </a:solidFill>
              </a:rPr>
              <a:t>())&gt; 0)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getfirst</a:t>
            </a:r>
            <a:r>
              <a:rPr lang="en-US" sz="2800" dirty="0">
                <a:solidFill>
                  <a:prstClr val="black"/>
                </a:solidFill>
              </a:rPr>
              <a:t>();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else</a:t>
            </a:r>
            <a:r>
              <a:rPr lang="en-US" sz="2800" dirty="0">
                <a:solidFill>
                  <a:prstClr val="black"/>
                </a:solidFill>
              </a:rPr>
              <a:t>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prstClr val="black"/>
                </a:solidFill>
              </a:rPr>
              <a:t> ((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cgen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getnext</a:t>
            </a:r>
            <a:r>
              <a:rPr lang="en-US" sz="2800" dirty="0">
                <a:solidFill>
                  <a:prstClr val="black"/>
                </a:solidFill>
              </a:rPr>
              <a:t>())&gt; 0)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   {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pgen</a:t>
            </a:r>
            <a:r>
              <a:rPr lang="en-US" sz="2800" dirty="0">
                <a:solidFill>
                  <a:prstClr val="black"/>
                </a:solidFill>
              </a:rPr>
              <a:t>-&gt;reset(); 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dirty="0">
                <a:solidFill>
                  <a:srgbClr val="0000FF"/>
                </a:solidFill>
              </a:rPr>
              <a:t>this</a:t>
            </a:r>
            <a:r>
              <a:rPr lang="en-US" sz="2800" dirty="0">
                <a:solidFill>
                  <a:prstClr val="black"/>
                </a:solidFill>
              </a:rPr>
              <a:t>-&gt;</a:t>
            </a:r>
            <a:r>
              <a:rPr lang="en-US" sz="2800" dirty="0" err="1">
                <a:solidFill>
                  <a:prstClr val="black"/>
                </a:solidFill>
              </a:rPr>
              <a:t>getfirst</a:t>
            </a:r>
            <a:r>
              <a:rPr lang="en-US" sz="2800" dirty="0">
                <a:solidFill>
                  <a:prstClr val="black"/>
                </a:solidFill>
              </a:rPr>
              <a:t>();}; 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>
                <a:solidFill>
                  <a:srgbClr val="0000FF"/>
                </a:solidFill>
              </a:rPr>
              <a:t>return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rc</a:t>
            </a:r>
            <a:r>
              <a:rPr lang="en-US" sz="2800" dirty="0">
                <a:solidFill>
                  <a:prstClr val="black"/>
                </a:solidFill>
              </a:rPr>
              <a:t>; 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};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839416" y="1556792"/>
            <a:ext cx="46085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ntx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возвращает значение элемента массива индексов по индексу этого элемента и служит для сокращения записи при переборе элементов массива.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smtClean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count</a:t>
            </a:r>
            <a:r>
              <a:rPr lang="en-US" sz="2400" b="1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вычисляет и возвращает общее количество размещений из </a:t>
            </a:r>
            <a:r>
              <a:rPr lang="en-US" sz="2400" b="1" dirty="0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по </a:t>
            </a:r>
            <a:r>
              <a:rPr lang="en-US" sz="2400" b="1" dirty="0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en-US" sz="2400" b="1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элементов.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179250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размещений </a:t>
            </a:r>
            <a:endParaRPr lang="ru-RU" sz="2400" b="1" dirty="0" smtClean="0">
              <a:solidFill>
                <a:srgbClr val="0070C0"/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sz="2400" b="1" i="1" dirty="0">
                <a:solidFill>
                  <a:srgbClr val="0070C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Реализация генератора размещений на языке С++. </a:t>
            </a:r>
            <a:endParaRPr lang="ru-RU" sz="2400" b="1" i="1" dirty="0">
              <a:solidFill>
                <a:srgbClr val="0070C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7968" y="154334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ntx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{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];  </a:t>
            </a:r>
            <a:r>
              <a:rPr lang="en-US" sz="2400" dirty="0" smtClean="0">
                <a:solidFill>
                  <a:prstClr val="black"/>
                </a:solidFill>
              </a:rPr>
              <a:t>};</a:t>
            </a:r>
            <a:endParaRPr lang="ru-RU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unsigned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fact(</a:t>
            </a:r>
            <a:r>
              <a:rPr lang="en-US" sz="2400" dirty="0">
                <a:solidFill>
                  <a:srgbClr val="0000FF"/>
                </a:solidFill>
              </a:rPr>
              <a:t>unsigned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x){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(x == 0)?1:(x*fact(x-1));}; </a:t>
            </a:r>
            <a:endParaRPr lang="ru-RU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unsigned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::count()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&gt;=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-&gt;m)?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  fact(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-&gt;n)/fact(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-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-&gt;m):0;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};</a:t>
            </a:r>
            <a:endParaRPr lang="ru-RU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1504" y="188641"/>
            <a:ext cx="921702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--- main 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endParaRPr lang="en-US" sz="2400" dirty="0">
              <a:solidFill>
                <a:srgbClr val="A31515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iostream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  <a:endParaRPr lang="en-US" sz="2400" dirty="0">
              <a:solidFill>
                <a:srgbClr val="A31515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</a:t>
            </a:r>
            <a:r>
              <a:rPr lang="en-US" sz="2400" dirty="0" err="1">
                <a:solidFill>
                  <a:srgbClr val="A31515"/>
                </a:solidFill>
              </a:rPr>
              <a:t>iomanip</a:t>
            </a:r>
            <a:r>
              <a:rPr lang="en-US" sz="2400" dirty="0">
                <a:solidFill>
                  <a:srgbClr val="A31515"/>
                </a:solidFill>
              </a:rPr>
              <a:t>&gt;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endParaRPr lang="en-US" sz="2400" dirty="0">
              <a:solidFill>
                <a:srgbClr val="A31515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N 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(AA)/2)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M 3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>
                <a:solidFill>
                  <a:srgbClr val="0000FF"/>
                </a:solidFill>
              </a:rPr>
              <a:t>char</a:t>
            </a:r>
            <a:r>
              <a:rPr lang="pt-BR" sz="2400" dirty="0">
                <a:solidFill>
                  <a:prstClr val="black"/>
                </a:solidFill>
              </a:rPr>
              <a:t>  AA[][2]= {</a:t>
            </a:r>
            <a:r>
              <a:rPr lang="pt-BR" sz="2400" dirty="0">
                <a:solidFill>
                  <a:srgbClr val="A31515"/>
                </a:solidFill>
              </a:rPr>
              <a:t>"A"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"B"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"C"</a:t>
            </a:r>
            <a:r>
              <a:rPr lang="pt-BR" sz="2400" dirty="0">
                <a:solidFill>
                  <a:prstClr val="black"/>
                </a:solidFill>
              </a:rPr>
              <a:t>, </a:t>
            </a:r>
            <a:r>
              <a:rPr lang="pt-BR" sz="2400" dirty="0">
                <a:solidFill>
                  <a:srgbClr val="A31515"/>
                </a:solidFill>
              </a:rPr>
              <a:t>"D"</a:t>
            </a:r>
            <a:r>
              <a:rPr lang="pt-BR" sz="2400" dirty="0">
                <a:solidFill>
                  <a:prstClr val="black"/>
                </a:solidFill>
              </a:rPr>
              <a:t>}; </a:t>
            </a:r>
            <a:endParaRPr lang="pt-BR" sz="2400" dirty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 --- Генератор размещений ---"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"Исходное множество: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N; i++)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&lt;&lt;AA[i]&lt;&lt;((i&lt;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5440" y="476672"/>
            <a:ext cx="105851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"Генерация размещений  из  "</a:t>
            </a:r>
            <a:r>
              <a:rPr lang="ru-RU" sz="2400" dirty="0">
                <a:solidFill>
                  <a:prstClr val="black"/>
                </a:solidFill>
              </a:rPr>
              <a:t>&lt;&lt; N &lt;&lt;</a:t>
            </a:r>
            <a:r>
              <a:rPr lang="ru-RU" sz="2400" dirty="0">
                <a:solidFill>
                  <a:srgbClr val="A31515"/>
                </a:solidFill>
              </a:rPr>
              <a:t>" по "</a:t>
            </a:r>
            <a:r>
              <a:rPr lang="ru-RU" sz="2400" dirty="0">
                <a:solidFill>
                  <a:prstClr val="black"/>
                </a:solidFill>
              </a:rPr>
              <a:t>&lt;&lt;M;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s(N,M);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 n  = </a:t>
            </a:r>
            <a:r>
              <a:rPr lang="en-US" sz="2400" dirty="0" err="1">
                <a:solidFill>
                  <a:prstClr val="black"/>
                </a:solidFill>
              </a:rPr>
              <a:t>s.getfirst</a:t>
            </a:r>
            <a:r>
              <a:rPr lang="en-US" sz="2400" dirty="0">
                <a:solidFill>
                  <a:prstClr val="black"/>
                </a:solidFill>
              </a:rPr>
              <a:t>();   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(n &gt;= 0)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(2)&lt;&lt;s.na&lt;&lt;</a:t>
            </a:r>
            <a:r>
              <a:rPr lang="en-US" sz="2400" dirty="0">
                <a:solidFill>
                  <a:srgbClr val="A31515"/>
                </a:solidFill>
              </a:rPr>
              <a:t>": {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3; i++)  </a:t>
            </a:r>
            <a:endParaRPr lang="nn-NO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&lt;&lt;AA[</a:t>
            </a:r>
            <a:r>
              <a:rPr lang="en-US" sz="2400" dirty="0" err="1">
                <a:solidFill>
                  <a:prstClr val="black"/>
                </a:solidFill>
              </a:rPr>
              <a:t>s.ntx</a:t>
            </a:r>
            <a:r>
              <a:rPr lang="en-US" sz="2400" dirty="0">
                <a:solidFill>
                  <a:prstClr val="black"/>
                </a:solidFill>
              </a:rPr>
              <a:t>(i)]&lt;&lt;((i&lt; n-1)?</a:t>
            </a:r>
            <a:r>
              <a:rPr lang="en-US" sz="2400" dirty="0">
                <a:solidFill>
                  <a:srgbClr val="A31515"/>
                </a:solidFill>
              </a:rPr>
              <a:t>", "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r>
              <a:rPr lang="en-US" sz="2400" dirty="0">
                <a:solidFill>
                  <a:srgbClr val="A31515"/>
                </a:solidFill>
              </a:rPr>
              <a:t>" "</a:t>
            </a:r>
            <a:r>
              <a:rPr lang="en-US" sz="2400" dirty="0">
                <a:solidFill>
                  <a:prstClr val="black"/>
                </a:solidFill>
              </a:rPr>
              <a:t>);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"}"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n = </a:t>
            </a:r>
            <a:r>
              <a:rPr lang="en-US" sz="2400" dirty="0" err="1">
                <a:solidFill>
                  <a:prstClr val="black"/>
                </a:solidFill>
              </a:rPr>
              <a:t>s.getnext</a:t>
            </a:r>
            <a:r>
              <a:rPr lang="en-US" sz="2400" dirty="0">
                <a:solidFill>
                  <a:prstClr val="black"/>
                </a:solidFill>
              </a:rPr>
              <a:t>(); 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};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srgbClr val="A31515"/>
                </a:solidFill>
              </a:rPr>
              <a:t>всего: "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s.count</a:t>
            </a:r>
            <a:r>
              <a:rPr lang="en-US" sz="2400" dirty="0">
                <a:solidFill>
                  <a:prstClr val="black"/>
                </a:solidFill>
              </a:rPr>
              <a:t>()&lt;&lt;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}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7-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0"/>
            <a:ext cx="64865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528" y="116633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en-US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64" y="1047220"/>
            <a:ext cx="8856984" cy="270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758534" y="3918248"/>
            <a:ext cx="4818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Bahnschrift" panose="020B0502040204020203" pitchFamily="34" charset="0"/>
              </a:rPr>
              <a:t>Математическая модель задачи</a:t>
            </a:r>
            <a:endParaRPr lang="en-US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847529" y="4149081"/>
          <a:ext cx="2446135" cy="118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4" name="Формула" r:id="rId2" imgW="1015365" imgH="495300" progId="Equation.3">
                  <p:embed/>
                </p:oleObj>
              </mc:Choice>
              <mc:Fallback>
                <p:oleObj name="Формула" r:id="rId2" imgW="1015365" imgH="495300" progId="Equation.3">
                  <p:embed/>
                  <p:pic>
                    <p:nvPicPr>
                      <p:cNvPr id="0" name="Picture 23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9" y="4149081"/>
                        <a:ext cx="2446135" cy="118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4367808" y="4479503"/>
          <a:ext cx="216024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5" name="Формула" r:id="rId4" imgW="1002665" imgH="266700" progId="Equation.3">
                  <p:embed/>
                </p:oleObj>
              </mc:Choice>
              <mc:Fallback>
                <p:oleObj name="Формула" r:id="rId4" imgW="1002665" imgH="266700" progId="Equation.3">
                  <p:embed/>
                  <p:pic>
                    <p:nvPicPr>
                      <p:cNvPr id="0" name="Picture 23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4479503"/>
                        <a:ext cx="216024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6600057" y="4479503"/>
          <a:ext cx="241946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6" name="Формула" r:id="rId6" imgW="1143000" imgH="241300" progId="Equation.3">
                  <p:embed/>
                </p:oleObj>
              </mc:Choice>
              <mc:Fallback>
                <p:oleObj name="Формула" r:id="rId6" imgW="1143000" imgH="241300" progId="Equation.3">
                  <p:embed/>
                  <p:pic>
                    <p:nvPicPr>
                      <p:cNvPr id="0" name="Picture 23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7" y="4479503"/>
                        <a:ext cx="2419469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9109445" y="4479503"/>
          <a:ext cx="15361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" name="Формула" r:id="rId8" imgW="609600" imgH="228600" progId="Equation.3">
                  <p:embed/>
                </p:oleObj>
              </mc:Choice>
              <mc:Fallback>
                <p:oleObj name="Формула" r:id="rId8" imgW="609600" imgH="228600" progId="Equation.3">
                  <p:embed/>
                  <p:pic>
                    <p:nvPicPr>
                      <p:cNvPr id="0" name="Picture 23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9445" y="4479503"/>
                        <a:ext cx="153617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367808" y="5013176"/>
          <a:ext cx="138872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8" name="Формула" r:id="rId10" imgW="571500" imgH="266700" progId="Equation.3">
                  <p:embed/>
                </p:oleObj>
              </mc:Choice>
              <mc:Fallback>
                <p:oleObj name="Формула" r:id="rId10" imgW="571500" imgH="266700" progId="Equation.3">
                  <p:embed/>
                  <p:pic>
                    <p:nvPicPr>
                      <p:cNvPr id="0" name="Picture 23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5013176"/>
                        <a:ext cx="138872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6059997" y="5013176"/>
          <a:ext cx="11953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9" name="Формула" r:id="rId12" imgW="13106400" imgH="6096000" progId="Equation.3">
                  <p:embed/>
                </p:oleObj>
              </mc:Choice>
              <mc:Fallback>
                <p:oleObj name="Формула" r:id="rId12" imgW="13106400" imgH="6096000" progId="Equation.3">
                  <p:embed/>
                  <p:pic>
                    <p:nvPicPr>
                      <p:cNvPr id="0" name="Picture 23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997" y="5013176"/>
                        <a:ext cx="1195387" cy="560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847528" y="5617841"/>
            <a:ext cx="86409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 этого вектора может принимать целое значение из отрезка </a:t>
            </a:r>
            <a:r>
              <a:rPr lang="ru-RU" sz="23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при этом все значения </a:t>
            </a:r>
            <a:r>
              <a:rPr lang="en-US" sz="2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3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должны быть разными. </a:t>
            </a:r>
            <a:endParaRPr lang="ru-RU" sz="23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11424" y="1007039"/>
            <a:ext cx="104411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Решением задачи будет вектор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k</a:t>
            </a:r>
            <a:r>
              <a:rPr lang="ru-RU" sz="24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1</a:t>
            </a:r>
            <a:r>
              <a:rPr lang="ru-RU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k</a:t>
            </a:r>
            <a:r>
              <a:rPr lang="ru-RU" sz="24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ru-RU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, …, </a:t>
            </a:r>
            <a:r>
              <a:rPr lang="en-US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).</a:t>
            </a:r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ctr"/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Каждый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элемент этого вектора может принимать целое значение из отрезка [1,</a:t>
            </a:r>
            <a:r>
              <a:rPr lang="en-US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] и при этом все значения </a:t>
            </a:r>
            <a:r>
              <a:rPr lang="en-US" sz="2400" i="1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k</a:t>
            </a:r>
            <a:r>
              <a:rPr lang="en-US" sz="2400" i="1" baseline="-25000" dirty="0" err="1">
                <a:latin typeface="Bahnschrift" panose="020B0502040204020203" pitchFamily="34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должны быть разными.  </a:t>
            </a:r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Задача имеет следующие исходные данные: </a:t>
            </a:r>
            <a:endParaRPr lang="ru-RU" sz="2400" b="1" i="1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=4 – общее количество контейнеров;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=3 – количество свободных мест на палубе судна;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{100, 200, 300, 400} – вес контейнеров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{10, 15, 20, 25} – доход от перевозки контейнеров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{350, 250, 0} – минимальный вес контейнеров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{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750, 350, 750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} – максимальный вес контейнеров </a:t>
            </a:r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811524" y="17604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en-US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82413" y="2708920"/>
            <a:ext cx="45384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Справа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на схеме показана таблица, содержащая все размещения по три элемента множества {0, 1, 2, 3}.   </a:t>
            </a:r>
            <a:r>
              <a:rPr lang="ru-RU" sz="24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Эти размещения могут быть получены с помощью генератора размещений. </a:t>
            </a:r>
            <a:endParaRPr lang="ru-RU" sz="2400" i="1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5722" y="261639"/>
            <a:ext cx="4320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en-US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7032104" y="3944"/>
          <a:ext cx="4824413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Visio" r:id="rId1" imgW="9588500" imgH="13512800" progId="Visio.Drawing.11">
                  <p:embed/>
                </p:oleObj>
              </mc:Choice>
              <mc:Fallback>
                <p:oleObj name="Visio" r:id="rId1" imgW="9588500" imgH="13512800" progId="Visio.Drawing.11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3944"/>
                        <a:ext cx="4824413" cy="679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032104" y="261639"/>
            <a:ext cx="1008112" cy="65352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5303912" y="2852936"/>
            <a:ext cx="1584176" cy="7920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360" y="1418349"/>
            <a:ext cx="5796136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Строки таблицы, представленной на схеме справа, содержат планы всех размещений контейнеров по свободным местам на палубе судна. </a:t>
            </a:r>
            <a:endParaRPr lang="ru-RU" sz="23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3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При 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этом в первой заголовочной строке таблицы указаны ограничения на вес контейнера для соответствующего места (два числа, обозначающие минимальный и максимальный вес), а в остальных ячейках для каждого места приведены вес соответствующего контейнера и доход от его перевозки в формате </a:t>
            </a:r>
            <a:r>
              <a:rPr lang="en-US" sz="23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v</a:t>
            </a:r>
            <a:r>
              <a:rPr lang="en-US" sz="23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i</a:t>
            </a:r>
            <a:r>
              <a:rPr lang="ru-RU" sz="23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│</a:t>
            </a:r>
            <a:r>
              <a:rPr lang="en-US" sz="23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300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i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endParaRPr lang="ru-RU" sz="23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35360" y="23399"/>
            <a:ext cx="583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en-US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032104" y="3944"/>
          <a:ext cx="4824413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Visio" r:id="rId1" imgW="9588500" imgH="13512800" progId="Visio.Drawing.11">
                  <p:embed/>
                </p:oleObj>
              </mc:Choice>
              <mc:Fallback>
                <p:oleObj name="Visio" r:id="rId1" imgW="9588500" imgH="13512800" progId="Visio.Drawing.11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3944"/>
                        <a:ext cx="4824413" cy="679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696400" y="332656"/>
            <a:ext cx="1440160" cy="646420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6131496" y="2060848"/>
            <a:ext cx="3492896" cy="3600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9690620" y="23398"/>
            <a:ext cx="1440160" cy="29062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6124724" y="209877"/>
            <a:ext cx="3499668" cy="37838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63352" y="166132"/>
            <a:ext cx="69127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Построение множества всех перестановок с помощью алгоритма Джонсона – Троттера сводится к следующей процедуре:</a:t>
            </a:r>
            <a:endParaRPr lang="ru-RU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tabLst>
                <a:tab pos="540385" algn="l"/>
              </a:tabLst>
            </a:pP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Построить первую перестановку. Первая перестановка – это последовательность всех элементов множества </a:t>
            </a:r>
            <a:r>
              <a:rPr lang="en-US" sz="21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перечисленных в порядке возрастания. Стрелки всех элементов последовательности направлены влево. </a:t>
            </a:r>
            <a:endParaRPr lang="ru-RU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tabLst>
                <a:tab pos="540385" algn="l"/>
              </a:tabLst>
            </a:pP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Найти наибольший мобильный элемент в текущей перестановке. Если в последовательности нет мобильного элемента, то построены все перестановки элементов множества </a:t>
            </a:r>
            <a:r>
              <a:rPr lang="en-US" sz="21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– алгоритм закончил свою работу. </a:t>
            </a:r>
            <a:endParaRPr lang="ru-RU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3. Поменять местами наибольший мобильный элемент и элемент, на который указывает стрелка наибольшего мобильного элемента. </a:t>
            </a:r>
            <a:endParaRPr lang="ru-RU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4. Найти все элементы, большие, чем наибольший мобильный элемент (если они есть) и изменить их стрелки на противоположное направление. </a:t>
            </a:r>
            <a:endParaRPr lang="ru-RU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5. Перейти к пункту 2. </a:t>
            </a:r>
            <a:endParaRPr lang="ru-RU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47928" y="19566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перестановок</a:t>
            </a:r>
            <a:endParaRPr lang="ru-RU" sz="2400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</a:t>
            </a: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Троттера</a:t>
            </a:r>
            <a:r>
              <a:rPr lang="ru-RU" sz="2400" b="1" dirty="0"/>
              <a:t> </a:t>
            </a:r>
            <a:endParaRPr lang="en-US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68" b="62168"/>
          <a:stretch>
            <a:fillRect/>
          </a:stretch>
        </p:blipFill>
        <p:spPr>
          <a:xfrm>
            <a:off x="7536160" y="586265"/>
            <a:ext cx="4124196" cy="571537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688288" y="1196752"/>
            <a:ext cx="2304256" cy="64807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7176120" y="1628800"/>
            <a:ext cx="1368152" cy="36004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0272464" y="1052736"/>
            <a:ext cx="864096" cy="93610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7176120" y="1988840"/>
            <a:ext cx="2952328" cy="158417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0128448" y="1484784"/>
            <a:ext cx="57606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8688288" y="1844824"/>
            <a:ext cx="2304256" cy="57606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7176120" y="2636912"/>
            <a:ext cx="2232248" cy="19442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1" grpId="1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3606" y="1587786"/>
            <a:ext cx="572412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1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Закрашенные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ячейки таблицы обозначают нарушение ограничений по весу контейнеров для соответствующих мест.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План размещения, имеющий хотя бы одну закрашенную ячейку, является недопустимым. </a:t>
            </a:r>
            <a:endParaRPr lang="ru-RU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На схеме только два плана размещения контейнеров являются допустимыми. Для этих планов вычисляется доход от перевозки выбранных контейнеров. Доход указан в овальной рамке рядом со строкой плана.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1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Оптимальный </a:t>
            </a:r>
            <a:r>
              <a:rPr lang="ru-RU" sz="21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план размещения контейнеров на палубе судна выделен рамкой. </a:t>
            </a:r>
            <a:endParaRPr lang="ru-RU" sz="2100" b="1" i="1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8546" y="184666"/>
            <a:ext cx="6012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размещений</a:t>
            </a:r>
            <a:endParaRPr lang="en-US" sz="24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032104" y="3944"/>
          <a:ext cx="4824413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Visio" r:id="rId1" imgW="9588500" imgH="13512800" progId="Visio.Drawing.11">
                  <p:embed/>
                </p:oleObj>
              </mc:Choice>
              <mc:Fallback>
                <p:oleObj name="Visio" r:id="rId1" imgW="9588500" imgH="13512800" progId="Visio.Drawing.11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3944"/>
                        <a:ext cx="4824413" cy="679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768408" y="332656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200456" y="332656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9768408" y="640814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770764" y="908720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0200456" y="899416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768408" y="1158018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183638" y="1171743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9768408" y="1400915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768408" y="1675222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177412" y="1661497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9768408" y="1933433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177412" y="1963231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9768408" y="2207740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0188934" y="2199681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10170151" y="2465951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177412" y="2740258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9768408" y="3006528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0200456" y="2998469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9768408" y="3294560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0200456" y="3293339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9771942" y="3533992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9768408" y="3799272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10165890" y="3812587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188934" y="4053441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9768408" y="4583749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0188934" y="4579264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9756886" y="4867296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0164519" y="4853571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9768408" y="5121148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9756886" y="5388725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0164519" y="5388725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0188934" y="5656302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9756886" y="6187888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0177412" y="6176818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9768408" y="6432449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0200456" y="6430676"/>
            <a:ext cx="432048" cy="288032"/>
          </a:xfrm>
          <a:prstGeom prst="rect">
            <a:avLst/>
          </a:prstGeom>
          <a:solidFill>
            <a:srgbClr val="CC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56886" y="4341473"/>
            <a:ext cx="1955738" cy="2377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9745364" y="5954078"/>
            <a:ext cx="1955738" cy="2377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987734" y="4453506"/>
            <a:ext cx="3769152" cy="9285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2" idx="1"/>
          </p:cNvCxnSpPr>
          <p:nvPr/>
        </p:nvCxnSpPr>
        <p:spPr>
          <a:xfrm>
            <a:off x="5999256" y="4571026"/>
            <a:ext cx="3746108" cy="15019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" grpId="0" animBg="1"/>
      <p:bldP spid="52" grpId="0" animBg="1"/>
      <p:bldP spid="5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271464" y="0"/>
          <a:ext cx="4824413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Visio" r:id="rId1" imgW="9588500" imgH="13512800" progId="Visio.Drawing.11">
                  <p:embed/>
                </p:oleObj>
              </mc:Choice>
              <mc:Fallback>
                <p:oleObj name="Visio" r:id="rId1" imgW="9588500" imgH="13512800" progId="Visio.Drawing.11">
                  <p:embed/>
                  <p:pic>
                    <p:nvPicPr>
                      <p:cNvPr id="0" name="Picture 24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0"/>
                        <a:ext cx="4824413" cy="6792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912913" y="1316962"/>
          <a:ext cx="5090526" cy="1175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Формула" r:id="rId3" imgW="50292000" imgH="11582400" progId="Equation.3">
                  <p:embed/>
                </p:oleObj>
              </mc:Choice>
              <mc:Fallback>
                <p:oleObj name="Формула" r:id="rId3" imgW="50292000" imgH="11582400" progId="Equation.3">
                  <p:embed/>
                  <p:pic>
                    <p:nvPicPr>
                      <p:cNvPr id="0" name="Picture 24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2913" y="1316962"/>
                        <a:ext cx="5090526" cy="11759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7176120" y="2517291"/>
          <a:ext cx="3953380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Формула" r:id="rId5" imgW="1333500" imgH="482600" progId="Equation.3">
                  <p:embed/>
                </p:oleObj>
              </mc:Choice>
              <mc:Fallback>
                <p:oleObj name="Формула" r:id="rId5" imgW="1333500" imgH="482600" progId="Equation.3">
                  <p:embed/>
                  <p:pic>
                    <p:nvPicPr>
                      <p:cNvPr id="0" name="Picture 24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2517291"/>
                        <a:ext cx="3953380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456040" y="116633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/>
            <a:r>
              <a:rPr lang="ru-RU" sz="2400" dirty="0">
                <a:solidFill>
                  <a:srgbClr val="0070C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Количество различных способов разместить контейнеры на палубе равно:</a:t>
            </a:r>
            <a:endParaRPr lang="ru-RU" sz="2400" dirty="0">
              <a:solidFill>
                <a:srgbClr val="0070C0"/>
              </a:solidFill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64905" y="4221088"/>
            <a:ext cx="48245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Элементы размещений, полученных с помощью генератора используются в качестве индексов в массивах, содержащих вес и доход от транспортировки контейнеров.</a:t>
            </a:r>
            <a:endParaRPr lang="ru-RU" sz="2200" i="1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размещений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пример 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реализации на языке С++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3352" y="1155223"/>
            <a:ext cx="72008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1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</a:t>
            </a:r>
            <a:r>
              <a:rPr lang="ru-RU" sz="21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_</a:t>
            </a:r>
            <a:r>
              <a:rPr lang="en-US" sz="21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100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имеет семь параметров, определяющих условие задачи: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количество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мест для установки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контейнеров,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minv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массив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размерностью </a:t>
            </a: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минимальный вес контейнера для каждого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места,</a:t>
            </a:r>
            <a:r>
              <a:rPr lang="ru-RU" sz="21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100" b="1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maxv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массив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размерностью </a:t>
            </a: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максимальный вес контейнера для каждого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места,</a:t>
            </a:r>
            <a:r>
              <a:rPr lang="ru-RU" sz="21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100" b="1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en-US" sz="21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количество контейнеров,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v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массив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размерностью </a:t>
            </a: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,  содержащий вес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контейнеров,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 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массив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размерностью </a:t>
            </a: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величину дохода от перевозки каждого контейнера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)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r</a:t>
            </a:r>
            <a:r>
              <a:rPr lang="en-US" sz="21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-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массив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размерностью </a:t>
            </a:r>
            <a:r>
              <a:rPr lang="en-US" sz="21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ru-RU" sz="21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содержащий номера выбранных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контейнеров </a:t>
            </a:r>
            <a:r>
              <a:rPr lang="en-US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(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возвращаемый параметр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)</a:t>
            </a:r>
            <a:r>
              <a:rPr lang="ru-RU" sz="21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endParaRPr lang="en-US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Если 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решение задачи существует, то функция возвращает положительное значение, равное величине дохода, иначе возвращается нуль</a:t>
            </a:r>
            <a:r>
              <a:rPr lang="ru-RU" sz="21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21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896200" y="1738029"/>
            <a:ext cx="35520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boat_</a:t>
            </a:r>
            <a:r>
              <a:rPr lang="en-US" sz="3200" dirty="0">
                <a:solidFill>
                  <a:prstClr val="black"/>
                </a:solidFill>
              </a:rPr>
              <a:t>с(  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srgbClr val="0000FF"/>
                </a:solidFill>
              </a:rPr>
              <a:t>	</a:t>
            </a:r>
            <a:r>
              <a:rPr lang="ru-RU" sz="3200" dirty="0" err="1" smtClean="0">
                <a:solidFill>
                  <a:srgbClr val="0000FF"/>
                </a:solidFill>
              </a:rPr>
              <a:t>short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ru-RU" sz="3200" dirty="0">
                <a:solidFill>
                  <a:prstClr val="black"/>
                </a:solidFill>
              </a:rPr>
              <a:t>m, 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	</a:t>
            </a:r>
            <a:r>
              <a:rPr lang="ru-RU" sz="3200" dirty="0" err="1" smtClean="0">
                <a:solidFill>
                  <a:srgbClr val="0000FF"/>
                </a:solidFill>
              </a:rPr>
              <a:t>int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ru-RU" sz="3200" dirty="0" err="1">
                <a:solidFill>
                  <a:prstClr val="black"/>
                </a:solidFill>
              </a:rPr>
              <a:t>minv</a:t>
            </a:r>
            <a:r>
              <a:rPr lang="ru-RU" sz="3200" dirty="0">
                <a:solidFill>
                  <a:prstClr val="black"/>
                </a:solidFill>
              </a:rPr>
              <a:t>[], </a:t>
            </a:r>
            <a:endParaRPr lang="ru-RU" sz="3200" dirty="0" smtClean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srgbClr val="0000FF"/>
                </a:solidFill>
              </a:rPr>
              <a:t>	</a:t>
            </a:r>
            <a:r>
              <a:rPr lang="ru-RU" sz="3200" dirty="0" err="1" smtClean="0">
                <a:solidFill>
                  <a:srgbClr val="0000FF"/>
                </a:solidFill>
              </a:rPr>
              <a:t>int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ru-RU" sz="3200" dirty="0" err="1">
                <a:solidFill>
                  <a:prstClr val="black"/>
                </a:solidFill>
              </a:rPr>
              <a:t>maxv</a:t>
            </a:r>
            <a:r>
              <a:rPr lang="ru-RU" sz="3200" dirty="0">
                <a:solidFill>
                  <a:prstClr val="black"/>
                </a:solidFill>
              </a:rPr>
              <a:t>[],   </a:t>
            </a:r>
            <a:r>
              <a:rPr lang="ru-RU" sz="3200" dirty="0" smtClean="0">
                <a:solidFill>
                  <a:srgbClr val="008000"/>
                </a:solidFill>
              </a:rPr>
              <a:t>	</a:t>
            </a:r>
            <a:r>
              <a:rPr lang="ru-RU" sz="3200" dirty="0" err="1" smtClean="0">
                <a:solidFill>
                  <a:srgbClr val="0000FF"/>
                </a:solidFill>
              </a:rPr>
              <a:t>short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ru-RU" sz="3200" dirty="0">
                <a:solidFill>
                  <a:prstClr val="black"/>
                </a:solidFill>
              </a:rPr>
              <a:t>n, </a:t>
            </a:r>
            <a:endParaRPr lang="ru-RU" sz="3200" dirty="0" smtClean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srgbClr val="0000FF"/>
                </a:solidFill>
              </a:rPr>
              <a:t>	</a:t>
            </a:r>
            <a:r>
              <a:rPr lang="ru-RU" sz="3200" dirty="0" err="1" smtClean="0">
                <a:solidFill>
                  <a:srgbClr val="0000FF"/>
                </a:solidFill>
              </a:rPr>
              <a:t>const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ru-RU" sz="3200" dirty="0" err="1">
                <a:solidFill>
                  <a:srgbClr val="0000FF"/>
                </a:solidFill>
              </a:rPr>
              <a:t>int</a:t>
            </a:r>
            <a:r>
              <a:rPr lang="ru-RU" sz="3200" dirty="0">
                <a:solidFill>
                  <a:prstClr val="black"/>
                </a:solidFill>
              </a:rPr>
              <a:t> v</a:t>
            </a:r>
            <a:r>
              <a:rPr lang="ru-RU" sz="3200" dirty="0" smtClean="0">
                <a:solidFill>
                  <a:prstClr val="black"/>
                </a:solidFill>
              </a:rPr>
              <a:t>[],</a:t>
            </a:r>
            <a:endParaRPr lang="ru-RU" sz="3200" dirty="0">
              <a:solidFill>
                <a:srgbClr val="008000"/>
              </a:solidFill>
            </a:endParaRPr>
          </a:p>
          <a:p>
            <a:r>
              <a:rPr lang="ru-RU" sz="3200" dirty="0" smtClean="0">
                <a:solidFill>
                  <a:srgbClr val="0000FF"/>
                </a:solidFill>
              </a:rPr>
              <a:t>	</a:t>
            </a:r>
            <a:r>
              <a:rPr lang="ru-RU" sz="3200" dirty="0" err="1" smtClean="0">
                <a:solidFill>
                  <a:srgbClr val="0000FF"/>
                </a:solidFill>
              </a:rPr>
              <a:t>const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ru-RU" sz="3200" dirty="0" err="1">
                <a:solidFill>
                  <a:srgbClr val="0000FF"/>
                </a:solidFill>
              </a:rPr>
              <a:t>int</a:t>
            </a:r>
            <a:r>
              <a:rPr lang="ru-RU" sz="3200" dirty="0">
                <a:solidFill>
                  <a:prstClr val="black"/>
                </a:solidFill>
              </a:rPr>
              <a:t> c</a:t>
            </a:r>
            <a:r>
              <a:rPr lang="ru-RU" sz="3200" dirty="0" smtClean="0">
                <a:solidFill>
                  <a:prstClr val="black"/>
                </a:solidFill>
              </a:rPr>
              <a:t>[],</a:t>
            </a:r>
            <a:endParaRPr lang="ru-RU" sz="3200" dirty="0" smtClean="0">
              <a:solidFill>
                <a:prstClr val="black"/>
              </a:solidFill>
            </a:endParaRPr>
          </a:p>
          <a:p>
            <a:r>
              <a:rPr lang="ru-RU" sz="3200" dirty="0">
                <a:solidFill>
                  <a:prstClr val="black"/>
                </a:solidFill>
              </a:rPr>
              <a:t>	</a:t>
            </a:r>
            <a:r>
              <a:rPr lang="ru-RU" sz="3200" dirty="0" err="1" smtClean="0">
                <a:solidFill>
                  <a:srgbClr val="0000FF"/>
                </a:solidFill>
              </a:rPr>
              <a:t>short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ru-RU" sz="3200" dirty="0">
                <a:solidFill>
                  <a:prstClr val="black"/>
                </a:solidFill>
              </a:rPr>
              <a:t>r</a:t>
            </a:r>
            <a:r>
              <a:rPr lang="ru-RU" sz="3200" dirty="0" smtClean="0">
                <a:solidFill>
                  <a:prstClr val="black"/>
                </a:solidFill>
              </a:rPr>
              <a:t>[]</a:t>
            </a:r>
            <a:r>
              <a:rPr lang="en-US" sz="3200" dirty="0" smtClean="0">
                <a:solidFill>
                  <a:prstClr val="black"/>
                </a:solidFill>
              </a:rPr>
              <a:t>);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5360" y="1340768"/>
            <a:ext cx="113052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В функции </a:t>
            </a:r>
            <a:r>
              <a:rPr lang="en-US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_</a:t>
            </a:r>
            <a:r>
              <a:rPr lang="en-US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 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применяется генератор размещений (тип 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combi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accomodation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). Конструктору генератора передается два параметра: </a:t>
            </a:r>
            <a:r>
              <a:rPr lang="en-US" sz="23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en-US" sz="23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(количество контейнеров) и </a:t>
            </a:r>
            <a:r>
              <a:rPr lang="en-US" sz="23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 (количество мест для установки контейнеров). </a:t>
            </a:r>
            <a:endParaRPr lang="ru-RU" sz="23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3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размещений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пример 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реализации на языке С++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4860" y="2636912"/>
            <a:ext cx="110462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 smtClean="0">
                <a:solidFill>
                  <a:prstClr val="black"/>
                </a:solidFill>
              </a:rPr>
              <a:t>boat_с</a:t>
            </a:r>
            <a:r>
              <a:rPr lang="ru-RU" sz="2400" dirty="0" smtClean="0">
                <a:solidFill>
                  <a:prstClr val="black"/>
                </a:solidFill>
              </a:rPr>
              <a:t>(</a:t>
            </a:r>
            <a:r>
              <a:rPr lang="ru-RU" sz="2400" dirty="0" err="1" smtClean="0">
                <a:solidFill>
                  <a:srgbClr val="0000FF"/>
                </a:solidFill>
              </a:rPr>
              <a:t>short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m, </a:t>
            </a:r>
            <a:r>
              <a:rPr lang="ru-RU" sz="2400" dirty="0" err="1" smtClean="0">
                <a:solidFill>
                  <a:srgbClr val="0000FF"/>
                </a:solidFill>
              </a:rPr>
              <a:t>int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minv</a:t>
            </a:r>
            <a:r>
              <a:rPr lang="ru-RU" sz="2400" dirty="0">
                <a:solidFill>
                  <a:prstClr val="black"/>
                </a:solidFill>
              </a:rPr>
              <a:t>[], </a:t>
            </a:r>
            <a:r>
              <a:rPr lang="ru-RU" sz="2400" dirty="0" err="1" smtClean="0">
                <a:solidFill>
                  <a:srgbClr val="0000FF"/>
                </a:solidFill>
              </a:rPr>
              <a:t>int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maxv</a:t>
            </a:r>
            <a:r>
              <a:rPr lang="ru-RU" sz="2400" dirty="0">
                <a:solidFill>
                  <a:prstClr val="black"/>
                </a:solidFill>
              </a:rPr>
              <a:t>[], </a:t>
            </a:r>
            <a:r>
              <a:rPr lang="ru-RU" sz="2400" dirty="0" err="1" smtClean="0">
                <a:solidFill>
                  <a:srgbClr val="0000FF"/>
                </a:solidFill>
              </a:rPr>
              <a:t>short</a:t>
            </a:r>
            <a:r>
              <a:rPr lang="ru-RU" sz="2400" dirty="0" smtClean="0">
                <a:solidFill>
                  <a:prstClr val="black"/>
                </a:solidFill>
              </a:rPr>
              <a:t> n, </a:t>
            </a:r>
            <a:r>
              <a:rPr lang="ru-RU" sz="2400" dirty="0" err="1" smtClean="0">
                <a:solidFill>
                  <a:srgbClr val="0000FF"/>
                </a:solidFill>
              </a:rPr>
              <a:t>const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</a:t>
            </a:r>
            <a:r>
              <a:rPr lang="ru-RU" sz="2400" dirty="0" smtClean="0">
                <a:solidFill>
                  <a:prstClr val="black"/>
                </a:solidFill>
              </a:rPr>
              <a:t>[],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c</a:t>
            </a:r>
            <a:r>
              <a:rPr lang="ru-RU" sz="2400" dirty="0" smtClean="0">
                <a:solidFill>
                  <a:prstClr val="black"/>
                </a:solidFill>
              </a:rPr>
              <a:t>[],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r[] 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s(n, m);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0,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err="1">
                <a:solidFill>
                  <a:prstClr val="black"/>
                </a:solidFill>
              </a:rPr>
              <a:t>s.getfirst</a:t>
            </a:r>
            <a:r>
              <a:rPr lang="en-US" sz="2400" dirty="0">
                <a:solidFill>
                  <a:prstClr val="black"/>
                </a:solidFill>
              </a:rPr>
              <a:t>(), cc = 0;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&gt; 0)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smtClean="0">
                <a:solidFill>
                  <a:prstClr val="black"/>
                </a:solidFill>
              </a:rPr>
              <a:t>{ 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boatfnc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compv</a:t>
            </a:r>
            <a:r>
              <a:rPr lang="en-US" sz="2400" dirty="0">
                <a:solidFill>
                  <a:prstClr val="black"/>
                </a:solidFill>
              </a:rPr>
              <a:t>(s, </a:t>
            </a:r>
            <a:r>
              <a:rPr lang="en-US" sz="2400" dirty="0" err="1">
                <a:solidFill>
                  <a:prstClr val="black"/>
                </a:solidFill>
              </a:rPr>
              <a:t>minv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maxv</a:t>
            </a:r>
            <a:r>
              <a:rPr lang="en-US" sz="2400" dirty="0">
                <a:solidFill>
                  <a:prstClr val="black"/>
                </a:solidFill>
              </a:rPr>
              <a:t>, v))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ru-RU" sz="2400" dirty="0" smtClean="0">
                <a:solidFill>
                  <a:srgbClr val="0000FF"/>
                </a:solidFill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((cc = </a:t>
            </a:r>
            <a:r>
              <a:rPr lang="en-US" sz="2400" dirty="0" err="1">
                <a:solidFill>
                  <a:prstClr val="black"/>
                </a:solidFill>
              </a:rPr>
              <a:t>boatfnc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calcc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s,c</a:t>
            </a:r>
            <a:r>
              <a:rPr lang="en-US" sz="2400" dirty="0">
                <a:solidFill>
                  <a:prstClr val="black"/>
                </a:solidFill>
              </a:rPr>
              <a:t>)) &gt;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)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  {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cc; </a:t>
            </a:r>
            <a:r>
              <a:rPr lang="en-US" sz="2400" dirty="0" err="1">
                <a:solidFill>
                  <a:prstClr val="black"/>
                </a:solidFill>
              </a:rPr>
              <a:t>boatfnc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copycomb</a:t>
            </a:r>
            <a:r>
              <a:rPr lang="en-US" sz="2400" dirty="0">
                <a:solidFill>
                  <a:prstClr val="black"/>
                </a:solidFill>
              </a:rPr>
              <a:t>(m, r, </a:t>
            </a:r>
            <a:r>
              <a:rPr lang="en-US" sz="2400" dirty="0" err="1">
                <a:solidFill>
                  <a:prstClr val="black"/>
                </a:solidFill>
              </a:rPr>
              <a:t>s.sset</a:t>
            </a:r>
            <a:r>
              <a:rPr lang="en-US" sz="2400" dirty="0">
                <a:solidFill>
                  <a:prstClr val="black"/>
                </a:solidFill>
              </a:rPr>
              <a:t>);}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ru-RU" sz="2400" dirty="0" smtClean="0">
                <a:solidFill>
                  <a:prstClr val="black"/>
                </a:solidFill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err="1">
                <a:solidFill>
                  <a:prstClr val="black"/>
                </a:solidFill>
              </a:rPr>
              <a:t>s.getnext</a:t>
            </a:r>
            <a:r>
              <a:rPr lang="en-US" sz="2400" dirty="0">
                <a:solidFill>
                  <a:prstClr val="black"/>
                </a:solidFill>
              </a:rPr>
              <a:t>(); </a:t>
            </a:r>
            <a:r>
              <a:rPr lang="en-US" sz="2400" dirty="0" smtClean="0">
                <a:solidFill>
                  <a:prstClr val="black"/>
                </a:solidFill>
              </a:rPr>
              <a:t>};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  <a:r>
              <a:rPr lang="en-US" sz="2400" dirty="0" smtClean="0">
                <a:solidFill>
                  <a:prstClr val="black"/>
                </a:solidFill>
              </a:rPr>
              <a:t>};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5360" y="1173913"/>
            <a:ext cx="115212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Кроме </a:t>
            </a:r>
            <a:r>
              <a:rPr lang="ru-RU" sz="2300" dirty="0">
                <a:latin typeface="Bahnschrift" panose="020B0502040204020203" pitchFamily="34" charset="0"/>
                <a:cs typeface="Times New Roman" panose="02020603050405020304" pitchFamily="18" charset="0"/>
              </a:rPr>
              <a:t>того, функция вызывает три вспомогательные </a:t>
            </a:r>
            <a:r>
              <a:rPr lang="ru-RU" sz="2300" dirty="0">
                <a:latin typeface="Bahnschrift" panose="020B0502040204020203" pitchFamily="34" charset="0"/>
                <a:cs typeface="Times New Roman" panose="02020603050405020304" pitchFamily="18" charset="0"/>
              </a:rPr>
              <a:t>функции</a:t>
            </a:r>
            <a:r>
              <a:rPr lang="en-US" sz="23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размещений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пример 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реализации на языке С++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539" y="1795270"/>
            <a:ext cx="114871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1. Функция </a:t>
            </a:r>
            <a:r>
              <a:rPr lang="en-US" sz="2200" b="1" dirty="0" err="1" smtClean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boatfnc</a:t>
            </a:r>
            <a:r>
              <a:rPr lang="ru-RU" sz="2200" b="1" dirty="0" smtClean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::</a:t>
            </a:r>
            <a:r>
              <a:rPr lang="en-US" sz="2200" b="1" dirty="0" err="1" smtClean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compv</a:t>
            </a:r>
            <a:r>
              <a:rPr lang="en-US" sz="2200" b="1" dirty="0" smtClean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позволяет проверить допустимость размещения контейнеров. Если вес всех контейнеров в размещении удовлетворяет заданным ограничениям, то функция возвращает </a:t>
            </a:r>
            <a:r>
              <a:rPr lang="en-US" sz="2200" b="1" dirty="0" smtClean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true</a:t>
            </a:r>
            <a:r>
              <a:rPr lang="ru-RU" sz="22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, иначе возвращается </a:t>
            </a:r>
            <a:r>
              <a:rPr lang="en-US" sz="2200" b="1" dirty="0" smtClean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false</a:t>
            </a:r>
            <a:r>
              <a:rPr lang="ru-RU" sz="22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 </a:t>
            </a:r>
            <a:endParaRPr lang="ru-RU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78296" y="3335530"/>
            <a:ext cx="88282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bool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compv</a:t>
            </a:r>
            <a:r>
              <a:rPr lang="en-US" sz="2400" dirty="0">
                <a:solidFill>
                  <a:prstClr val="black"/>
                </a:solidFill>
              </a:rPr>
              <a:t>(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s,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ming</a:t>
            </a:r>
            <a:r>
              <a:rPr lang="en-US" sz="2400" dirty="0">
                <a:solidFill>
                  <a:prstClr val="black"/>
                </a:solidFill>
              </a:rPr>
              <a:t>[],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    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maxg</a:t>
            </a:r>
            <a:r>
              <a:rPr lang="en-US" sz="2400" dirty="0">
                <a:solidFill>
                  <a:prstClr val="black"/>
                </a:solidFill>
              </a:rPr>
              <a:t>[],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v[])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nn-NO" sz="2400" dirty="0">
                <a:solidFill>
                  <a:prstClr val="black"/>
                </a:solidFill>
              </a:rPr>
              <a:t>  </a:t>
            </a:r>
            <a:r>
              <a:rPr lang="nn-NO" sz="2400" dirty="0">
                <a:solidFill>
                  <a:srgbClr val="0000FF"/>
                </a:solidFill>
              </a:rPr>
              <a:t>while</a:t>
            </a:r>
            <a:r>
              <a:rPr lang="nn-NO" sz="2400" dirty="0">
                <a:solidFill>
                  <a:prstClr val="black"/>
                </a:solidFill>
              </a:rPr>
              <a:t>(i &lt; s.m &amp;&amp; v[s.ntx(i)] &lt;= maxg[i] &amp;&amp; v[s.ntx(i)] &gt;= ming[i])i++;  </a:t>
            </a:r>
            <a:endParaRPr lang="nn-NO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== </a:t>
            </a:r>
            <a:r>
              <a:rPr lang="en-US" sz="2400" dirty="0" err="1">
                <a:solidFill>
                  <a:prstClr val="black"/>
                </a:solidFill>
              </a:rPr>
              <a:t>s.m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};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360" y="1799654"/>
            <a:ext cx="11487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2. Функция </a:t>
            </a:r>
            <a:r>
              <a:rPr lang="en-US" sz="2200" b="1" dirty="0" err="1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boatfnc</a:t>
            </a:r>
            <a:r>
              <a:rPr lang="ru-RU" sz="2200" b="1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::</a:t>
            </a:r>
            <a:r>
              <a:rPr lang="en-US" sz="2200" b="1" dirty="0" err="1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calcc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дает возможность вычислить доход от перевозки контейнеров при заданном размещении.</a:t>
            </a:r>
            <a:endParaRPr lang="ru-RU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030696" y="3487930"/>
            <a:ext cx="88282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calcc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s,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c[])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0;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nn-NO" sz="2400" dirty="0">
                <a:solidFill>
                  <a:prstClr val="black"/>
                </a:solidFill>
              </a:rPr>
              <a:t> 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0; i &lt; s.m; i++) rc += c[s.ntx(i)]; </a:t>
            </a:r>
            <a:endParaRPr lang="nn-NO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};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359" y="1795270"/>
            <a:ext cx="114871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3. </a:t>
            </a:r>
            <a:r>
              <a:rPr lang="ru-RU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2200" b="1" dirty="0" err="1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boatfnc</a:t>
            </a:r>
            <a:r>
              <a:rPr lang="ru-RU" sz="2200" b="1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::</a:t>
            </a:r>
            <a:r>
              <a:rPr lang="en-US" sz="2200" b="1" dirty="0" err="1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copycomb</a:t>
            </a:r>
            <a:r>
              <a:rPr lang="en-US" sz="2200" b="1" dirty="0">
                <a:solidFill>
                  <a:srgbClr val="C0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предназначена для сохранения (копирования) наиболее доходного на данном шаге допустимого размещения. </a:t>
            </a:r>
            <a:endParaRPr lang="ru-RU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just"/>
            <a:endParaRPr lang="ru-RU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753905" y="3767162"/>
            <a:ext cx="8828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void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copycomb</a:t>
            </a:r>
            <a:r>
              <a:rPr lang="en-US" sz="3200" dirty="0">
                <a:solidFill>
                  <a:prstClr val="black"/>
                </a:solidFill>
              </a:rPr>
              <a:t>(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m, 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*r1, </a:t>
            </a:r>
            <a:r>
              <a:rPr lang="en-US" sz="3200" dirty="0" err="1">
                <a:solidFill>
                  <a:srgbClr val="0000FF"/>
                </a:solidFill>
              </a:rPr>
              <a:t>const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*r2)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nn-NO" sz="3200" dirty="0">
                <a:solidFill>
                  <a:prstClr val="black"/>
                </a:solidFill>
              </a:rPr>
              <a:t> { </a:t>
            </a:r>
            <a:r>
              <a:rPr lang="nn-NO" sz="3200" dirty="0">
                <a:solidFill>
                  <a:srgbClr val="0000FF"/>
                </a:solidFill>
              </a:rPr>
              <a:t>for</a:t>
            </a:r>
            <a:r>
              <a:rPr lang="nn-NO" sz="3200" dirty="0">
                <a:solidFill>
                  <a:prstClr val="black"/>
                </a:solidFill>
              </a:rPr>
              <a:t> (</a:t>
            </a:r>
            <a:r>
              <a:rPr lang="nn-NO" sz="3200" dirty="0">
                <a:solidFill>
                  <a:srgbClr val="0000FF"/>
                </a:solidFill>
              </a:rPr>
              <a:t>int</a:t>
            </a:r>
            <a:r>
              <a:rPr lang="nn-NO" sz="3200" dirty="0">
                <a:solidFill>
                  <a:prstClr val="black"/>
                </a:solidFill>
              </a:rPr>
              <a:t> i = 0; i &lt;  m; i++)  r1[i] = r2[i]; };</a:t>
            </a:r>
            <a:endParaRPr lang="nn-NO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}</a:t>
            </a:r>
            <a:endParaRPr lang="en-US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9" grpId="0"/>
      <p:bldP spid="19" grpId="1"/>
      <p:bldP spid="20" grpId="0"/>
      <p:bldP spid="20" grpId="1"/>
      <p:bldP spid="21" grpId="1"/>
      <p:bldP spid="22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3358" y="1412776"/>
            <a:ext cx="543660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_</a:t>
            </a:r>
            <a:r>
              <a:rPr lang="en-US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 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в цикле генерирует все возможные размещения контейнеров (функции 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 и 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getnext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 генератора размещений), проверяет их допустимость (функция 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boatfnc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compv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), вычисляет для допустимых размещений доход от перевозки контейнеров (функция 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boatfnc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calcc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), фиксирует оптимальное размещение (функция 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boatfnc</a:t>
            </a:r>
            <a:r>
              <a:rPr lang="ru-RU" sz="23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3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copycomb</a:t>
            </a:r>
            <a:r>
              <a:rPr lang="ru-RU" sz="2300" dirty="0">
                <a:latin typeface="Bahnschrift" panose="020B0502040204020203" pitchFamily="34" charset="0"/>
                <a:ea typeface="Times New Roman" panose="02020603050405020304" pitchFamily="18" charset="0"/>
              </a:rPr>
              <a:t>) и возвращает доход от оптимального размещения или нуль, если решения нет. </a:t>
            </a:r>
            <a:endParaRPr lang="ru-RU" sz="23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endParaRPr lang="ru-RU" sz="23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размещений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пример 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реализации на языке С++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951984" y="1412776"/>
            <a:ext cx="5595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 smtClean="0">
                <a:solidFill>
                  <a:prstClr val="black"/>
                </a:solidFill>
              </a:rPr>
              <a:t>boat_с</a:t>
            </a:r>
            <a:r>
              <a:rPr lang="ru-RU" sz="2400" dirty="0" smtClean="0">
                <a:solidFill>
                  <a:prstClr val="black"/>
                </a:solidFill>
              </a:rPr>
              <a:t>(</a:t>
            </a:r>
            <a:r>
              <a:rPr lang="ru-RU" sz="2400" dirty="0" err="1" smtClean="0">
                <a:solidFill>
                  <a:srgbClr val="0000FF"/>
                </a:solidFill>
              </a:rPr>
              <a:t>short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m, </a:t>
            </a:r>
            <a:r>
              <a:rPr lang="ru-RU" sz="2400" dirty="0" err="1" smtClean="0">
                <a:solidFill>
                  <a:srgbClr val="0000FF"/>
                </a:solidFill>
              </a:rPr>
              <a:t>int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minv</a:t>
            </a:r>
            <a:r>
              <a:rPr lang="ru-RU" sz="2400" dirty="0">
                <a:solidFill>
                  <a:prstClr val="black"/>
                </a:solidFill>
              </a:rPr>
              <a:t>[], </a:t>
            </a:r>
            <a:r>
              <a:rPr lang="ru-RU" sz="2400" dirty="0" err="1" smtClean="0">
                <a:solidFill>
                  <a:srgbClr val="0000FF"/>
                </a:solidFill>
              </a:rPr>
              <a:t>int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maxv</a:t>
            </a:r>
            <a:r>
              <a:rPr lang="ru-RU" sz="2400" dirty="0">
                <a:solidFill>
                  <a:prstClr val="black"/>
                </a:solidFill>
              </a:rPr>
              <a:t>[], </a:t>
            </a:r>
            <a:r>
              <a:rPr lang="ru-RU" sz="2400" dirty="0" err="1" smtClean="0">
                <a:solidFill>
                  <a:srgbClr val="0000FF"/>
                </a:solidFill>
              </a:rPr>
              <a:t>short</a:t>
            </a:r>
            <a:r>
              <a:rPr lang="ru-RU" sz="2400" dirty="0" smtClean="0">
                <a:solidFill>
                  <a:prstClr val="black"/>
                </a:solidFill>
              </a:rPr>
              <a:t> n, </a:t>
            </a:r>
            <a:r>
              <a:rPr lang="ru-RU" sz="2400" dirty="0" err="1" smtClean="0">
                <a:solidFill>
                  <a:srgbClr val="0000FF"/>
                </a:solidFill>
              </a:rPr>
              <a:t>const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v</a:t>
            </a:r>
            <a:r>
              <a:rPr lang="ru-RU" sz="2400" dirty="0" smtClean="0">
                <a:solidFill>
                  <a:prstClr val="black"/>
                </a:solidFill>
              </a:rPr>
              <a:t>[],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srgbClr val="0000FF"/>
                </a:solidFill>
              </a:rPr>
              <a:t>int</a:t>
            </a:r>
            <a:r>
              <a:rPr lang="ru-RU" sz="2400" dirty="0">
                <a:solidFill>
                  <a:prstClr val="black"/>
                </a:solidFill>
              </a:rPr>
              <a:t> c</a:t>
            </a:r>
            <a:r>
              <a:rPr lang="ru-RU" sz="2400" dirty="0" smtClean="0">
                <a:solidFill>
                  <a:prstClr val="black"/>
                </a:solidFill>
              </a:rPr>
              <a:t>[],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r[] 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accomodation</a:t>
            </a:r>
            <a:r>
              <a:rPr lang="en-US" sz="2400" dirty="0">
                <a:solidFill>
                  <a:prstClr val="black"/>
                </a:solidFill>
              </a:rPr>
              <a:t> s(n, m);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0,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err="1">
                <a:solidFill>
                  <a:prstClr val="black"/>
                </a:solidFill>
              </a:rPr>
              <a:t>s.getfirst</a:t>
            </a:r>
            <a:r>
              <a:rPr lang="en-US" sz="2400" dirty="0">
                <a:solidFill>
                  <a:prstClr val="black"/>
                </a:solidFill>
              </a:rPr>
              <a:t>(), cc = 0;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while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&gt; 0)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smtClean="0">
                <a:solidFill>
                  <a:prstClr val="black"/>
                </a:solidFill>
              </a:rPr>
              <a:t>{ 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boatfnc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compv</a:t>
            </a:r>
            <a:r>
              <a:rPr lang="en-US" sz="2400" dirty="0">
                <a:solidFill>
                  <a:prstClr val="black"/>
                </a:solidFill>
              </a:rPr>
              <a:t>(s, </a:t>
            </a:r>
            <a:r>
              <a:rPr lang="en-US" sz="2400" dirty="0" err="1">
                <a:solidFill>
                  <a:prstClr val="black"/>
                </a:solidFill>
              </a:rPr>
              <a:t>minv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maxv</a:t>
            </a:r>
            <a:r>
              <a:rPr lang="en-US" sz="2400" dirty="0">
                <a:solidFill>
                  <a:prstClr val="black"/>
                </a:solidFill>
              </a:rPr>
              <a:t>, v))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ru-RU" sz="2400" dirty="0" smtClean="0">
                <a:solidFill>
                  <a:srgbClr val="0000FF"/>
                </a:solidFill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((cc = </a:t>
            </a:r>
            <a:r>
              <a:rPr lang="en-US" sz="2400" dirty="0" err="1">
                <a:solidFill>
                  <a:prstClr val="black"/>
                </a:solidFill>
              </a:rPr>
              <a:t>boatfnc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calcc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s,c</a:t>
            </a:r>
            <a:r>
              <a:rPr lang="en-US" sz="2400" dirty="0">
                <a:solidFill>
                  <a:prstClr val="black"/>
                </a:solidFill>
              </a:rPr>
              <a:t>)) &gt;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)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  {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>
                <a:solidFill>
                  <a:prstClr val="black"/>
                </a:solidFill>
              </a:rPr>
              <a:t> = cc; </a:t>
            </a:r>
            <a:r>
              <a:rPr lang="en-US" sz="2400" dirty="0" err="1">
                <a:solidFill>
                  <a:prstClr val="black"/>
                </a:solidFill>
              </a:rPr>
              <a:t>boatfnc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copycomb</a:t>
            </a:r>
            <a:r>
              <a:rPr lang="en-US" sz="2400" dirty="0">
                <a:solidFill>
                  <a:prstClr val="black"/>
                </a:solidFill>
              </a:rPr>
              <a:t>(m, r, </a:t>
            </a:r>
            <a:r>
              <a:rPr lang="en-US" sz="2400" dirty="0" err="1">
                <a:solidFill>
                  <a:prstClr val="black"/>
                </a:solidFill>
              </a:rPr>
              <a:t>s.sset</a:t>
            </a:r>
            <a:r>
              <a:rPr lang="en-US" sz="2400" dirty="0">
                <a:solidFill>
                  <a:prstClr val="black"/>
                </a:solidFill>
              </a:rPr>
              <a:t>);}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ru-RU" sz="2400" dirty="0" smtClean="0">
                <a:solidFill>
                  <a:prstClr val="black"/>
                </a:solidFill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 err="1">
                <a:solidFill>
                  <a:prstClr val="black"/>
                </a:solidFill>
              </a:rPr>
              <a:t>s.getnext</a:t>
            </a:r>
            <a:r>
              <a:rPr lang="en-US" sz="2400" dirty="0">
                <a:solidFill>
                  <a:prstClr val="black"/>
                </a:solidFill>
              </a:rPr>
              <a:t>(); </a:t>
            </a:r>
            <a:r>
              <a:rPr lang="en-US" sz="2400" dirty="0" smtClean="0">
                <a:solidFill>
                  <a:prstClr val="black"/>
                </a:solidFill>
              </a:rPr>
              <a:t>};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rc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  <a:r>
              <a:rPr lang="en-US" sz="2400" dirty="0" smtClean="0">
                <a:solidFill>
                  <a:prstClr val="black"/>
                </a:solidFill>
              </a:rPr>
              <a:t>};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07368" y="1340768"/>
            <a:ext cx="6624736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3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Программа сначала подготавливает массивы данных: </a:t>
            </a:r>
            <a:r>
              <a:rPr lang="en-US" sz="2300" b="1" dirty="0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v</a:t>
            </a:r>
            <a:r>
              <a:rPr lang="en-US" sz="2300" b="1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3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(вес каждого контейнера), </a:t>
            </a:r>
            <a:r>
              <a:rPr lang="en-US" sz="2300" b="1" dirty="0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300" b="1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3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(доход от перевозки каждого контейнера), </a:t>
            </a:r>
            <a:r>
              <a:rPr lang="en-US" sz="2300" b="1" dirty="0" err="1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minv</a:t>
            </a:r>
            <a:r>
              <a:rPr lang="en-US" sz="2300" b="1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3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(нижняя граница веса контейнера для каждого свободного места на палубе судна), </a:t>
            </a:r>
            <a:r>
              <a:rPr lang="en-US" sz="2300" b="1" dirty="0" err="1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maxv</a:t>
            </a:r>
            <a:r>
              <a:rPr lang="en-US" sz="2300" b="1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3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(верхняя граница веса контейнера для каждого свободного места), а затем вызывает функцию </a:t>
            </a:r>
            <a:r>
              <a:rPr lang="en-US" sz="2300" b="1" dirty="0" smtClean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boat</a:t>
            </a:r>
            <a:r>
              <a:rPr lang="ru-RU" sz="2300" b="1" dirty="0" smtClean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_</a:t>
            </a:r>
            <a:r>
              <a:rPr lang="en-US" sz="2300" b="1" dirty="0" smtClean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3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endParaRPr lang="ru-RU" sz="23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3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В результате выполнения функция возвращает доход от оптимального размещения контейнеров на палубе судна, а также параметр (массив </a:t>
            </a:r>
            <a:r>
              <a:rPr lang="en-US" sz="2300" b="1" dirty="0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r</a:t>
            </a:r>
            <a:r>
              <a:rPr lang="ru-RU" sz="23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), содержащий перечень номеров выбранных контейнеров. </a:t>
            </a:r>
            <a:endParaRPr lang="ru-RU" sz="23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-273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размещений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пример 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реализации на языке С++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248128" y="1597658"/>
            <a:ext cx="46805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NN (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(v)/</a:t>
            </a:r>
            <a:r>
              <a:rPr lang="en-US" sz="2400" dirty="0" err="1">
                <a:solidFill>
                  <a:srgbClr val="0000FF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))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#define</a:t>
            </a:r>
            <a:r>
              <a:rPr lang="en-US" sz="2400" dirty="0">
                <a:solidFill>
                  <a:prstClr val="black"/>
                </a:solidFill>
              </a:rPr>
              <a:t> MM 3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_</a:t>
            </a:r>
            <a:r>
              <a:rPr lang="en-US" sz="2400" dirty="0" err="1">
                <a:solidFill>
                  <a:prstClr val="black"/>
                </a:solidFill>
              </a:rPr>
              <a:t>tmain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argc</a:t>
            </a:r>
            <a:r>
              <a:rPr lang="en-US" sz="2400" dirty="0">
                <a:solidFill>
                  <a:prstClr val="black"/>
                </a:solidFill>
              </a:rPr>
              <a:t>, _TCHAR* </a:t>
            </a:r>
            <a:r>
              <a:rPr lang="en-US" sz="2400" dirty="0" err="1">
                <a:solidFill>
                  <a:prstClr val="black"/>
                </a:solidFill>
              </a:rPr>
              <a:t>argv</a:t>
            </a:r>
            <a:r>
              <a:rPr lang="en-US" sz="2400" dirty="0">
                <a:solidFill>
                  <a:prstClr val="black"/>
                </a:solidFill>
              </a:rPr>
              <a:t>[])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setlocale</a:t>
            </a:r>
            <a:r>
              <a:rPr lang="en-US" sz="2400" dirty="0">
                <a:solidFill>
                  <a:prstClr val="black"/>
                </a:solidFill>
              </a:rPr>
              <a:t>(LC_ALL,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rus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v[] =   {100,  200, 300,  400};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 err="1" smtClean="0">
                <a:solidFill>
                  <a:srgbClr val="0000FF"/>
                </a:solidFill>
              </a:rPr>
              <a:t>int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c[] =   { 10, 15,  20, 25};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 err="1" smtClean="0">
                <a:solidFill>
                  <a:srgbClr val="0000FF"/>
                </a:solidFill>
              </a:rPr>
              <a:t>int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minv</a:t>
            </a:r>
            <a:r>
              <a:rPr lang="ru-RU" sz="2400" dirty="0">
                <a:solidFill>
                  <a:prstClr val="black"/>
                </a:solidFill>
              </a:rPr>
              <a:t>[]  = {350,  250,  0};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 err="1" smtClean="0">
                <a:solidFill>
                  <a:srgbClr val="0000FF"/>
                </a:solidFill>
              </a:rPr>
              <a:t>int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maxv</a:t>
            </a:r>
            <a:r>
              <a:rPr lang="ru-RU" sz="2400" dirty="0">
                <a:solidFill>
                  <a:prstClr val="black"/>
                </a:solidFill>
              </a:rPr>
              <a:t>[]  = {750,  350,  750};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short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r[MM];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cc = boat_</a:t>
            </a:r>
            <a:r>
              <a:rPr lang="en-US" sz="2400" dirty="0">
                <a:solidFill>
                  <a:prstClr val="black"/>
                </a:solidFill>
              </a:rPr>
              <a:t>с( </a:t>
            </a:r>
            <a:r>
              <a:rPr lang="en-US" sz="2400" dirty="0" smtClean="0">
                <a:solidFill>
                  <a:prstClr val="black"/>
                </a:solidFill>
              </a:rPr>
              <a:t>……)</a:t>
            </a:r>
            <a:r>
              <a:rPr lang="en-US" sz="2400" dirty="0" smtClean="0">
                <a:solidFill>
                  <a:prstClr val="black"/>
                </a:solidFill>
              </a:rPr>
              <a:t>{…};</a:t>
            </a:r>
            <a:endParaRPr lang="en-US" sz="2400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124744"/>
            <a:ext cx="1142291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67608" y="1597658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12524" y="1731833"/>
            <a:ext cx="896448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Далее представлена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программа, позволяющая оценить продолжительность решения задачи о размещении контейнеров в зависимости от количества свободных мест на палубе судна и результат ее выполнения. </a:t>
            </a:r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Здесь применяются функции </a:t>
            </a:r>
            <a:r>
              <a:rPr lang="en-US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auxil</a:t>
            </a:r>
            <a:r>
              <a:rPr lang="ru-RU" sz="28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8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start</a:t>
            </a:r>
            <a:r>
              <a:rPr lang="ru-RU" sz="2800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и </a:t>
            </a:r>
            <a:r>
              <a:rPr lang="en-US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auxil</a:t>
            </a:r>
            <a:r>
              <a:rPr lang="ru-RU" sz="28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8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iget</a:t>
            </a:r>
            <a:r>
              <a:rPr lang="ru-RU" sz="2800" dirty="0">
                <a:latin typeface="Bahnschrift" panose="020B0502040204020203" pitchFamily="34" charset="0"/>
                <a:ea typeface="Times New Roman" panose="02020603050405020304" pitchFamily="18" charset="0"/>
              </a:rPr>
              <a:t>, позволяющие сгенерировать случайные последовательности целых чисел в заданных пределах. </a:t>
            </a:r>
            <a:endParaRPr lang="ru-RU" sz="28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 flipV="1">
            <a:off x="5928456" y="5757741"/>
            <a:ext cx="163392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836052" y="237765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Решение задачи об оптимальном  размещении  контейнеров  на судне с помощью генератора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размещений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пример 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реализации на языке С++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1504" y="188640"/>
            <a:ext cx="885698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…</a:t>
            </a: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#</a:t>
            </a:r>
            <a:r>
              <a:rPr lang="en-US" sz="2800" dirty="0">
                <a:solidFill>
                  <a:srgbClr val="0000FF"/>
                </a:solidFill>
              </a:rPr>
              <a:t>define</a:t>
            </a:r>
            <a:r>
              <a:rPr lang="en-US" sz="2800" dirty="0">
                <a:solidFill>
                  <a:prstClr val="black"/>
                </a:solidFill>
              </a:rPr>
              <a:t> SPACE(n) </a:t>
            </a:r>
            <a:r>
              <a:rPr lang="en-US" sz="2800" dirty="0" err="1">
                <a:solidFill>
                  <a:prstClr val="black"/>
                </a:solidFill>
              </a:rPr>
              <a:t>std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setw</a:t>
            </a:r>
            <a:r>
              <a:rPr lang="en-US" sz="2800" dirty="0">
                <a:solidFill>
                  <a:prstClr val="black"/>
                </a:solidFill>
              </a:rPr>
              <a:t>(n)&lt;&lt;</a:t>
            </a:r>
            <a:r>
              <a:rPr lang="en-US" sz="2800" dirty="0">
                <a:solidFill>
                  <a:srgbClr val="A31515"/>
                </a:solidFill>
              </a:rPr>
              <a:t>" "</a:t>
            </a:r>
            <a:endParaRPr lang="en-US" sz="2800" dirty="0">
              <a:solidFill>
                <a:srgbClr val="A31515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#define</a:t>
            </a:r>
            <a:r>
              <a:rPr lang="en-US" sz="2800" dirty="0">
                <a:solidFill>
                  <a:prstClr val="black"/>
                </a:solidFill>
              </a:rPr>
              <a:t> NN 9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_</a:t>
            </a:r>
            <a:r>
              <a:rPr lang="en-US" sz="2800" dirty="0" err="1">
                <a:solidFill>
                  <a:prstClr val="black"/>
                </a:solidFill>
              </a:rPr>
              <a:t>tmain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argc</a:t>
            </a:r>
            <a:r>
              <a:rPr lang="en-US" sz="2800" dirty="0">
                <a:solidFill>
                  <a:prstClr val="black"/>
                </a:solidFill>
              </a:rPr>
              <a:t>, _TCHAR* </a:t>
            </a:r>
            <a:r>
              <a:rPr lang="en-US" sz="2800" dirty="0" err="1">
                <a:solidFill>
                  <a:prstClr val="black"/>
                </a:solidFill>
              </a:rPr>
              <a:t>argv</a:t>
            </a:r>
            <a:r>
              <a:rPr lang="en-US" sz="2800" dirty="0">
                <a:solidFill>
                  <a:prstClr val="black"/>
                </a:solidFill>
              </a:rPr>
              <a:t>[])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{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setlocale</a:t>
            </a:r>
            <a:r>
              <a:rPr lang="en-US" sz="2800" dirty="0">
                <a:solidFill>
                  <a:prstClr val="black"/>
                </a:solidFill>
              </a:rPr>
              <a:t>(LC_ALL, 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  <a:r>
              <a:rPr lang="en-US" sz="2800" dirty="0" err="1">
                <a:solidFill>
                  <a:srgbClr val="A31515"/>
                </a:solidFill>
              </a:rPr>
              <a:t>rus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  <a:r>
              <a:rPr lang="en-US" sz="2800" dirty="0">
                <a:solidFill>
                  <a:prstClr val="black"/>
                </a:solidFill>
              </a:rPr>
              <a:t>);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nn-NO" sz="2800" dirty="0">
                <a:solidFill>
                  <a:prstClr val="black"/>
                </a:solidFill>
              </a:rPr>
              <a:t> </a:t>
            </a:r>
            <a:r>
              <a:rPr lang="nn-NO" sz="2800" dirty="0">
                <a:solidFill>
                  <a:srgbClr val="0000FF"/>
                </a:solidFill>
              </a:rPr>
              <a:t>int</a:t>
            </a:r>
            <a:r>
              <a:rPr lang="nn-NO" sz="2800" dirty="0">
                <a:solidFill>
                  <a:prstClr val="black"/>
                </a:solidFill>
              </a:rPr>
              <a:t> v[NN+1], c[NN+1], minv[NN+1], maxv[NN+1]; </a:t>
            </a:r>
            <a:endParaRPr lang="nn-NO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short</a:t>
            </a:r>
            <a:r>
              <a:rPr lang="en-US" sz="2800" dirty="0">
                <a:solidFill>
                  <a:prstClr val="black"/>
                </a:solidFill>
              </a:rPr>
              <a:t> r[NN];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auxil</a:t>
            </a:r>
            <a:r>
              <a:rPr lang="en-US" sz="2800" dirty="0">
                <a:solidFill>
                  <a:prstClr val="black"/>
                </a:solidFill>
              </a:rPr>
              <a:t>::start();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nn-NO" sz="2800" dirty="0">
                <a:solidFill>
                  <a:prstClr val="black"/>
                </a:solidFill>
              </a:rPr>
              <a:t> </a:t>
            </a:r>
            <a:r>
              <a:rPr lang="nn-NO" sz="2800" dirty="0">
                <a:solidFill>
                  <a:srgbClr val="0000FF"/>
                </a:solidFill>
              </a:rPr>
              <a:t>for</a:t>
            </a:r>
            <a:r>
              <a:rPr lang="nn-NO" sz="2800" dirty="0">
                <a:solidFill>
                  <a:prstClr val="black"/>
                </a:solidFill>
              </a:rPr>
              <a:t>(</a:t>
            </a:r>
            <a:r>
              <a:rPr lang="nn-NO" sz="2800" dirty="0">
                <a:solidFill>
                  <a:srgbClr val="0000FF"/>
                </a:solidFill>
              </a:rPr>
              <a:t>int</a:t>
            </a:r>
            <a:r>
              <a:rPr lang="nn-NO" sz="2800" dirty="0">
                <a:solidFill>
                  <a:prstClr val="black"/>
                </a:solidFill>
              </a:rPr>
              <a:t> i = 0; i &lt;= NN; i++) </a:t>
            </a:r>
            <a:endParaRPr lang="nn-NO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{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v[i] = </a:t>
            </a:r>
            <a:r>
              <a:rPr lang="en-US" sz="2800" dirty="0" err="1">
                <a:solidFill>
                  <a:prstClr val="black"/>
                </a:solidFill>
              </a:rPr>
              <a:t>auxil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iget</a:t>
            </a:r>
            <a:r>
              <a:rPr lang="en-US" sz="2800" dirty="0">
                <a:solidFill>
                  <a:prstClr val="black"/>
                </a:solidFill>
              </a:rPr>
              <a:t>(50,500); c[i] = </a:t>
            </a:r>
            <a:r>
              <a:rPr lang="en-US" sz="2800" dirty="0" err="1">
                <a:solidFill>
                  <a:prstClr val="black"/>
                </a:solidFill>
              </a:rPr>
              <a:t>auxil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iget</a:t>
            </a:r>
            <a:r>
              <a:rPr lang="en-US" sz="2800" dirty="0">
                <a:solidFill>
                  <a:prstClr val="black"/>
                </a:solidFill>
              </a:rPr>
              <a:t>(10,30);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minv</a:t>
            </a:r>
            <a:r>
              <a:rPr lang="en-US" sz="2800" dirty="0">
                <a:solidFill>
                  <a:prstClr val="black"/>
                </a:solidFill>
              </a:rPr>
              <a:t>[i] = </a:t>
            </a:r>
            <a:r>
              <a:rPr lang="en-US" sz="2800" dirty="0" err="1">
                <a:solidFill>
                  <a:prstClr val="black"/>
                </a:solidFill>
              </a:rPr>
              <a:t>auxil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iget</a:t>
            </a:r>
            <a:r>
              <a:rPr lang="en-US" sz="2800" dirty="0">
                <a:solidFill>
                  <a:prstClr val="black"/>
                </a:solidFill>
              </a:rPr>
              <a:t>(50,300); </a:t>
            </a:r>
            <a:r>
              <a:rPr lang="en-US" sz="2800" dirty="0" err="1">
                <a:solidFill>
                  <a:prstClr val="black"/>
                </a:solidFill>
              </a:rPr>
              <a:t>maxv</a:t>
            </a:r>
            <a:r>
              <a:rPr lang="en-US" sz="2800" dirty="0">
                <a:solidFill>
                  <a:prstClr val="black"/>
                </a:solidFill>
              </a:rPr>
              <a:t>[i] = </a:t>
            </a:r>
            <a:r>
              <a:rPr lang="en-US" sz="2800" dirty="0" err="1">
                <a:solidFill>
                  <a:prstClr val="black"/>
                </a:solidFill>
              </a:rPr>
              <a:t>auxil</a:t>
            </a:r>
            <a:r>
              <a:rPr lang="en-US" sz="2800" dirty="0">
                <a:solidFill>
                  <a:prstClr val="black"/>
                </a:solidFill>
              </a:rPr>
              <a:t>::</a:t>
            </a:r>
            <a:r>
              <a:rPr lang="en-US" sz="2800" dirty="0" err="1">
                <a:solidFill>
                  <a:prstClr val="black"/>
                </a:solidFill>
              </a:rPr>
              <a:t>iget</a:t>
            </a:r>
            <a:r>
              <a:rPr lang="en-US" sz="2800" dirty="0">
                <a:solidFill>
                  <a:prstClr val="black"/>
                </a:solidFill>
              </a:rPr>
              <a:t>(250,750);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} </a:t>
            </a:r>
            <a:endParaRPr 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407368" y="1162197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Количество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массивов составляет: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122033" y="2015618"/>
                <a:ext cx="33791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ru-RU" sz="3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60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33" y="2015618"/>
                <a:ext cx="3379156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18" t="-20" r="9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91945" y="4203298"/>
            <a:ext cx="135249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616366" y="2854564"/>
          <a:ext cx="2442234" cy="682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Уравнение" r:id="rId2" imgW="18288000" imgH="5181600" progId="Equation.3">
                  <p:embed/>
                </p:oleObj>
              </mc:Choice>
              <mc:Fallback>
                <p:oleObj name="Уравнение" r:id="rId2" imgW="18288000" imgH="5181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366" y="2854564"/>
                        <a:ext cx="2442234" cy="682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43373" y="4203298"/>
            <a:ext cx="54726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Самый правый столбец (обозначен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P</a:t>
            </a:r>
            <a:r>
              <a:rPr lang="en-US" sz="2400" b="1" i="1" baseline="-25000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 – множество всех перестановок элементов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={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a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b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}</a:t>
            </a:r>
            <a:r>
              <a:rPr lang="en-US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Перестановки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формируются как результат индексации массива </a:t>
            </a:r>
            <a:r>
              <a:rPr lang="en-US" sz="2400" b="1" i="1" dirty="0">
                <a:latin typeface="Bahnschrift" panose="020B0502040204020203" pitchFamily="34" charset="0"/>
                <a:ea typeface="Times New Roman" panose="02020603050405020304" pitchFamily="18" charset="0"/>
              </a:rPr>
              <a:t>X.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176808" y="194905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перестановок</a:t>
            </a:r>
            <a:endParaRPr lang="ru-RU" sz="2400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</a:t>
            </a: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Троттера</a:t>
            </a:r>
            <a:r>
              <a:rPr lang="ru-RU" sz="2400" b="1" dirty="0"/>
              <a:t> </a:t>
            </a:r>
            <a:endParaRPr lang="en-US" sz="24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240016" y="0"/>
          <a:ext cx="5184576" cy="67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Visio" r:id="rId4" imgW="9956800" imgH="13169900" progId="Visio.Drawing.11">
                  <p:embed/>
                </p:oleObj>
              </mc:Choice>
              <mc:Fallback>
                <p:oleObj name="Visio" r:id="rId4" imgW="9956800" imgH="13169900" progId="Visio.Drawing.11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0"/>
                        <a:ext cx="5184576" cy="6741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 flipV="1">
            <a:off x="5735960" y="4365104"/>
            <a:ext cx="4392488" cy="165618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0272464" y="0"/>
            <a:ext cx="1296144" cy="680872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79374" y="117694"/>
            <a:ext cx="8928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cout</a:t>
            </a:r>
            <a:r>
              <a:rPr lang="ru-RU" sz="2400" dirty="0"/>
              <a:t>&lt;&lt;</a:t>
            </a:r>
            <a:r>
              <a:rPr lang="ru-RU" sz="2400" dirty="0" err="1"/>
              <a:t>std</a:t>
            </a:r>
            <a:r>
              <a:rPr lang="ru-RU" sz="2400" dirty="0"/>
              <a:t>::</a:t>
            </a:r>
            <a:r>
              <a:rPr lang="ru-RU" sz="2400" dirty="0" err="1"/>
              <a:t>endl</a:t>
            </a:r>
            <a:r>
              <a:rPr lang="ru-RU" sz="2400" dirty="0"/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Задача о размещении контейнеров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"-- </a:t>
            </a:r>
            <a:r>
              <a:rPr lang="en-US" sz="2400" dirty="0">
                <a:solidFill>
                  <a:srgbClr val="A31515"/>
                </a:solidFill>
              </a:rPr>
              <a:t>всего контейнеров: "</a:t>
            </a:r>
            <a:r>
              <a:rPr lang="en-US" sz="2400" dirty="0">
                <a:solidFill>
                  <a:prstClr val="black"/>
                </a:solidFill>
              </a:rPr>
              <a:t> &lt;&lt; </a:t>
            </a:r>
            <a:r>
              <a:rPr lang="en-US" sz="2400" dirty="0">
                <a:solidFill>
                  <a:prstClr val="black"/>
                </a:solidFill>
              </a:rPr>
              <a:t>NN;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cout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 err="1">
                <a:solidFill>
                  <a:prstClr val="black"/>
                </a:solidFill>
              </a:rPr>
              <a:t>std</a:t>
            </a:r>
            <a:r>
              <a:rPr lang="ru-RU" sz="2400" dirty="0">
                <a:solidFill>
                  <a:prstClr val="black"/>
                </a:solidFill>
              </a:rPr>
              <a:t>::</a:t>
            </a:r>
            <a:r>
              <a:rPr lang="ru-RU" sz="2400" dirty="0" err="1">
                <a:solidFill>
                  <a:prstClr val="black"/>
                </a:solidFill>
              </a:rPr>
              <a:t>endl</a:t>
            </a:r>
            <a:r>
              <a:rPr lang="ru-RU" sz="2400" dirty="0">
                <a:solidFill>
                  <a:prstClr val="black"/>
                </a:solidFill>
              </a:rPr>
              <a:t>&lt;&lt;</a:t>
            </a:r>
            <a:r>
              <a:rPr lang="ru-RU" sz="2400" dirty="0">
                <a:solidFill>
                  <a:srgbClr val="A31515"/>
                </a:solidFill>
              </a:rPr>
              <a:t>"-- количество ------ продолжительность -- "</a:t>
            </a:r>
            <a:r>
              <a:rPr lang="ru-RU" sz="2400" dirty="0">
                <a:solidFill>
                  <a:prstClr val="black"/>
                </a:solidFill>
              </a:rPr>
              <a:t>;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>
                <a:solidFill>
                  <a:srgbClr val="A31515"/>
                </a:solidFill>
              </a:rPr>
              <a:t>"  </a:t>
            </a:r>
            <a:r>
              <a:rPr lang="en-US" sz="2400" dirty="0">
                <a:solidFill>
                  <a:srgbClr val="A31515"/>
                </a:solidFill>
              </a:rPr>
              <a:t>мест     вычисления  "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clock_t</a:t>
            </a:r>
            <a:r>
              <a:rPr lang="en-US" sz="2400" dirty="0">
                <a:solidFill>
                  <a:prstClr val="black"/>
                </a:solidFill>
              </a:rPr>
              <a:t> t1, t2;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nn-NO" sz="2400" dirty="0">
                <a:solidFill>
                  <a:prstClr val="black"/>
                </a:solidFill>
              </a:rPr>
              <a:t> 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>
                <a:solidFill>
                  <a:prstClr val="black"/>
                </a:solidFill>
              </a:rPr>
              <a:t> (</a:t>
            </a:r>
            <a:r>
              <a:rPr lang="nn-NO" sz="2400" dirty="0">
                <a:solidFill>
                  <a:srgbClr val="0000FF"/>
                </a:solidFill>
              </a:rPr>
              <a:t>int</a:t>
            </a:r>
            <a:r>
              <a:rPr lang="nn-NO" sz="2400" dirty="0">
                <a:solidFill>
                  <a:prstClr val="black"/>
                </a:solidFill>
              </a:rPr>
              <a:t> i = 4; i &lt; NN; i++)</a:t>
            </a:r>
            <a:endParaRPr lang="nn-NO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{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t1 = clock();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nn-NO" sz="2400" dirty="0">
                <a:solidFill>
                  <a:prstClr val="black"/>
                </a:solidFill>
              </a:rPr>
              <a:t> boat_с(i, minv,  maxv, NN,  v,  c, r);</a:t>
            </a:r>
            <a:endParaRPr lang="nn-NO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t2 = clock();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&lt;&lt;SPACE(7)&lt;&lt;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(2)&lt;&lt;i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 &lt;&lt;SPACE(15)&lt;&lt;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setw</a:t>
            </a:r>
            <a:r>
              <a:rPr lang="en-US" sz="2400" dirty="0">
                <a:solidFill>
                  <a:prstClr val="black"/>
                </a:solidFill>
              </a:rPr>
              <a:t>(6)&lt;&lt;(t2-t1);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}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cout</a:t>
            </a:r>
            <a:r>
              <a:rPr lang="en-US" sz="2400" dirty="0">
                <a:solidFill>
                  <a:prstClr val="black"/>
                </a:solidFill>
              </a:rPr>
              <a:t>&lt;&lt;</a:t>
            </a:r>
            <a:r>
              <a:rPr lang="en-US" sz="2400" dirty="0" err="1">
                <a:solidFill>
                  <a:prstClr val="black"/>
                </a:solidFill>
              </a:rPr>
              <a:t>std</a:t>
            </a:r>
            <a:r>
              <a:rPr lang="en-US" sz="2400" dirty="0">
                <a:solidFill>
                  <a:prstClr val="black"/>
                </a:solidFill>
              </a:rPr>
              <a:t>::</a:t>
            </a:r>
            <a:r>
              <a:rPr lang="en-US" sz="2400" dirty="0" err="1">
                <a:solidFill>
                  <a:prstClr val="black"/>
                </a:solidFill>
              </a:rPr>
              <a:t>endl</a:t>
            </a:r>
            <a:r>
              <a:rPr lang="en-US" sz="2400" dirty="0">
                <a:solidFill>
                  <a:prstClr val="black"/>
                </a:solidFill>
              </a:rPr>
              <a:t>; system(</a:t>
            </a:r>
            <a:r>
              <a:rPr lang="en-US" sz="2400" dirty="0">
                <a:solidFill>
                  <a:srgbClr val="A31515"/>
                </a:solidFill>
              </a:rPr>
              <a:t>"pause"</a:t>
            </a:r>
            <a:r>
              <a:rPr lang="en-US" sz="2400" dirty="0">
                <a:solidFill>
                  <a:prstClr val="black"/>
                </a:solidFill>
              </a:rPr>
              <a:t>);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>
                <a:solidFill>
                  <a:prstClr val="black"/>
                </a:solidFill>
              </a:rPr>
              <a:t> 0;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7-12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6"/>
          <a:stretch>
            <a:fillRect/>
          </a:stretch>
        </p:blipFill>
        <p:spPr bwMode="auto">
          <a:xfrm>
            <a:off x="1535156" y="1093304"/>
            <a:ext cx="9132844" cy="427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200" y="188640"/>
            <a:ext cx="9841600" cy="558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35760" y="6115399"/>
            <a:ext cx="2304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Сложность</a:t>
            </a:r>
            <a:r>
              <a:rPr lang="ru-RU" sz="2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ru-RU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096001" y="6042927"/>
          <a:ext cx="1267207" cy="66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Формула" r:id="rId2" imgW="520700" imgH="279400" progId="Equation.3">
                  <p:embed/>
                </p:oleObj>
              </mc:Choice>
              <mc:Fallback>
                <p:oleObj name="Формула" r:id="rId2" imgW="520700" imgH="279400" progId="Equation.3">
                  <p:embed/>
                  <p:pic>
                    <p:nvPicPr>
                      <p:cNvPr id="0" name="Picture 25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6042927"/>
                        <a:ext cx="1267207" cy="668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59096" y="533010"/>
            <a:ext cx="39641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График, отражающий зависимость продолжительности решения задачи от количества свободных мест на палубе судна при общем количестве контейнеров, равном </a:t>
            </a:r>
            <a:r>
              <a:rPr lang="ru-RU" sz="2400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Вид графика вполне согласуется с оценкой  сложности алгоритма генерации размещений </a:t>
            </a:r>
            <a:r>
              <a:rPr lang="en-US" sz="2400" b="1" i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из </a:t>
            </a:r>
            <a:r>
              <a:rPr lang="ru-RU" sz="2400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 элементов               .   </a:t>
            </a:r>
            <a:endParaRPr lang="ru-RU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 стрелкой 9"/>
          <p:cNvCxnSpPr/>
          <p:nvPr/>
        </p:nvCxnSpPr>
        <p:spPr>
          <a:xfrm>
            <a:off x="2567608" y="3356992"/>
            <a:ext cx="266429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2783632" y="1556792"/>
            <a:ext cx="3275856" cy="720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23392" y="1340768"/>
            <a:ext cx="38164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Генератор реализован в виде структуры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permutation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Структура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имеет один конструктор. С помощью параметра конструктору передается размерность исходного множества. </a:t>
            </a:r>
            <a:endParaRPr lang="en-US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9336" y="184666"/>
            <a:ext cx="5940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перестановок</a:t>
            </a:r>
            <a:endParaRPr lang="ru-RU" sz="2400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</a:t>
            </a: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Троттера</a:t>
            </a:r>
            <a:r>
              <a:rPr lang="ru-RU" sz="2400" b="1" dirty="0"/>
              <a:t> </a:t>
            </a:r>
            <a:endParaRPr lang="en-US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943872" y="1196752"/>
            <a:ext cx="6984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smtClean="0">
                <a:solidFill>
                  <a:prstClr val="black"/>
                </a:solidFill>
              </a:rPr>
              <a:t>permutation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{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   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prstClr val="black"/>
                </a:solidFill>
              </a:rPr>
              <a:t> L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prstClr val="black"/>
                </a:solidFill>
              </a:rPr>
              <a:t>;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левая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стрелка</a:t>
            </a:r>
            <a:r>
              <a:rPr lang="en-US" dirty="0">
                <a:solidFill>
                  <a:srgbClr val="008000"/>
                </a:solidFill>
              </a:rPr>
              <a:t> 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   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prstClr val="black"/>
                </a:solidFill>
              </a:rPr>
              <a:t> R =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prstClr val="black"/>
                </a:solidFill>
              </a:rPr>
              <a:t>;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правая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стрелка</a:t>
            </a:r>
            <a:r>
              <a:rPr lang="en-US" dirty="0">
                <a:solidFill>
                  <a:srgbClr val="008000"/>
                </a:solidFill>
              </a:rPr>
              <a:t>   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      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 n,              </a:t>
            </a:r>
            <a:r>
              <a:rPr lang="ru-RU" dirty="0">
                <a:solidFill>
                  <a:srgbClr val="008000"/>
                </a:solidFill>
              </a:rPr>
              <a:t>// количество элементов исходного множества 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            *</a:t>
            </a:r>
            <a:r>
              <a:rPr lang="ru-RU" dirty="0" err="1">
                <a:solidFill>
                  <a:prstClr val="black"/>
                </a:solidFill>
              </a:rPr>
              <a:t>sset</a:t>
            </a:r>
            <a:r>
              <a:rPr lang="ru-RU" dirty="0">
                <a:solidFill>
                  <a:prstClr val="black"/>
                </a:solidFill>
              </a:rPr>
              <a:t>;           </a:t>
            </a:r>
            <a:r>
              <a:rPr lang="ru-RU" dirty="0">
                <a:solidFill>
                  <a:srgbClr val="008000"/>
                </a:solidFill>
              </a:rPr>
              <a:t>// массив индексов текущей перестановки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      </a:t>
            </a:r>
            <a:r>
              <a:rPr lang="ru-RU" dirty="0" err="1">
                <a:solidFill>
                  <a:srgbClr val="0000FF"/>
                </a:solidFill>
              </a:rPr>
              <a:t>bool</a:t>
            </a:r>
            <a:r>
              <a:rPr lang="ru-RU" dirty="0">
                <a:solidFill>
                  <a:prstClr val="black"/>
                </a:solidFill>
              </a:rPr>
              <a:t>  *</a:t>
            </a:r>
            <a:r>
              <a:rPr lang="ru-RU" dirty="0" err="1">
                <a:solidFill>
                  <a:prstClr val="black"/>
                </a:solidFill>
              </a:rPr>
              <a:t>dart</a:t>
            </a:r>
            <a:r>
              <a:rPr lang="ru-RU" dirty="0">
                <a:solidFill>
                  <a:prstClr val="black"/>
                </a:solidFill>
              </a:rPr>
              <a:t>;           </a:t>
            </a:r>
            <a:r>
              <a:rPr lang="ru-RU" dirty="0">
                <a:solidFill>
                  <a:srgbClr val="008000"/>
                </a:solidFill>
              </a:rPr>
              <a:t>// массив  стрелок (левых-L и правых-R) 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      </a:t>
            </a:r>
            <a:r>
              <a:rPr lang="ru-RU" dirty="0" err="1">
                <a:solidFill>
                  <a:prstClr val="black"/>
                </a:solidFill>
              </a:rPr>
              <a:t>permutation</a:t>
            </a:r>
            <a:r>
              <a:rPr lang="ru-RU" dirty="0">
                <a:solidFill>
                  <a:prstClr val="black"/>
                </a:solidFill>
              </a:rPr>
              <a:t> (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n = 1); </a:t>
            </a:r>
            <a:endParaRPr lang="ru-RU" dirty="0" smtClean="0">
              <a:solidFill>
                <a:prstClr val="black"/>
              </a:solidFill>
            </a:endParaRPr>
          </a:p>
          <a:p>
            <a:r>
              <a:rPr lang="ru-RU" dirty="0" err="1" smtClean="0">
                <a:solidFill>
                  <a:srgbClr val="0000FF"/>
                </a:solidFill>
              </a:rPr>
              <a:t>void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reset</a:t>
            </a:r>
            <a:r>
              <a:rPr lang="ru-RU" dirty="0">
                <a:solidFill>
                  <a:prstClr val="black"/>
                </a:solidFill>
              </a:rPr>
              <a:t>();                </a:t>
            </a:r>
            <a:r>
              <a:rPr lang="ru-RU" dirty="0">
                <a:solidFill>
                  <a:srgbClr val="008000"/>
                </a:solidFill>
              </a:rPr>
              <a:t>// сбросить генератор, начать сначала 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ru-RU" dirty="0">
                <a:solidFill>
                  <a:srgbClr val="0000FF"/>
                </a:solidFill>
              </a:rPr>
              <a:t>__int64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getfirst</a:t>
            </a:r>
            <a:r>
              <a:rPr lang="ru-RU" dirty="0">
                <a:solidFill>
                  <a:prstClr val="black"/>
                </a:solidFill>
              </a:rPr>
              <a:t>();          </a:t>
            </a:r>
            <a:r>
              <a:rPr lang="ru-RU" dirty="0">
                <a:solidFill>
                  <a:srgbClr val="008000"/>
                </a:solidFill>
              </a:rPr>
              <a:t>// сформировать первый массив индексов    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ru-RU" dirty="0">
                <a:solidFill>
                  <a:srgbClr val="0000FF"/>
                </a:solidFill>
              </a:rPr>
              <a:t>__int64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getnext</a:t>
            </a:r>
            <a:r>
              <a:rPr lang="ru-RU" dirty="0">
                <a:solidFill>
                  <a:prstClr val="black"/>
                </a:solidFill>
              </a:rPr>
              <a:t>();           </a:t>
            </a:r>
            <a:r>
              <a:rPr lang="ru-RU" dirty="0">
                <a:solidFill>
                  <a:srgbClr val="008000"/>
                </a:solidFill>
              </a:rPr>
              <a:t>// сформировать случайный массив индексов  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ntx</a:t>
            </a:r>
            <a:r>
              <a:rPr lang="ru-RU" dirty="0">
                <a:solidFill>
                  <a:prstClr val="black"/>
                </a:solidFill>
              </a:rPr>
              <a:t>(</a:t>
            </a:r>
            <a:r>
              <a:rPr lang="ru-RU" dirty="0" err="1">
                <a:solidFill>
                  <a:srgbClr val="0000FF"/>
                </a:solidFill>
              </a:rPr>
              <a:t>short</a:t>
            </a:r>
            <a:r>
              <a:rPr lang="ru-RU" dirty="0">
                <a:solidFill>
                  <a:prstClr val="black"/>
                </a:solidFill>
              </a:rPr>
              <a:t> i);          </a:t>
            </a:r>
            <a:r>
              <a:rPr lang="ru-RU" dirty="0">
                <a:solidFill>
                  <a:srgbClr val="008000"/>
                </a:solidFill>
              </a:rPr>
              <a:t>// получить i-й элемент </a:t>
            </a:r>
            <a:r>
              <a:rPr lang="ru-RU" dirty="0" err="1">
                <a:solidFill>
                  <a:srgbClr val="008000"/>
                </a:solidFill>
              </a:rPr>
              <a:t>масива</a:t>
            </a:r>
            <a:r>
              <a:rPr lang="ru-RU" dirty="0">
                <a:solidFill>
                  <a:srgbClr val="008000"/>
                </a:solidFill>
              </a:rPr>
              <a:t> индексов 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unsigned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__int64</a:t>
            </a:r>
            <a:r>
              <a:rPr lang="en-US" dirty="0">
                <a:solidFill>
                  <a:prstClr val="black"/>
                </a:solidFill>
              </a:rPr>
              <a:t> np;  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номер перествновки 0,... </a:t>
            </a:r>
            <a:r>
              <a:rPr lang="en-US" dirty="0">
                <a:solidFill>
                  <a:srgbClr val="008000"/>
                </a:solidFill>
              </a:rPr>
              <a:t>count()-1 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ru-RU" dirty="0" err="1">
                <a:solidFill>
                  <a:srgbClr val="0000FF"/>
                </a:solidFill>
              </a:rPr>
              <a:t>unsigned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srgbClr val="0000FF"/>
                </a:solidFill>
              </a:rPr>
              <a:t>__int64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count</a:t>
            </a:r>
            <a:r>
              <a:rPr lang="ru-RU" dirty="0">
                <a:solidFill>
                  <a:prstClr val="black"/>
                </a:solidFill>
              </a:rPr>
              <a:t>()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;  </a:t>
            </a:r>
            <a:r>
              <a:rPr lang="ru-RU" dirty="0">
                <a:solidFill>
                  <a:srgbClr val="008000"/>
                </a:solidFill>
              </a:rPr>
              <a:t>// вычислить общее кол. перестановок    </a:t>
            </a:r>
            <a:endParaRPr lang="ru-RU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};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/>
          <p:cNvCxnSpPr/>
          <p:nvPr/>
        </p:nvCxnSpPr>
        <p:spPr>
          <a:xfrm flipV="1">
            <a:off x="3503712" y="2492896"/>
            <a:ext cx="4104456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95400" y="1268761"/>
            <a:ext cx="62646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Состояние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генератора определяется значениями четырех переменных: </a:t>
            </a:r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(количество элементов в исходном множестве), </a:t>
            </a:r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b="1" dirty="0" err="1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ru-RU" sz="2400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(указатель на массив индексов), </a:t>
            </a:r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dart</a:t>
            </a:r>
            <a:r>
              <a:rPr lang="en-US" sz="2400" b="1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(указатель на массив стрелок), </a:t>
            </a:r>
            <a:endParaRPr lang="ru-RU" sz="2400" dirty="0" smtClean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np</a:t>
            </a:r>
            <a:r>
              <a:rPr lang="en-US" sz="2400" b="1" dirty="0" smtClean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(номер текущей перестановки).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400" b="1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endParaRPr lang="ru-RU" sz="2400" b="1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7356" y="184666"/>
            <a:ext cx="5240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перестановок</a:t>
            </a:r>
            <a:endParaRPr lang="ru-RU" sz="2400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</a:t>
            </a: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Троттера</a:t>
            </a:r>
            <a:r>
              <a:rPr lang="ru-RU" sz="2400" b="1" dirty="0"/>
              <a:t> 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48128" y="764704"/>
            <a:ext cx="41557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struct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 smtClean="0">
                <a:solidFill>
                  <a:prstClr val="black"/>
                </a:solidFill>
              </a:rPr>
              <a:t>permutation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  </a:t>
            </a:r>
            <a:r>
              <a:rPr lang="en-US" sz="2400" dirty="0" err="1">
                <a:solidFill>
                  <a:srgbClr val="0000FF"/>
                </a:solidFill>
              </a:rPr>
              <a:t>const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bool</a:t>
            </a:r>
            <a:r>
              <a:rPr lang="en-US" sz="2400" dirty="0">
                <a:solidFill>
                  <a:prstClr val="black"/>
                </a:solidFill>
              </a:rPr>
              <a:t> L = </a:t>
            </a:r>
            <a:r>
              <a:rPr lang="en-US" sz="2400" dirty="0">
                <a:solidFill>
                  <a:srgbClr val="0000FF"/>
                </a:solidFill>
              </a:rPr>
              <a:t>true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en-US" sz="2400" dirty="0" err="1" smtClean="0">
                <a:solidFill>
                  <a:srgbClr val="0000FF"/>
                </a:solidFill>
              </a:rPr>
              <a:t>const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bool</a:t>
            </a:r>
            <a:r>
              <a:rPr lang="en-US" sz="2400" dirty="0">
                <a:solidFill>
                  <a:prstClr val="black"/>
                </a:solidFill>
              </a:rPr>
              <a:t> R = </a:t>
            </a:r>
            <a:r>
              <a:rPr lang="en-US" sz="2400" dirty="0">
                <a:solidFill>
                  <a:srgbClr val="0000FF"/>
                </a:solidFill>
              </a:rPr>
              <a:t>false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      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 n,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 smtClean="0">
                <a:solidFill>
                  <a:prstClr val="black"/>
                </a:solidFill>
              </a:rPr>
              <a:t>*</a:t>
            </a:r>
            <a:r>
              <a:rPr lang="ru-RU" sz="2400" dirty="0" err="1" smtClean="0">
                <a:solidFill>
                  <a:prstClr val="black"/>
                </a:solidFill>
              </a:rPr>
              <a:t>sset</a:t>
            </a:r>
            <a:r>
              <a:rPr lang="ru-RU" sz="2400" dirty="0" smtClean="0">
                <a:solidFill>
                  <a:prstClr val="black"/>
                </a:solidFill>
              </a:rPr>
              <a:t>;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 err="1" smtClean="0">
                <a:solidFill>
                  <a:srgbClr val="0000FF"/>
                </a:solidFill>
              </a:rPr>
              <a:t>bool</a:t>
            </a:r>
            <a:r>
              <a:rPr lang="ru-RU" sz="2400" dirty="0" smtClean="0">
                <a:solidFill>
                  <a:prstClr val="black"/>
                </a:solidFill>
              </a:rPr>
              <a:t>  </a:t>
            </a:r>
            <a:r>
              <a:rPr lang="ru-RU" sz="2400" dirty="0">
                <a:solidFill>
                  <a:prstClr val="black"/>
                </a:solidFill>
              </a:rPr>
              <a:t>*</a:t>
            </a:r>
            <a:r>
              <a:rPr lang="ru-RU" sz="2400" dirty="0" err="1">
                <a:solidFill>
                  <a:prstClr val="black"/>
                </a:solidFill>
              </a:rPr>
              <a:t>dart</a:t>
            </a:r>
            <a:r>
              <a:rPr lang="ru-RU" sz="2400" dirty="0">
                <a:solidFill>
                  <a:prstClr val="black"/>
                </a:solidFill>
              </a:rPr>
              <a:t>;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 err="1" smtClean="0">
                <a:solidFill>
                  <a:prstClr val="black"/>
                </a:solidFill>
              </a:rPr>
              <a:t>permutation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(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n = 1);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 err="1" smtClean="0">
                <a:solidFill>
                  <a:srgbClr val="0000FF"/>
                </a:solidFill>
              </a:rPr>
              <a:t>void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reset</a:t>
            </a:r>
            <a:r>
              <a:rPr lang="ru-RU" sz="2400" dirty="0">
                <a:solidFill>
                  <a:prstClr val="black"/>
                </a:solidFill>
              </a:rPr>
              <a:t>();                </a:t>
            </a:r>
            <a:endParaRPr lang="ru-RU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srgbClr val="0000FF"/>
                </a:solidFill>
              </a:rPr>
              <a:t>__int64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getfirst</a:t>
            </a:r>
            <a:r>
              <a:rPr lang="ru-RU" sz="2400" dirty="0">
                <a:solidFill>
                  <a:prstClr val="black"/>
                </a:solidFill>
              </a:rPr>
              <a:t>();          </a:t>
            </a:r>
            <a:endParaRPr lang="ru-RU" sz="2400" dirty="0">
              <a:solidFill>
                <a:srgbClr val="008000"/>
              </a:solidFill>
            </a:endParaRPr>
          </a:p>
          <a:p>
            <a:r>
              <a:rPr lang="ru-RU" sz="2400" dirty="0">
                <a:solidFill>
                  <a:srgbClr val="0000FF"/>
                </a:solidFill>
              </a:rPr>
              <a:t>__int64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getnext</a:t>
            </a:r>
            <a:r>
              <a:rPr lang="ru-RU" sz="2400" dirty="0">
                <a:solidFill>
                  <a:prstClr val="black"/>
                </a:solidFill>
              </a:rPr>
              <a:t>();           </a:t>
            </a:r>
            <a:endParaRPr lang="ru-RU" sz="2400" dirty="0">
              <a:solidFill>
                <a:srgbClr val="008000"/>
              </a:solidFill>
            </a:endParaRPr>
          </a:p>
          <a:p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ntx</a:t>
            </a:r>
            <a:r>
              <a:rPr lang="ru-RU" sz="2400" dirty="0">
                <a:solidFill>
                  <a:prstClr val="black"/>
                </a:solidFill>
              </a:rPr>
              <a:t>(</a:t>
            </a:r>
            <a:r>
              <a:rPr lang="ru-RU" sz="2400" dirty="0" err="1">
                <a:solidFill>
                  <a:srgbClr val="0000FF"/>
                </a:solidFill>
              </a:rPr>
              <a:t>short</a:t>
            </a:r>
            <a:r>
              <a:rPr lang="ru-RU" sz="2400" dirty="0">
                <a:solidFill>
                  <a:prstClr val="black"/>
                </a:solidFill>
              </a:rPr>
              <a:t> i);          </a:t>
            </a:r>
            <a:endParaRPr lang="ru-RU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unsigned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__int64</a:t>
            </a:r>
            <a:r>
              <a:rPr lang="en-US" sz="2400" dirty="0">
                <a:solidFill>
                  <a:prstClr val="black"/>
                </a:solidFill>
              </a:rPr>
              <a:t> np;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 err="1" smtClean="0">
                <a:solidFill>
                  <a:srgbClr val="0000FF"/>
                </a:solidFill>
              </a:rPr>
              <a:t>unsigned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srgbClr val="0000FF"/>
                </a:solidFill>
              </a:rPr>
              <a:t>__int64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count</a:t>
            </a:r>
            <a:r>
              <a:rPr lang="ru-RU" sz="2400" dirty="0">
                <a:solidFill>
                  <a:prstClr val="black"/>
                </a:solidFill>
              </a:rPr>
              <a:t>() </a:t>
            </a:r>
            <a:r>
              <a:rPr lang="ru-RU" sz="2400" dirty="0" err="1">
                <a:solidFill>
                  <a:srgbClr val="0000FF"/>
                </a:solidFill>
              </a:rPr>
              <a:t>const</a:t>
            </a:r>
            <a:r>
              <a:rPr lang="ru-RU" sz="2400" dirty="0">
                <a:solidFill>
                  <a:prstClr val="black"/>
                </a:solidFill>
              </a:rPr>
              <a:t>; </a:t>
            </a:r>
            <a:r>
              <a:rPr lang="en-US" sz="2400" dirty="0" smtClean="0">
                <a:solidFill>
                  <a:prstClr val="black"/>
                </a:solidFill>
              </a:rPr>
              <a:t>};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6096000" y="2791894"/>
            <a:ext cx="1224136" cy="4581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096000" y="3250050"/>
            <a:ext cx="1152128" cy="4655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879976" y="4149080"/>
            <a:ext cx="1368152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95400" y="973585"/>
            <a:ext cx="10708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b="1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Все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переменные инициализируются в конструкторе. Значение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np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увеличивается на единицу после генерации очередной перестановки, значение остальных переменных остается неизменным.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9248" y="218489"/>
            <a:ext cx="5240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  <a:latin typeface="Bahnschrift" panose="020B0502040204020203" pitchFamily="34" charset="0"/>
              </a:rPr>
              <a:t>Генерация </a:t>
            </a:r>
            <a:r>
              <a:rPr lang="ru-RU" sz="24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перестановок</a:t>
            </a:r>
            <a:endParaRPr lang="ru-RU" sz="2400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A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лгоритм Джонсона – </a:t>
            </a: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Троттера</a:t>
            </a:r>
            <a:r>
              <a:rPr lang="ru-RU" sz="2400" b="1" dirty="0"/>
              <a:t> 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37272" y="2882842"/>
            <a:ext cx="6624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 permutation::permutation(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 n)          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{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-&gt;n = n;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</a:t>
            </a:r>
            <a:r>
              <a:rPr lang="en-US" sz="3200" dirty="0" err="1">
                <a:solidFill>
                  <a:prstClr val="black"/>
                </a:solidFill>
              </a:rPr>
              <a:t>sset</a:t>
            </a:r>
            <a:r>
              <a:rPr lang="en-US" sz="3200" dirty="0">
                <a:solidFill>
                  <a:prstClr val="black"/>
                </a:solidFill>
              </a:rPr>
              <a:t> = </a:t>
            </a:r>
            <a:r>
              <a:rPr lang="en-US" sz="3200" dirty="0">
                <a:solidFill>
                  <a:srgbClr val="0000FF"/>
                </a:solidFill>
              </a:rPr>
              <a:t>new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short</a:t>
            </a:r>
            <a:r>
              <a:rPr lang="en-US" sz="3200" dirty="0">
                <a:solidFill>
                  <a:prstClr val="black"/>
                </a:solidFill>
              </a:rPr>
              <a:t>[n];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-&gt;dart = </a:t>
            </a:r>
            <a:r>
              <a:rPr lang="en-US" sz="3200" dirty="0">
                <a:solidFill>
                  <a:srgbClr val="0000FF"/>
                </a:solidFill>
              </a:rPr>
              <a:t>new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bool</a:t>
            </a:r>
            <a:r>
              <a:rPr lang="en-US" sz="3200" dirty="0">
                <a:solidFill>
                  <a:prstClr val="black"/>
                </a:solidFill>
              </a:rPr>
              <a:t>[n];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   </a:t>
            </a: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prstClr val="black"/>
                </a:solidFill>
              </a:rPr>
              <a:t>-&gt;reset();  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  }; 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28133</Words>
  <Application>WPS Presentation</Application>
  <PresentationFormat>Широкоэкранный</PresentationFormat>
  <Paragraphs>742</Paragraphs>
  <Slides>62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62</vt:i4>
      </vt:variant>
    </vt:vector>
  </HeadingPairs>
  <TitlesOfParts>
    <vt:vector size="114" baseType="lpstr">
      <vt:lpstr>Arial</vt:lpstr>
      <vt:lpstr>SimSun</vt:lpstr>
      <vt:lpstr>Wingdings</vt:lpstr>
      <vt:lpstr>Bahnschrift</vt:lpstr>
      <vt:lpstr>Times New Roman</vt:lpstr>
      <vt:lpstr>Cambria Math</vt:lpstr>
      <vt:lpstr>Microsoft YaHei</vt:lpstr>
      <vt:lpstr>Arial Unicode MS</vt:lpstr>
      <vt:lpstr>Calibri Light</vt:lpstr>
      <vt:lpstr>Calibri</vt:lpstr>
      <vt:lpstr>Тема Office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Visio.Drawing.11</vt:lpstr>
      <vt:lpstr>Visio.Drawing.11</vt:lpstr>
      <vt:lpstr>Visio.Drawing.11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Chamster</cp:lastModifiedBy>
  <cp:revision>87</cp:revision>
  <dcterms:created xsi:type="dcterms:W3CDTF">2010-12-02T13:55:00Z</dcterms:created>
  <dcterms:modified xsi:type="dcterms:W3CDTF">2023-03-17T19:39:54Z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C5C36B0ED737485A92E22D339C912D8E</vt:lpwstr>
  </property>
  <property fmtid="{D5CDD505-2E9C-101B-9397-08002B2CF9AE}" pid="3" name="KSOProductBuildVer">
    <vt:lpwstr>1033-11.2.0.11130</vt:lpwstr>
  </property>
</Properties>
</file>