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690" r:id="rId4"/>
    <p:sldId id="669" r:id="rId5"/>
    <p:sldId id="670" r:id="rId6"/>
    <p:sldId id="678" r:id="rId7"/>
    <p:sldId id="671" r:id="rId8"/>
    <p:sldId id="672" r:id="rId9"/>
    <p:sldId id="673" r:id="rId10"/>
    <p:sldId id="679" r:id="rId11"/>
    <p:sldId id="680" r:id="rId12"/>
    <p:sldId id="681" r:id="rId13"/>
    <p:sldId id="682" r:id="rId14"/>
    <p:sldId id="683" r:id="rId15"/>
    <p:sldId id="684" r:id="rId16"/>
    <p:sldId id="674" r:id="rId17"/>
    <p:sldId id="303" r:id="rId18"/>
    <p:sldId id="304" r:id="rId19"/>
    <p:sldId id="305" r:id="rId20"/>
    <p:sldId id="675" r:id="rId21"/>
    <p:sldId id="676" r:id="rId22"/>
    <p:sldId id="677" r:id="rId23"/>
    <p:sldId id="722" r:id="rId24"/>
    <p:sldId id="296" r:id="rId25"/>
    <p:sldId id="686" r:id="rId26"/>
    <p:sldId id="687" r:id="rId27"/>
    <p:sldId id="688" r:id="rId28"/>
    <p:sldId id="689" r:id="rId29"/>
    <p:sldId id="276" r:id="rId30"/>
    <p:sldId id="277" r:id="rId31"/>
    <p:sldId id="278" r:id="rId32"/>
    <p:sldId id="319" r:id="rId33"/>
    <p:sldId id="324" r:id="rId34"/>
    <p:sldId id="323" r:id="rId35"/>
    <p:sldId id="64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600" units="cm"/>
          <inkml:channel name="T" type="integer" max="2" units="dev"/>
        </inkml:traceFormat>
        <inkml:channelProperties>
          <inkml:channelProperty channel="X" name="resolution" value="105.96027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5-12T12:49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5744 5385 0,'0'16'110,"0"17"-110,0-17 15,0 0 1,0 33-16,0 98 47,0-66-31,-16 0-1,16-32 1,0 0-1,0-33 1,0 114 0,0-16-1,0-81 17,0 15-32,0 66 31,0-32-16,0-17 1,0 65 0,16-16 15,-16-65-15,0 16-1,16 81 16,-16-113-31,33 97 16,-33-65 0,0 65-1,0 16 1,0-64 0,0-66-1,0 130 32,0-64-47,-33 15 16,17 34-1,0-83 1,0-31 0,16 64-1,-17 0 1,1 1-1,0-1 17,0 17-17,-1 15 1,1-47 0,0 31-1,-1-16 1,-31 115-1,15-82 1,33-98 0,-16 98-1,-17 16 1,33-114-16,-16 98 16,0 16-1,16 17 1,-17-50-1,17 1 1,0-49 0,0 16-1,0 16 17,0 17-17,-16-50 1,16 50-1,-16-17 1,16 17 0,0 0-1,0-33 1,0 49 0,0 64-1,-16 18 1,16-148-1,0 66 1,-33 17 0,33-66-1,-16-17 1,16 34-16,-16 48 31,-1 0-15,1-49-1,16 98 1,0-97 0,0 32-1,-16-33 1,16 49 0,-33 33-1,33-49 1,0-49-1,0 49 1,0 48 0,0-64-1,0-33 17,0 33-17,0-17 1,0 65-1,0-113 1,0-17 0,0-48 77,0-1-93,0-97 16,0 97-16</inkml:trace>
  <inkml:trace contextRef="#ctx0" brushRef="#br0">20307 4897 0,'0'33'47,"0"64"-31,17-48-1,-17 130-15,0 49 16,0-180-16,0 148 16,0-115-1,0 82 1,0-1-1,0-97-15,0 49 16,0 65 0,0 0-1,0-97 1,0 96 0,0-64 15,-33 0-16,17 49 1,16-82 0,-17 49-16,17 1 15,-48 96 17,15 1-17,-16-98 1,0 179-1,1-97 1,31 16 0,17-98-1,-32 97 1,32-161-16,0 161 16,0 1-1,0-98 1,0 49-1,0 33 1,0-17 0,0-98-1,0 50 1,0 32 0,-16-130-16,16 81 15,-17-65 1,17 16 15,-16-65-15,16 33-16,-32 114 15,15-65 1,-32 48 0,17-48-1,-1 97 1,17-65-1,-16-32 1,32-17 0,-17-49-1,1 82 1,0-49 0,16 0-1,-17-32 16,1 48-31,16-32 16,-16 0 0,16 0-1,0 0 1,0 48 0,0-64 15,0 48-16,0 65 1,32 33 0,-15-97-1,-17-17 1,16 32 0,0-48-1,-16 65 1,17-49-1,-17 0 17,0-16-32,16-16 0,-16 32 15,16 0 1,-16-49 0,16 16-1,-16-15 1,0-1-16,0 0 15,0 1 17,0-34 77</inkml:trace>
  <inkml:trace contextRef="#ctx0" brushRef="#br0">5695 4588 0,'0'16'109,"0"0"-109,0 17 16,0-1-16,0-15 16,0-1-1,0 0-15,0 17 16,0-1 0,33-15-1,-33 15 1,32 50-1,-32-66 1,0 0 0,17 0 15,-17 33-15,0-16-1,0 15 1,0 1 31,0-32-32,16-17 1,-16 16 0,0 0 15,0 0-16,16 1 1,-16-1 15,0 16-15,0 1 0,0-17-1,0 0 1,0 17-1,0 0 1,0-17 0,0 0-1,0 0 1,0 1 0,0-1-1,0 0 1,0 0-1,0 1 32,0-1-31,0 0 31,0-32 62</inkml:trace>
  <inkml:trace contextRef="#ctx0" brushRef="#br0">21804 8948 0,'33'-17'63,"16"1"-63,-17 0 16,33 16-1,98-16-15,-82 16 16,50 0-1,-99 0 1,-16 0 0,33 0-1,0 32 1,-16 1 0,-17-1-1,33 82 1,-33-33-1,-16-48 1,0 0 0,0 15-1,0-31-15,0 48 32,-49 32-17,17-80 1,-115 96-1,115-96-15,-147 15 16,48 1 0,99-33-1,16 0 1,32 0 62,33 0-62,-17 0-16,115 0 15,-50 0 17,-64 0-17,32 0 1,-16 32-1,-49-15 17,32-1-17,1 33 1,-17-33-16,0 0 16,-16 17-1,17-17 1,-17 17-1,16 15 1,0-15 0,-16-1-1,0-15 1,0-1 15,0 0 204,0 1-235,0-1 15,-16 0 1,16 0-16,-16-16 15,16 17-15,0-1 16,-17 0 15,1 17-15,0-33 0,-17 16-1,17 0 1,-17 0-1,-15 17 1,-1-17 0,16 1-1,-32-17 1,-65 16 0,65-16-1,0 0 1,0 0-1,-65 0 1,64 0 15,-145 0-15,195-16 0,-1-17-1,17 17 1,-16-1-1,0-48 1,16 33 0</inkml:trace>
  <inkml:trace contextRef="#ctx0" brushRef="#br0">23204 9224 0,'0'0'0,"-82"114"0,66-81 16,-33-1-16,-48 131 16,31-49-1,18-17 1,-1-15-16,33-17 31,-17 16-15,17-32-1,16 0 1,-17 32 0,17-32-1,0-17 1,0-15 15,17-1-15,48-16-1,49 0 1,-17 0 0,-32 0-1,1 0-15,80-49 31,0 0-15,-15-32 0,-50 49-1,49-82 1,0-17 0,-81 83-1,49-99 1,-49 82-1,-17-16 17,-16 48-17,17-81 1,-1 17 15,-32 15-15,0 50-1,0-1 1,0-32 15,-16 49-15,-16-16 0,-17 15 15,-16-15-16,48 15 1,-80 1 15,64 0-15,-48 16 0,32 0-1,-32 0 1,32 0-1,-32 0 1,32 0 0,-33 32-1,-64 34 17,97-34-17,17 17 1,-1-17-1,17 1 1,16-1 15,0-15-15,-16 32 0,-1-17-1,1 17 16</inkml:trace>
  <inkml:trace contextRef="#ctx0" brushRef="#br0">24115 10233 0,'0'49'47,"0"-33"-47,0 17 0,0-1 16,0 17-1,0-17 1,0-15 0,16-17 62,0 0-63,1 0-15,31 0 16,50 0 0,-49-17-1,65-48 1,-82 49-16,33-33 15,-32 0 1,-17 33 0,17-16-1,-17 15 1,0 1 0,-16 0 15,0 32 47,0 0-62,-16 49-1,0 17 1,0-33-1,-1 16 1,17-49 0,0 0-1,17-16 48,31 0-48,83-49 1,-99 33-16,82 0 16,-33-33-1,-32 17 1,-33 32-16,17-17 16,-33 1-1,16 0 1,1-17-1,-17 17 79,16 16-94,-16-16 16,16 16 31,-16 32 46,-32 82-77,15-81-16,-15 80 16,15-47-1,1-66 1,16 16 0,0 0 62,0 0-47,0 1-31,0-1 31,-16 0-15,16 17-1,-16-17-15,16-32 94,0-1-94</inkml:trace>
  <inkml:trace contextRef="#ctx0" brushRef="#br0">554 13958 0,'0'0'0,"81"0"0,-49 0 15,245 0 1,211 33 0,-244-33-1,-162 0 1,129 0-1,-32 0 1,65 0 0,-146 0 15,81 0-15,97 0-1,-80 0 1,32 0-16,-98 0 15,32 0 1,-80 0 0,-50 0-1,50 0-15,-1 0 16,147 0 0,0 0-1,-82 0 1,163 0-1,-81 0 1,0 0 15,-82 0-15,180 0 0,-50 16-1,-129-16 1,-82 0-1,65 0 1,65 0 0,-16 0-1,-49 0 1,33 0 0,98 0-1,-180 0-15,130 0 16,-97 0-1,130 0 1,-162 0 15,64 16-31,196-16 16,-179 0 0,16 0-1,48 0 1,-80 0-1,16 0-15,-33 0 16,114 0 0,16 0-1,-81 0 1,179 0 0,-114 0-1,-16 0 1,-114 0-1,244 0 1,-130 0 0,-98 0-1,98 0 1,-66 0 0,131 0-1,-195 0 1,97 0-1,66 0 17,145 0-17,-259 0 1,194 0 0,-162 33-1,0-33 1,-16 16-16,-33-16 15,147 0 1,32 0 0,-32 16-1,97-16 1,-179 0 0,49 0-1,-81 0 1,195 0-1,98 33 1,-66-33 15,-178 0-15,308 16 0,50 17 15,-212-1-16,-195-32 1,178 0 0,-146 0-1,-129 0-15,145 0 16,-81 0 0,98 0-1,16 0 1,130 17-1,-162-1 1,113-16 0,1 0-1,-196 0 1,49 0-16,-49 16 16,98-16 15,-17 0-16,-80 0 1,96 33 0,-64-33-1,16 0 1,-81 0 0,211 0-1,-228 0 1,98 16-1,-97-16 1,113 0 0,33 0-1,-98 0 1,-98 0 0,1 0 15,16 0-16,32 0 1,-32 0 0,-17 0-1,1 0 1,-17 0 31,1 0-32,-1 0 1,16 0-16,1 0 16,-17 0-16,33 0 15,-33 0 1</inkml:trace>
  <inkml:trace contextRef="#ctx0" brushRef="#br0">5663 4555 0,'0'17'63,"0"-1"-48,0 0-15,16 17 16,0 15 0,1 1-1,-1-32 1,-16 15-1,32 66 17,1-49-17,-17-17 1,1 33 0,-1-49-1,0 17 1,33 81 15,-33-82-15,33 33-1,-33-32 1,17 48 15,-1-32-15,-15-16-16,15 32 15,33 81 17,-48-81-17,31 33 1,-31-66 15,-17 33-15,81 82 15,0-33 0,-48-49-15,-1 0 0,17 16-1,-16-32 1,-1 0-1,1 16 1,32 16 0,-33-16-1,34 33 1,-18-33 0,-48-49 15,147 163 0,-115-146-15,50 64 15,-66-48-15,49 0-1,-16 0 1,-33-17-16,17 1 15,-1-1 1,1 17 0,-1-16 15,-15-17-15,31 33-1,34 48 16,-33-32-15,16-16 0,-33 16-1,1-16 1,-1-16 0,17 48-1,16-32 1,-48 0-1,-1-17 1,16 1 0,17 32 15,81 97 0,-81-80-15,16-1-1,-16-32 1,0 32 0,0-32-1,-1 16 1,34 16 0,-33 1-1,-1-17 1,1-16-1,65 48 1,-49-48 0,0 16-1,0-16 17,-16 32-32,33-32 15,-17-16 1,-16-1-1,32 1 17,-49-17-32,66 17 15,0-17 1,-33 0 0,32 33-1,99-17 1,-66-15-1,-65-1 1,130 0 0,-16 0-1,16-16 1,-81 0 0,65 0-1,-65 0 1,49 0-1,-98 0 1,49 0 15,32 0-15,-48 0 0,130 0-1,-49 0 1,49 0-1,-147 0 1,17 0 0,15 0-1,50 0 1,-81 0 0,-1 0-1,65 0 1,-48 0-1,48 0 17,33 0-17,-97 0 1,-17 0 0,65-16-1,-32 16 1,-17 0 15,82-16-15,-1-17-1,-80 17 1,-66 0 0,65-17-1,17 17 1,97-16-1,-113 15 1,-1-15 0,82-33-1,48 0 1,-64 32 0,81-16-1,-66-16 16,-113 49-31,163-33 16,-115 0 0,82-16-1,16-32 1,33-34 0,-146 83-1,80-34 1,-48 1-1,-97 65 1,15-1-16,17-15 16,81-33-1,0-17 1,-65 50 0,114-82 15,-49 0-16,66-32 1,-147 97 0,32-32-1,65-49 1,-64 32 0,-17 49-1,65-65 1,0-32-1,-81 113-15,65-81 16,-49 49 0,33-32-1,-17-50 1,-32 115-16,48-98 16,-15 32-1,15 0 16,-15 1-15,-50 48-16,66-81 16,-33 48-1,0-15 1,-32 16 0,-1 32-1,1 0-15,-1 0 16,33-65-1,-48 82 1,-1-1 0,33-32-1,-17 33 1,-16-1 0,1-16-1,48-65 16,-65 82-15,16 16 0,0-1-1,1-15 1,-1-1 0,0 17-1,-16 0 1,0-1 15,16 1-15,-16 0-1,0-17 1,0 17 0,17-16-1,-1-1 1,0-16-1,-16 33 1,0-17 0,0 17-16,17-16 15,-17 15 1,16-31 15,-16 31-15,0 1-1,0 32 220,0 1-220,0 15-15</inkml:trace>
  <inkml:trace contextRef="#ctx0" brushRef="#br0">14954 7142 0,'32'33'0,"-15"-17"15,48 114 1,-49-81 0,0-49-16,-16 32 15,0 17 1,49 32 15,-33 1-15,17-1-1,-33-65 1,0 17 0,16 16-1,-16 0 1,17-1-16,-1-15 15,0 16 1,17-49 47,-17 16-48,16-16-15,66 0 16,114-65 15,-164 49-31,99-98 16,-50 65-1,-80 16 1,32 17 0,-33 0-1</inkml:trace>
  <inkml:trace contextRef="#ctx0" brushRef="#br0">15507 6963 0,'0'0'0,"0"98"0,0-66 16,0 17-1,16 130 1,17-81 0,-17-50-1,1 34-15,-1-50 16,0 50 0,17-1-1,-17-49 1,0 34-1,-16-50-15,16 33 16,1-1 0,-1 1-1,17 16 1,-33 0 0,16-48-1,0 31 1,-16-15-1,16 16 1,1-17 0,-1 1-1,-16-17 17,16-16-17,-16 16 1,16 1-1</inkml:trace>
  <inkml:trace contextRef="#ctx0" brushRef="#br0">16174 6833 0,'0'0'0,"0"97"0,0-80 16,-16 129-1,16-48 1,0 64-1,0 99 1,16-180 0,-16-16-1,0-32 1,17 32 0,-1-49-16,0 33 15,-16-33 1,16 33-1,1-33 17,-17 17-17,16-33 17,0 0-17,49 0 1,-32 0-16,32 0 15,114-33 1,-81-16 0,-82 17-1,65-17 1,-48 0 0,16-32-1,-17 32 1,17-81-1,-17 0 17,1-17-17,-33 115 1,0-82 0,0 0-1,0 98 1,0-17-1,0 1 1,-16-1 0,-1-16-1,1 17 1,0 16 0,-33-49-1,-49-1 1,66 34-1,-33 16 17,16-17-17,16 17-15,1 16 16,16-16 0,-1 16-1,-31-17 1,15 1-1,0 16-15,17-16 16,-16 16 0,15-16-1,-15 16 1,-50 0 0,34 0-1,31 0 1,-15 16 31,16 0-32,-1 33 1,-32 65 0,33-114-1,0 97 1,16 17-1,0-81 1,0 32 0,49-33-1,0-32 1</inkml:trace>
  <inkml:trace contextRef="#ctx0" brushRef="#br0">17378 7126 0,'0'16'0,"0"0"16,33 17-1,-33-17 1,16 17-1,-16-1 1,16-16 0,1-16 46,-1 0-46,0 0-16,49-65 15,17 0 1,-66 33 0,49-82 15,-32 49-31,-17 32 31,-16-16-15,16 1-1,-16 31-15,0-31 16,0 15 0,16 0 15,-16 17-15,0-16-1,0 15 1,0 1-1,0 49 126,0-1-125,0 1-1,0 48 1,33 49 0,0-65-1,-1-32 1,-16-1-1,1-32 1,-1 17 0,16-17-1,17 0 1,-16 0 0,64 0-1,-31-17 1,-34-15-1,33 16 17,17-82-17,-66 49 1,16-16 0,-15 0-1,-17 0 1,0-49-1,0 98 1,0-17 0,0 17-1,0-33 1,-17 17 0,17 15-1,-16-15 1,16 16-1,0-1 1,0 1 0,-16 0-1,16 32 79,32 65-94,-15-32 16,-17-16-16,81 113 15,-16-32 1,-16-81 0,0-1-1,-33-32-15,0 16 16,17-16-1,16 17 1,-1-17 0,50 0-1,-49 0 1,0-17 0,32-31 15,-48 15-16,-17 17 17,-16-1-17,0 1 1,0 0 0</inkml:trace>
  <inkml:trace contextRef="#ctx0" brushRef="#br0">12741 10119 0,'0'16'31,"0"1"-15,0 48-16,0 16 16,0 17 15,0 32-15,0-16-1,0-82 1,0 50-1,0-66-15,-16 65 16,16 49 0,0-81-1,-17 32 1,17-16 0,0-32-16,0 48 15,-16-16 1,16 17 15,0-50-15,-16 33-1,16-32 1,0 32 0,0-16-1,0 32 1,0-65-16,0 49 15,0 33 1,0-33 0,0-32-1,-16 32 1,16-16 0,0-17 15,0 33-16,-17 17 1,17-17 0,0-33-1,-16 17 1,16 32 0,-16 114-1,0-129 1,-1 31-1,1-15 1,16-34 0,0-15-16,0-17 15,0 17 1,0-17 15,0 16-15,0-15 31,0-1-32,0 17 1,0-1 0,0-16-1,-16 1 1,16 15-1,0-16-15,0 1 16,0 15 0,-17-16 15,17 1 0,0-1-15,0 0-1,0 1 1,0-1 31,0 0-47,0 0 16,0 1-1,0-1-15,0 0 16,0 17-1,0-1 1,0-15 0,0 15-1,0-16-15,0 17 16</inkml:trace>
  <inkml:trace contextRef="#ctx0" brushRef="#br0">12318 13470 0,'0'17'32,"0"-1"-32,0 0 15,0 0-15,0 1 31,16 48-15,17-16 0,-33-33-1,32 16 1,-32-15-16,17-1 16,-1 16 15,-16-15-16,16-1 1,-16 0 0,16-16 77,1 0 17,-17-16-110,16 0 15,0-17-15</inkml:trace>
  <inkml:trace contextRef="#ctx0" brushRef="#br0">12936 13389 0,'0'16'16,"0"17"-16,-16-1 16,-17 33-1,17-48 1,0 15-1,0-16 1,16 1-16,-17-1 16,1 17 15,0-1-15,0 1-1,-1-33 1,1 32-1,0-16 1,-1 1 0,1 15-1,0-32 17</inkml:trace>
  <inkml:trace contextRef="#ctx0" brushRef="#br0">12806 10168 0,'-16'0'47,"16"32"-47,-16-32 0,16 49 31,-33 16-15,17-32 0,16 32-1,-17-16 1,-15-17-1,32-16-15,-16 33 16,-17-16 0,1 16-1,15-1 1,1-48 62,16 17-62,-33-1-16,33 0 15,0-32 63</inkml:trace>
  <inkml:trace contextRef="#ctx0" brushRef="#br0">12920 10168 0,'0'16'32,"16"49"-17,-16-32 1,17 48-1,-1-48 1,0-1-16,-16 1 16,16 15-1,1-15 1,-1 0 0,16 32-1,-15-49 1,-1 33-1,0-17 1,-16 1 0,0-17 15</inkml:trace>
  <inkml:trace contextRef="#ctx0" brushRef="#br0">14238 11730 0,'0'16'16,"0"65"-1,0 49 1,0 114 15,-16-81-15,-1-147-16,17 98 16,-16-65-1,0 97 1,16-48-1,0-33 1,-16-16 0,16-33 15,-17 49-15,17-32-16,0 16 15,-16-17 1,16-97 15</inkml:trace>
  <inkml:trace contextRef="#ctx0" brushRef="#br0">14450 11957 0,'0'17'31,"0"-1"-15,0 65-16,0 1 15,-17 31 1,-32-15 0,49-65-16,-16 48 15,0-16 1,0 0 15,16 0-15,-17 0-1,17-16 1,0-16 15,0-1-15,0 1-1,17-33 110,-1 0-125,33-33 16,0 1 0,16-66-1,-17 49 1,-31 0 0,15-97-1,-16 65 1,1-33-1,-1 49 1,17-33 0,-17-16-1,0-16 1,-16 49 15,16-1-31,-16 66 0,0-65 16,0 16-1,0 32 17,0 1-17,0 15 32,0 34 47,0 15-94,-65 98 16,49-113-16,0 31 15,-49 66 1,32-49-1,1 17 1,15-82 0,17 16 46,-16 0-62,16 0 63</inkml:trace>
  <inkml:trace contextRef="#ctx0" brushRef="#br0">14938 12689 0,'0'0'0,"0"33"16,0-17-1,0 17 1,0-17-1,0 0 1,0 1 0,0-1-1,16-16 48,0 0-63,17-33 15,-1 1 1,17-50 0,0 34-1,-33-1 17,0 0-17,1 33 1,15-49-1,-32 32 1,17 1-16,-17-1 16,16 33-1,-16-16 1,0-17 0,0 17-1,0 0 48,0 32-16,0 17-47,0 15 15,0-15 1,0 48-16,0-32 15,0 49 1,16-33 0,-16-49-1,16 16-15,-16 1 16,17-17 0,15-16 46,1 0-46,64-16-1,-48-17 1,-33 17-16,33 0 16,0 0-1,16-49 1,-16 16-1,0 16 1,-17-16-16,-15 1 16,-1-1-1,0 16 1,-16 17 62,0 65 16,0-17-79,0 1-15,16 65 16,-16-66-16,0-16 16,0 98-1,0-49 1,17 17 0,-17-50 234,0-16-235,0 17-15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>
            <a:normAutofit/>
          </a:bodyPr>
          <a:lstStyle/>
          <a:p>
            <a:r>
              <a:rPr lang="ru-RU" dirty="0"/>
              <a:t>Лекция 7. Рекурсия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5041" y="1220255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factorial (int n){</a:t>
            </a:r>
            <a:endParaRPr lang="en-US" dirty="0"/>
          </a:p>
          <a:p>
            <a:pPr algn="just"/>
            <a:r>
              <a:rPr lang="en-US" dirty="0"/>
              <a:t>	if (n == 0) return 1;</a:t>
            </a:r>
            <a:endParaRPr lang="en-US" dirty="0"/>
          </a:p>
          <a:p>
            <a:pPr algn="just"/>
            <a:r>
              <a:rPr lang="en-US" dirty="0"/>
              <a:t>	….</a:t>
            </a:r>
            <a:endParaRPr lang="en-US" dirty="0"/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базовый случай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23359" y="1378554"/>
            <a:ext cx="4778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базовом случае мы возвращаем только решение </a:t>
            </a:r>
            <a:r>
              <a:rPr lang="ru-RU" b="1" dirty="0"/>
              <a:t>и на это всё</a:t>
            </a:r>
            <a:endParaRPr lang="ru-RU" b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073563" y="1687215"/>
            <a:ext cx="7492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477858" y="2816832"/>
            <a:ext cx="4094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sum (int </a:t>
            </a:r>
            <a:r>
              <a:rPr lang="en-US" dirty="0" err="1"/>
              <a:t>arr</a:t>
            </a:r>
            <a:r>
              <a:rPr lang="en-US" dirty="0"/>
              <a:t>[], int n){</a:t>
            </a:r>
            <a:endParaRPr lang="en-US" dirty="0"/>
          </a:p>
          <a:p>
            <a:pPr algn="just"/>
            <a:r>
              <a:rPr lang="en-US" dirty="0"/>
              <a:t>	 if (n == 2) return </a:t>
            </a:r>
            <a:r>
              <a:rPr lang="en-US" dirty="0" err="1"/>
              <a:t>arr</a:t>
            </a:r>
            <a:r>
              <a:rPr lang="en-US" dirty="0"/>
              <a:t>[0] + </a:t>
            </a:r>
            <a:r>
              <a:rPr lang="en-US" dirty="0" err="1"/>
              <a:t>arr</a:t>
            </a:r>
            <a:r>
              <a:rPr lang="en-US" dirty="0"/>
              <a:t>[1];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87101" y="3550200"/>
            <a:ext cx="2490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(n == 1) return </a:t>
            </a:r>
            <a:r>
              <a:rPr lang="en-US" dirty="0" err="1"/>
              <a:t>arr</a:t>
            </a:r>
            <a:r>
              <a:rPr lang="en-US" dirty="0"/>
              <a:t>[0];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46263" y="2903869"/>
            <a:ext cx="4778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НЕВЕРНО</a:t>
            </a:r>
            <a:r>
              <a:rPr lang="ru-RU" dirty="0"/>
              <a:t> т.к. массив с 1 элементом это сумма всех элементов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87101" y="4006569"/>
            <a:ext cx="2007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(n == </a:t>
            </a:r>
            <a:r>
              <a:rPr lang="ru-RU" dirty="0"/>
              <a:t>0</a:t>
            </a:r>
            <a:r>
              <a:rPr lang="en-US" dirty="0"/>
              <a:t>) return </a:t>
            </a:r>
            <a:r>
              <a:rPr lang="ru-RU" dirty="0"/>
              <a:t>0</a:t>
            </a:r>
            <a:r>
              <a:rPr lang="en-US" dirty="0"/>
              <a:t>; </a:t>
            </a:r>
            <a:endParaRPr lang="ru-RU" dirty="0"/>
          </a:p>
          <a:p>
            <a:r>
              <a:rPr lang="ru-RU" dirty="0"/>
              <a:t>….</a:t>
            </a:r>
            <a:endParaRPr lang="ru-RU" dirty="0"/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146263" y="3565233"/>
            <a:ext cx="4778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НЕВЕРНО</a:t>
            </a:r>
            <a:r>
              <a:rPr lang="ru-RU" dirty="0"/>
              <a:t> т.к. массив может быть пустым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146263" y="4006569"/>
            <a:ext cx="4778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ВЕРНО</a:t>
            </a:r>
            <a:r>
              <a:rPr lang="ru-RU" dirty="0"/>
              <a:t> т.к. сумма пустого массива равна 0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2664" y="1503424"/>
            <a:ext cx="4094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reverse (int </a:t>
            </a:r>
            <a:r>
              <a:rPr lang="en-US" dirty="0" err="1"/>
              <a:t>arr</a:t>
            </a:r>
            <a:r>
              <a:rPr lang="en-US" dirty="0"/>
              <a:t>[], int left, int right){</a:t>
            </a:r>
            <a:endParaRPr lang="en-US" dirty="0"/>
          </a:p>
          <a:p>
            <a:pPr algn="just"/>
            <a:r>
              <a:rPr lang="en-US" dirty="0"/>
              <a:t>		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	….</a:t>
            </a:r>
            <a:endParaRPr lang="en-US" dirty="0"/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базовый случай</a:t>
            </a:r>
            <a:endParaRPr lang="ru-RU" sz="2800" b="1" dirty="0"/>
          </a:p>
        </p:txBody>
      </p:sp>
      <p:graphicFrame>
        <p:nvGraphicFramePr>
          <p:cNvPr id="12" name="Таблица 7"/>
          <p:cNvGraphicFramePr>
            <a:graphicFrameLocks noGrp="1"/>
          </p:cNvGraphicFramePr>
          <p:nvPr/>
        </p:nvGraphicFramePr>
        <p:xfrm>
          <a:off x="4513006" y="2181543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/>
                <a:gridCol w="637972"/>
                <a:gridCol w="637972"/>
                <a:gridCol w="637972"/>
                <a:gridCol w="637972"/>
                <a:gridCol w="637972"/>
                <a:gridCol w="6379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Таблица 7"/>
          <p:cNvGraphicFramePr>
            <a:graphicFrameLocks noGrp="1"/>
          </p:cNvGraphicFramePr>
          <p:nvPr/>
        </p:nvGraphicFramePr>
        <p:xfrm>
          <a:off x="4513006" y="3429000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/>
                <a:gridCol w="637972"/>
                <a:gridCol w="637972"/>
                <a:gridCol w="637972"/>
                <a:gridCol w="637972"/>
                <a:gridCol w="637972"/>
                <a:gridCol w="6379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Таблица 7"/>
          <p:cNvGraphicFramePr>
            <a:graphicFrameLocks noGrp="1"/>
          </p:cNvGraphicFramePr>
          <p:nvPr/>
        </p:nvGraphicFramePr>
        <p:xfrm>
          <a:off x="4551348" y="4676457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/>
                <a:gridCol w="637972"/>
                <a:gridCol w="637972"/>
                <a:gridCol w="637972"/>
                <a:gridCol w="637972"/>
                <a:gridCol w="637972"/>
                <a:gridCol w="6379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Таблица 7"/>
          <p:cNvGraphicFramePr>
            <a:graphicFrameLocks noGrp="1"/>
          </p:cNvGraphicFramePr>
          <p:nvPr/>
        </p:nvGraphicFramePr>
        <p:xfrm>
          <a:off x="4572000" y="5923914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/>
                <a:gridCol w="637972"/>
                <a:gridCol w="637972"/>
                <a:gridCol w="637972"/>
                <a:gridCol w="637972"/>
                <a:gridCol w="637972"/>
                <a:gridCol w="6379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3" name="Группа 42"/>
          <p:cNvGrpSpPr/>
          <p:nvPr/>
        </p:nvGrpSpPr>
        <p:grpSpPr>
          <a:xfrm>
            <a:off x="4872866" y="2572120"/>
            <a:ext cx="3746091" cy="415391"/>
            <a:chOff x="4872867" y="2572120"/>
            <a:chExt cx="2082472" cy="415391"/>
          </a:xfrm>
        </p:grpSpPr>
        <p:cxnSp>
          <p:nvCxnSpPr>
            <p:cNvPr id="35" name="Прямая соединительная линия 34"/>
            <p:cNvCxnSpPr/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Группа 43"/>
          <p:cNvGrpSpPr/>
          <p:nvPr/>
        </p:nvGrpSpPr>
        <p:grpSpPr>
          <a:xfrm>
            <a:off x="5503115" y="3822757"/>
            <a:ext cx="2543606" cy="415391"/>
            <a:chOff x="4872867" y="2572120"/>
            <a:chExt cx="2082472" cy="415391"/>
          </a:xfrm>
        </p:grpSpPr>
        <p:cxnSp>
          <p:nvCxnSpPr>
            <p:cNvPr id="45" name="Прямая соединительная линия 44"/>
            <p:cNvCxnSpPr/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Группа 47"/>
          <p:cNvGrpSpPr/>
          <p:nvPr/>
        </p:nvGrpSpPr>
        <p:grpSpPr>
          <a:xfrm>
            <a:off x="6173676" y="5111586"/>
            <a:ext cx="1353902" cy="415391"/>
            <a:chOff x="4872867" y="2572120"/>
            <a:chExt cx="2082472" cy="415391"/>
          </a:xfrm>
        </p:grpSpPr>
        <p:cxnSp>
          <p:nvCxnSpPr>
            <p:cNvPr id="49" name="Прямая соединительная линия 48"/>
            <p:cNvCxnSpPr/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/>
          <p:cNvGrpSpPr/>
          <p:nvPr/>
        </p:nvGrpSpPr>
        <p:grpSpPr>
          <a:xfrm>
            <a:off x="6735300" y="6347986"/>
            <a:ext cx="202342" cy="415391"/>
            <a:chOff x="4872867" y="2572120"/>
            <a:chExt cx="2082472" cy="415391"/>
          </a:xfrm>
        </p:grpSpPr>
        <p:cxnSp>
          <p:nvCxnSpPr>
            <p:cNvPr id="53" name="Прямая соединительная линия 52"/>
            <p:cNvCxnSpPr/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Прямоугольник 55"/>
          <p:cNvSpPr/>
          <p:nvPr/>
        </p:nvSpPr>
        <p:spPr>
          <a:xfrm>
            <a:off x="732572" y="1946476"/>
            <a:ext cx="229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if (left == right) return;</a:t>
            </a:r>
            <a:endParaRPr lang="en-US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790280" y="2442161"/>
            <a:ext cx="218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if (left &gt; right) return;</a:t>
            </a:r>
            <a:endParaRPr lang="en-US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547586" y="4567588"/>
            <a:ext cx="2691149" cy="64633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базовом случаев может быть больше одного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рекурсивный случай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5041" y="1220255"/>
            <a:ext cx="28375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factorial (int n){</a:t>
            </a:r>
            <a:endParaRPr lang="en-US" dirty="0"/>
          </a:p>
          <a:p>
            <a:pPr algn="just"/>
            <a:r>
              <a:rPr lang="en-US" dirty="0"/>
              <a:t>	if (n == 0) {</a:t>
            </a:r>
            <a:endParaRPr lang="en-US" dirty="0"/>
          </a:p>
          <a:p>
            <a:pPr algn="just"/>
            <a:r>
              <a:rPr lang="en-US" dirty="0"/>
              <a:t>	 return 1;</a:t>
            </a:r>
            <a:endParaRPr lang="en-US" dirty="0"/>
          </a:p>
          <a:p>
            <a:pPr algn="just"/>
            <a:r>
              <a:rPr lang="en-US" dirty="0"/>
              <a:t>	} else {</a:t>
            </a:r>
            <a:endParaRPr lang="en-US" dirty="0"/>
          </a:p>
          <a:p>
            <a:pPr algn="just"/>
            <a:r>
              <a:rPr lang="en-US" dirty="0"/>
              <a:t>	return n*factorial(n-1);</a:t>
            </a:r>
            <a:endParaRPr lang="en-US" dirty="0"/>
          </a:p>
          <a:p>
            <a:pPr algn="just"/>
            <a:r>
              <a:rPr lang="en-US" dirty="0"/>
              <a:t>	}</a:t>
            </a:r>
            <a:endParaRPr lang="en-US" dirty="0"/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5041" y="3878819"/>
            <a:ext cx="40941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sum (int </a:t>
            </a:r>
            <a:r>
              <a:rPr lang="en-US" dirty="0" err="1"/>
              <a:t>arr</a:t>
            </a:r>
            <a:r>
              <a:rPr lang="en-US" dirty="0"/>
              <a:t>[], int n){</a:t>
            </a:r>
            <a:endParaRPr lang="en-US" dirty="0"/>
          </a:p>
          <a:p>
            <a:pPr algn="just"/>
            <a:r>
              <a:rPr lang="en-US" dirty="0"/>
              <a:t>	 if (n == 0) {</a:t>
            </a:r>
            <a:endParaRPr lang="en-US" dirty="0"/>
          </a:p>
          <a:p>
            <a:pPr algn="just"/>
            <a:r>
              <a:rPr lang="en-US" dirty="0"/>
              <a:t>	return 0;</a:t>
            </a:r>
            <a:endParaRPr lang="en-US" dirty="0"/>
          </a:p>
          <a:p>
            <a:pPr algn="just"/>
            <a:r>
              <a:rPr lang="en-US" dirty="0"/>
              <a:t>	} else {</a:t>
            </a:r>
            <a:endParaRPr lang="en-US" dirty="0"/>
          </a:p>
          <a:p>
            <a:pPr algn="just"/>
            <a:r>
              <a:rPr lang="en-US" dirty="0"/>
              <a:t>	return sum(</a:t>
            </a:r>
            <a:r>
              <a:rPr lang="en-US" dirty="0" err="1"/>
              <a:t>arr</a:t>
            </a:r>
            <a:r>
              <a:rPr lang="en-US" dirty="0"/>
              <a:t>, n-1) + </a:t>
            </a:r>
            <a:r>
              <a:rPr lang="en-US" dirty="0" err="1"/>
              <a:t>arr</a:t>
            </a:r>
            <a:r>
              <a:rPr lang="en-US" dirty="0"/>
              <a:t>[n-1];</a:t>
            </a:r>
            <a:endParaRPr lang="en-US" dirty="0"/>
          </a:p>
          <a:p>
            <a:pPr algn="just"/>
            <a:r>
              <a:rPr lang="en-US" dirty="0"/>
              <a:t>	}</a:t>
            </a:r>
            <a:endParaRPr lang="en-US" dirty="0"/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2062022"/>
            <a:ext cx="4094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reverse (int </a:t>
            </a:r>
            <a:r>
              <a:rPr lang="en-US" dirty="0" err="1"/>
              <a:t>arr</a:t>
            </a:r>
            <a:r>
              <a:rPr lang="en-US" dirty="0"/>
              <a:t>[], int left, int right){</a:t>
            </a:r>
            <a:endParaRPr lang="en-US" dirty="0"/>
          </a:p>
          <a:p>
            <a:pPr algn="just"/>
            <a:r>
              <a:rPr lang="en-US" dirty="0"/>
              <a:t>	if (left &gt; right) {</a:t>
            </a:r>
            <a:endParaRPr lang="en-US" dirty="0"/>
          </a:p>
          <a:p>
            <a:pPr algn="just"/>
            <a:r>
              <a:rPr lang="en-US" dirty="0"/>
              <a:t>	return 0;</a:t>
            </a:r>
            <a:endParaRPr lang="en-US" dirty="0"/>
          </a:p>
          <a:p>
            <a:pPr algn="just"/>
            <a:r>
              <a:rPr lang="en-US" dirty="0"/>
              <a:t>	} else {</a:t>
            </a:r>
            <a:endParaRPr lang="en-US" dirty="0"/>
          </a:p>
          <a:p>
            <a:pPr algn="just"/>
            <a:r>
              <a:rPr lang="en-US" dirty="0"/>
              <a:t>	swap (</a:t>
            </a:r>
            <a:r>
              <a:rPr lang="en-US" dirty="0" err="1"/>
              <a:t>arr</a:t>
            </a:r>
            <a:r>
              <a:rPr lang="en-US" dirty="0"/>
              <a:t>[left], </a:t>
            </a:r>
            <a:r>
              <a:rPr lang="en-US" dirty="0" err="1"/>
              <a:t>arr</a:t>
            </a:r>
            <a:r>
              <a:rPr lang="en-US" dirty="0"/>
              <a:t>[right]);</a:t>
            </a:r>
            <a:endParaRPr lang="en-US" dirty="0"/>
          </a:p>
          <a:p>
            <a:pPr algn="just"/>
            <a:r>
              <a:rPr lang="en-US" dirty="0"/>
              <a:t>	return reverse(</a:t>
            </a:r>
            <a:r>
              <a:rPr lang="en-US" dirty="0" err="1"/>
              <a:t>arr</a:t>
            </a:r>
            <a:r>
              <a:rPr lang="en-US" dirty="0"/>
              <a:t>, left-1, right+1);</a:t>
            </a:r>
            <a:endParaRPr lang="en-US" dirty="0"/>
          </a:p>
          <a:p>
            <a:pPr algn="just"/>
            <a:r>
              <a:rPr lang="en-US" dirty="0"/>
              <a:t>	}</a:t>
            </a:r>
            <a:endParaRPr lang="en-US" dirty="0"/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446087" y="1793681"/>
            <a:ext cx="8251825" cy="2309812"/>
            <a:chOff x="3235" y="878"/>
            <a:chExt cx="5791" cy="1621"/>
          </a:xfrm>
        </p:grpSpPr>
        <p:sp>
          <p:nvSpPr>
            <p:cNvPr id="3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235" y="878"/>
              <a:ext cx="5791" cy="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" name="AutoShape 30"/>
            <p:cNvSpPr>
              <a:spLocks noChangeArrowheads="1"/>
            </p:cNvSpPr>
            <p:nvPr/>
          </p:nvSpPr>
          <p:spPr bwMode="auto">
            <a:xfrm flipV="1">
              <a:off x="3263" y="1778"/>
              <a:ext cx="5735" cy="7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18 w 21600"/>
                <a:gd name="T13" fmla="*/ 3332 h 21600"/>
                <a:gd name="T14" fmla="*/ 18282 w 21600"/>
                <a:gd name="T15" fmla="*/ 182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039" y="21600"/>
                  </a:lnTo>
                  <a:lnTo>
                    <a:pt x="1856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endParaRPr lang="ru-RU"/>
            </a:p>
          </p:txBody>
        </p:sp>
        <p:grpSp>
          <p:nvGrpSpPr>
            <p:cNvPr id="5" name="Group 17"/>
            <p:cNvGrpSpPr/>
            <p:nvPr/>
          </p:nvGrpSpPr>
          <p:grpSpPr bwMode="auto">
            <a:xfrm>
              <a:off x="4132" y="1355"/>
              <a:ext cx="1276" cy="964"/>
              <a:chOff x="2878" y="3096"/>
              <a:chExt cx="1560" cy="1180"/>
            </a:xfrm>
          </p:grpSpPr>
          <p:grpSp>
            <p:nvGrpSpPr>
              <p:cNvPr id="21" name="Group 27"/>
              <p:cNvGrpSpPr/>
              <p:nvPr/>
            </p:nvGrpSpPr>
            <p:grpSpPr bwMode="auto">
              <a:xfrm>
                <a:off x="2878" y="3589"/>
                <a:ext cx="1560" cy="687"/>
                <a:chOff x="839" y="4062"/>
                <a:chExt cx="2648" cy="1166"/>
              </a:xfrm>
            </p:grpSpPr>
            <p:sp>
              <p:nvSpPr>
                <p:cNvPr id="31" name="Oval 29"/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32" name="Oval 28"/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  <p:grpSp>
            <p:nvGrpSpPr>
              <p:cNvPr id="22" name="Group 24"/>
              <p:cNvGrpSpPr/>
              <p:nvPr/>
            </p:nvGrpSpPr>
            <p:grpSpPr bwMode="auto">
              <a:xfrm>
                <a:off x="2987" y="3418"/>
                <a:ext cx="1342" cy="591"/>
                <a:chOff x="839" y="4062"/>
                <a:chExt cx="2648" cy="1166"/>
              </a:xfrm>
            </p:grpSpPr>
            <p:sp>
              <p:nvSpPr>
                <p:cNvPr id="29" name="Oval 26"/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30" name="Oval 25"/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  <p:grpSp>
            <p:nvGrpSpPr>
              <p:cNvPr id="23" name="Group 21"/>
              <p:cNvGrpSpPr/>
              <p:nvPr/>
            </p:nvGrpSpPr>
            <p:grpSpPr bwMode="auto">
              <a:xfrm>
                <a:off x="3068" y="3259"/>
                <a:ext cx="1180" cy="522"/>
                <a:chOff x="839" y="4062"/>
                <a:chExt cx="2648" cy="1166"/>
              </a:xfrm>
            </p:grpSpPr>
            <p:sp>
              <p:nvSpPr>
                <p:cNvPr id="27" name="Oval 23"/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28" name="Oval 22"/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  <p:grpSp>
            <p:nvGrpSpPr>
              <p:cNvPr id="24" name="Group 18"/>
              <p:cNvGrpSpPr/>
              <p:nvPr/>
            </p:nvGrpSpPr>
            <p:grpSpPr bwMode="auto">
              <a:xfrm>
                <a:off x="3163" y="3096"/>
                <a:ext cx="990" cy="436"/>
                <a:chOff x="839" y="4062"/>
                <a:chExt cx="2648" cy="1166"/>
              </a:xfrm>
            </p:grpSpPr>
            <p:sp>
              <p:nvSpPr>
                <p:cNvPr id="25" name="Oval 20"/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26" name="Oval 19"/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</p:grpSp>
        <p:grpSp>
          <p:nvGrpSpPr>
            <p:cNvPr id="6" name="Group 13"/>
            <p:cNvGrpSpPr/>
            <p:nvPr/>
          </p:nvGrpSpPr>
          <p:grpSpPr bwMode="auto">
            <a:xfrm>
              <a:off x="4740" y="1146"/>
              <a:ext cx="61" cy="383"/>
              <a:chOff x="3696" y="2823"/>
              <a:chExt cx="75" cy="466"/>
            </a:xfrm>
          </p:grpSpPr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3697" y="2836"/>
                <a:ext cx="74" cy="4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auto">
              <a:xfrm>
                <a:off x="3696" y="2823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3696" y="3255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</p:grpSp>
        <p:grpSp>
          <p:nvGrpSpPr>
            <p:cNvPr id="7" name="Group 9"/>
            <p:cNvGrpSpPr/>
            <p:nvPr/>
          </p:nvGrpSpPr>
          <p:grpSpPr bwMode="auto">
            <a:xfrm>
              <a:off x="6146" y="1134"/>
              <a:ext cx="61" cy="1026"/>
              <a:chOff x="5413" y="2823"/>
              <a:chExt cx="75" cy="1255"/>
            </a:xfrm>
          </p:grpSpPr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5415" y="2836"/>
                <a:ext cx="71" cy="12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5414" y="2823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7" name="Oval 10"/>
              <p:cNvSpPr>
                <a:spLocks noChangeArrowheads="1"/>
              </p:cNvSpPr>
              <p:nvPr/>
            </p:nvSpPr>
            <p:spPr bwMode="auto">
              <a:xfrm>
                <a:off x="5413" y="4044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</p:grpSp>
        <p:grpSp>
          <p:nvGrpSpPr>
            <p:cNvPr id="8" name="Group 5"/>
            <p:cNvGrpSpPr/>
            <p:nvPr/>
          </p:nvGrpSpPr>
          <p:grpSpPr bwMode="auto">
            <a:xfrm>
              <a:off x="7552" y="1130"/>
              <a:ext cx="61" cy="1022"/>
              <a:chOff x="7134" y="2826"/>
              <a:chExt cx="74" cy="1252"/>
            </a:xfrm>
          </p:grpSpPr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7135" y="2836"/>
                <a:ext cx="71" cy="12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7134" y="2826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7134" y="4044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</p:grp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638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kumimoji="0" lang="en-US" altLang="ru-RU" sz="2000">
                  <a:latin typeface="Calibri" panose="020F0502020204030204" charset="0"/>
                  <a:cs typeface="Times New Roman" panose="02020603050405020304" pitchFamily="18" charset="0"/>
                </a:rPr>
                <a:t>1</a:t>
              </a:r>
              <a:endParaRPr kumimoji="0" lang="ru-RU" altLang="ru-RU" sz="3600"/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6051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kumimoji="0" lang="en-US" altLang="ru-RU" sz="2000">
                  <a:latin typeface="Calibri" panose="020F0502020204030204" charset="0"/>
                  <a:cs typeface="Times New Roman" panose="02020603050405020304" pitchFamily="18" charset="0"/>
                </a:rPr>
                <a:t>2</a:t>
              </a:r>
              <a:endParaRPr kumimoji="0" lang="en-US" altLang="ru-RU" sz="3600"/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7465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kumimoji="0" lang="en-US" altLang="ru-RU" sz="2000">
                  <a:latin typeface="Calibri" panose="020F0502020204030204" charset="0"/>
                  <a:cs typeface="Times New Roman" panose="02020603050405020304" pitchFamily="18" charset="0"/>
                </a:rPr>
                <a:t>3</a:t>
              </a:r>
              <a:endParaRPr kumimoji="0" lang="ru-RU" altLang="ru-RU" sz="3600"/>
            </a:p>
          </p:txBody>
        </p:sp>
      </p:grpSp>
      <p:sp>
        <p:nvSpPr>
          <p:cNvPr id="33" name="Rectangle 71"/>
          <p:cNvSpPr>
            <a:spLocks noChangeArrowheads="1"/>
          </p:cNvSpPr>
          <p:nvPr/>
        </p:nvSpPr>
        <p:spPr bwMode="auto">
          <a:xfrm>
            <a:off x="238918" y="4479397"/>
            <a:ext cx="86661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77800" indent="-1778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buFontTx/>
              <a:buChar char="•"/>
            </a:pPr>
            <a:r>
              <a:rPr kumimoji="0" lang="ru-RU" altLang="ru-RU" sz="2800" dirty="0">
                <a:cs typeface="Times New Roman" panose="02020603050405020304" pitchFamily="18" charset="0"/>
              </a:rPr>
              <a:t>за один раз переносится один диск</a:t>
            </a:r>
            <a:endParaRPr kumimoji="0" lang="ru-RU" altLang="ru-RU" sz="2800" dirty="0">
              <a:cs typeface="Times New Roman" panose="02020603050405020304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kumimoji="0" lang="ru-RU" altLang="ru-RU" sz="2800" dirty="0">
                <a:cs typeface="Times New Roman" panose="02020603050405020304" pitchFamily="18" charset="0"/>
              </a:rPr>
              <a:t>можно класть только меньший диск на больший</a:t>
            </a:r>
            <a:endParaRPr kumimoji="0" lang="en-US" altLang="ru-RU" sz="2800" dirty="0">
              <a:cs typeface="Times New Roman" panose="02020603050405020304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kumimoji="0" lang="ru-RU" altLang="ru-RU" sz="2800" dirty="0">
                <a:cs typeface="Times New Roman" panose="02020603050405020304" pitchFamily="18" charset="0"/>
              </a:rPr>
              <a:t>третий стержень</a:t>
            </a:r>
            <a:r>
              <a:rPr kumimoji="0" lang="en-US" altLang="ru-RU" sz="2800" dirty="0">
                <a:cs typeface="Times New Roman" panose="02020603050405020304" pitchFamily="18" charset="0"/>
              </a:rPr>
              <a:t> </a:t>
            </a:r>
            <a:r>
              <a:rPr kumimoji="0" lang="ru-RU" altLang="ru-RU" sz="2800" dirty="0">
                <a:cs typeface="Times New Roman" panose="02020603050405020304" pitchFamily="18" charset="0"/>
              </a:rPr>
              <a:t>вспомогательный</a:t>
            </a:r>
            <a:endParaRPr kumimoji="0" lang="ru-RU" altLang="ru-RU" sz="2800" dirty="0"/>
          </a:p>
        </p:txBody>
      </p:sp>
      <p:sp>
        <p:nvSpPr>
          <p:cNvPr id="34" name="Заголовок 1"/>
          <p:cNvSpPr txBox="1"/>
          <p:nvPr/>
        </p:nvSpPr>
        <p:spPr>
          <a:xfrm>
            <a:off x="457199" y="32577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b="1" dirty="0"/>
              <a:t>Ханойские башни. 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/>
              <a:t>Ханойские башни. Графическая иллюстрация решения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944688"/>
            <a:ext cx="3752850" cy="11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2544763"/>
            <a:ext cx="375285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3402013"/>
            <a:ext cx="37528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4237038"/>
            <a:ext cx="37528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право 3"/>
          <p:cNvSpPr/>
          <p:nvPr/>
        </p:nvSpPr>
        <p:spPr>
          <a:xfrm>
            <a:off x="4319588" y="2544763"/>
            <a:ext cx="730250" cy="51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Стрелка вправо 4"/>
          <p:cNvSpPr/>
          <p:nvPr/>
        </p:nvSpPr>
        <p:spPr>
          <a:xfrm rot="10800000">
            <a:off x="4319588" y="3455988"/>
            <a:ext cx="73025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трелка вправо 9"/>
          <p:cNvSpPr/>
          <p:nvPr/>
        </p:nvSpPr>
        <p:spPr>
          <a:xfrm>
            <a:off x="4337050" y="4237038"/>
            <a:ext cx="730250" cy="51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6263" y="1468773"/>
            <a:ext cx="824729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hanoi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, int k, int n)</a:t>
            </a:r>
            <a:endParaRPr lang="en-US" dirty="0"/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   if (n == 1)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"Move disk 1 from pin " &lt;&lt; </a:t>
            </a:r>
            <a:r>
              <a:rPr lang="en-US" dirty="0" err="1"/>
              <a:t>i</a:t>
            </a:r>
            <a:r>
              <a:rPr lang="en-US" dirty="0"/>
              <a:t> &lt;&lt; " to pin " &lt;&lt; k &lt;&lt; ".\n";</a:t>
            </a:r>
            <a:endParaRPr lang="en-US" dirty="0"/>
          </a:p>
          <a:p>
            <a:r>
              <a:rPr lang="en-US" dirty="0"/>
              <a:t>    } else {</a:t>
            </a:r>
            <a:endParaRPr lang="en-US" dirty="0"/>
          </a:p>
          <a:p>
            <a:r>
              <a:rPr lang="en-US" dirty="0"/>
              <a:t>        int </a:t>
            </a:r>
            <a:r>
              <a:rPr lang="en-US" dirty="0" err="1"/>
              <a:t>tmp</a:t>
            </a:r>
            <a:r>
              <a:rPr lang="en-US" dirty="0"/>
              <a:t> = 6 - </a:t>
            </a:r>
            <a:r>
              <a:rPr lang="en-US" dirty="0" err="1"/>
              <a:t>i</a:t>
            </a:r>
            <a:r>
              <a:rPr lang="en-US" dirty="0"/>
              <a:t> - k; </a:t>
            </a:r>
            <a:r>
              <a:rPr lang="ru-RU" dirty="0"/>
              <a:t>			</a:t>
            </a:r>
            <a:r>
              <a:rPr lang="en-US" dirty="0"/>
              <a:t>// third pin (temporary)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hanoi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tmp</a:t>
            </a:r>
            <a:r>
              <a:rPr lang="en-US" dirty="0"/>
              <a:t>, n - 1);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"Move disk " &lt;&lt; n &lt;&lt; " from pin " &lt;&lt; </a:t>
            </a:r>
            <a:r>
              <a:rPr lang="en-US" dirty="0" err="1"/>
              <a:t>i</a:t>
            </a:r>
            <a:r>
              <a:rPr lang="en-US" dirty="0"/>
              <a:t> &lt;&lt; " to pin " &lt;&lt; k &lt;&lt; ".\n";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hanoi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, k, n - 1);</a:t>
            </a:r>
            <a:endParaRPr lang="en-US" dirty="0"/>
          </a:p>
          <a:p>
            <a:r>
              <a:rPr lang="en-US" dirty="0"/>
              <a:t>    }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 main()</a:t>
            </a:r>
            <a:endParaRPr lang="en-US" dirty="0"/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hanoi</a:t>
            </a:r>
            <a:r>
              <a:rPr lang="en-US" dirty="0"/>
              <a:t>(1, 2, 4);</a:t>
            </a:r>
            <a:endParaRPr lang="en-US" dirty="0"/>
          </a:p>
          <a:p>
            <a:r>
              <a:rPr lang="en-US" dirty="0"/>
              <a:t>    return 0;</a:t>
            </a:r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4" name="Заголовок 1"/>
          <p:cNvSpPr txBox="1"/>
          <p:nvPr/>
        </p:nvSpPr>
        <p:spPr>
          <a:xfrm>
            <a:off x="457199" y="32577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b="1" dirty="0"/>
              <a:t>Ханойские башни. Решение </a:t>
            </a:r>
            <a:endParaRPr lang="ru-RU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err="1"/>
              <a:t>Меморизация</a:t>
            </a:r>
            <a:r>
              <a:rPr lang="ru-RU" dirty="0"/>
              <a:t>. Предпосылки</a:t>
            </a:r>
            <a:endParaRPr lang="ru-RU" dirty="0"/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При реализации рекурсивных подпрограмм часто вызываются подпрограммы с одними и теми же параметрами, т.е. выполняется «лишняя» работа</a:t>
            </a:r>
            <a:endParaRPr lang="ru-RU"/>
          </a:p>
          <a:p>
            <a:pPr eaLnBrk="1" hangingPunct="1"/>
            <a:r>
              <a:rPr lang="ru-RU"/>
              <a:t>Такая особенность рекурсии уменьшает эффективность</a:t>
            </a:r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err="1"/>
              <a:t>Меморизация</a:t>
            </a:r>
            <a:r>
              <a:rPr lang="ru-RU" dirty="0"/>
              <a:t>. Что это?</a:t>
            </a:r>
            <a:endParaRPr lang="ru-RU" dirty="0"/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От английского слова </a:t>
            </a:r>
            <a:r>
              <a:rPr lang="en-US"/>
              <a:t>memo – </a:t>
            </a:r>
            <a:r>
              <a:rPr lang="ru-RU"/>
              <a:t>памятка.</a:t>
            </a:r>
            <a:endParaRPr lang="ru-RU"/>
          </a:p>
          <a:p>
            <a:pPr eaLnBrk="1" hangingPunct="1"/>
            <a:r>
              <a:rPr lang="ru-RU"/>
              <a:t>Идея заключается в том, чтобы запомнить параметры уже вызывавшихся подпрограмм</a:t>
            </a:r>
            <a:endParaRPr lang="ru-RU"/>
          </a:p>
          <a:p>
            <a:pPr eaLnBrk="1" hangingPunct="1"/>
            <a:r>
              <a:rPr lang="ru-RU"/>
              <a:t>В случае если такие параметры повторяться, то не вызывать подпрограмму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err="1"/>
              <a:t>Меморизация</a:t>
            </a:r>
            <a:r>
              <a:rPr lang="ru-RU" dirty="0"/>
              <a:t>. Особенности</a:t>
            </a:r>
            <a:endParaRPr lang="ru-RU" dirty="0"/>
          </a:p>
        </p:txBody>
      </p:sp>
      <p:sp>
        <p:nvSpPr>
          <p:cNvPr id="24579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Эффективна, когда рекурсивная процедура или функция имеет целые параметры с небольшим диапазоном значений</a:t>
            </a:r>
            <a:endParaRPr lang="ru-RU"/>
          </a:p>
          <a:p>
            <a:pPr eaLnBrk="1" hangingPunct="1"/>
            <a:r>
              <a:rPr lang="ru-RU"/>
              <a:t>Тогда для их хранения достаточно </a:t>
            </a:r>
            <a:r>
              <a:rPr lang="en-US"/>
              <a:t>n-</a:t>
            </a:r>
            <a:r>
              <a:rPr lang="ru-RU"/>
              <a:t>мерного (</a:t>
            </a:r>
            <a:r>
              <a:rPr lang="en-US"/>
              <a:t>n – </a:t>
            </a:r>
            <a:r>
              <a:rPr lang="ru-RU"/>
              <a:t>число параметров функции) булевского массива</a:t>
            </a:r>
            <a:endParaRPr lang="ru-RU"/>
          </a:p>
          <a:p>
            <a:pPr eaLnBrk="1" hangingPunct="1"/>
            <a:r>
              <a:rPr lang="ru-RU"/>
              <a:t>Если параметры имеют сложный вид, то необходимы сложные структуры данных, что вряд ли оправданно</a:t>
            </a:r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/>
        </p:nvSpPr>
        <p:spPr>
          <a:xfrm>
            <a:off x="457199" y="32577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b="1" dirty="0"/>
              <a:t>Комбинаторные объекты - генерация</a:t>
            </a:r>
            <a:endParaRPr lang="ru-RU" b="1" dirty="0"/>
          </a:p>
        </p:txBody>
      </p:sp>
      <p:graphicFrame>
        <p:nvGraphicFramePr>
          <p:cNvPr id="3" name="Таблица 3"/>
          <p:cNvGraphicFramePr>
            <a:graphicFrameLocks noGrp="1"/>
          </p:cNvGraphicFramePr>
          <p:nvPr/>
        </p:nvGraphicFramePr>
        <p:xfrm>
          <a:off x="680393" y="1922043"/>
          <a:ext cx="2239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96"/>
                <a:gridCol w="746596"/>
                <a:gridCol w="74659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9217" y="155271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0/1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46050" y="15576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0/1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92883" y="155271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0/1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"/>
          <a:srcRect l="14204" r="15536"/>
          <a:stretch>
            <a:fillRect/>
          </a:stretch>
        </p:blipFill>
        <p:spPr>
          <a:xfrm>
            <a:off x="3241783" y="2292883"/>
            <a:ext cx="5445016" cy="2812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657" y="2735829"/>
            <a:ext cx="2577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(int a=0; a&lt;2; a++)</a:t>
            </a:r>
            <a:endParaRPr lang="en-US" dirty="0"/>
          </a:p>
          <a:p>
            <a:r>
              <a:rPr lang="en-US" dirty="0"/>
              <a:t>    For (int b=0; b&lt;2; b++)</a:t>
            </a:r>
            <a:endParaRPr lang="en-US" dirty="0"/>
          </a:p>
          <a:p>
            <a:r>
              <a:rPr lang="en-US" dirty="0"/>
              <a:t>       For (int c=0; c&lt;2; </a:t>
            </a:r>
            <a:r>
              <a:rPr lang="en-US" dirty="0" err="1"/>
              <a:t>c++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cout</a:t>
            </a:r>
            <a:r>
              <a:rPr lang="en-US" dirty="0"/>
              <a:t> &lt;&lt; a &lt;&lt; b &lt;&lt; c;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s7009.vk.me/c540102/v540102193/14e85/HzCng87HY8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6" y="183360"/>
            <a:ext cx="4769924" cy="64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79" y="312689"/>
            <a:ext cx="3538841" cy="265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4902790" y="3891181"/>
            <a:ext cx="4095244" cy="1727354"/>
            <a:chOff x="2097" y="1506"/>
            <a:chExt cx="9428" cy="3975"/>
          </a:xfrm>
        </p:grpSpPr>
        <p:sp>
          <p:nvSpPr>
            <p:cNvPr id="5" name="AutoShape 46"/>
            <p:cNvSpPr>
              <a:spLocks noChangeAspect="1" noChangeArrowheads="1" noTextEdit="1"/>
            </p:cNvSpPr>
            <p:nvPr/>
          </p:nvSpPr>
          <p:spPr bwMode="auto">
            <a:xfrm>
              <a:off x="2097" y="1506"/>
              <a:ext cx="9428" cy="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" name="Group 6"/>
            <p:cNvGrpSpPr/>
            <p:nvPr/>
          </p:nvGrpSpPr>
          <p:grpSpPr bwMode="auto">
            <a:xfrm>
              <a:off x="6915" y="1643"/>
              <a:ext cx="4297" cy="3708"/>
              <a:chOff x="3071" y="1576"/>
              <a:chExt cx="4297" cy="3708"/>
            </a:xfrm>
          </p:grpSpPr>
          <p:grpSp>
            <p:nvGrpSpPr>
              <p:cNvPr id="11" name="Group 33"/>
              <p:cNvGrpSpPr/>
              <p:nvPr/>
            </p:nvGrpSpPr>
            <p:grpSpPr bwMode="auto">
              <a:xfrm>
                <a:off x="4146" y="1576"/>
                <a:ext cx="2147" cy="1854"/>
                <a:chOff x="2226" y="1576"/>
                <a:chExt cx="5627" cy="4859"/>
              </a:xfrm>
            </p:grpSpPr>
            <p:grpSp>
              <p:nvGrpSpPr>
                <p:cNvPr id="38" name="Group 42"/>
                <p:cNvGrpSpPr/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47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8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9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44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5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6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40" name="Group 34"/>
                <p:cNvGrpSpPr/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41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2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3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</p:grpSp>
          <p:grpSp>
            <p:nvGrpSpPr>
              <p:cNvPr id="12" name="Group 20"/>
              <p:cNvGrpSpPr/>
              <p:nvPr/>
            </p:nvGrpSpPr>
            <p:grpSpPr bwMode="auto">
              <a:xfrm>
                <a:off x="5221" y="3430"/>
                <a:ext cx="2147" cy="1854"/>
                <a:chOff x="2226" y="1576"/>
                <a:chExt cx="5627" cy="4859"/>
              </a:xfrm>
            </p:grpSpPr>
            <p:grpSp>
              <p:nvGrpSpPr>
                <p:cNvPr id="26" name="Group 29"/>
                <p:cNvGrpSpPr/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35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6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7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27" name="Group 25"/>
                <p:cNvGrpSpPr/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32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3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4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28" name="Group 21"/>
                <p:cNvGrpSpPr/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29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0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1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</p:grpSp>
          <p:grpSp>
            <p:nvGrpSpPr>
              <p:cNvPr id="13" name="Group 7"/>
              <p:cNvGrpSpPr/>
              <p:nvPr/>
            </p:nvGrpSpPr>
            <p:grpSpPr bwMode="auto">
              <a:xfrm>
                <a:off x="3071" y="3430"/>
                <a:ext cx="2147" cy="1854"/>
                <a:chOff x="2226" y="1576"/>
                <a:chExt cx="5627" cy="4859"/>
              </a:xfrm>
            </p:grpSpPr>
            <p:grpSp>
              <p:nvGrpSpPr>
                <p:cNvPr id="14" name="Group 16"/>
                <p:cNvGrpSpPr/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23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4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5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15" name="Group 12"/>
                <p:cNvGrpSpPr/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20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1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2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16" name="Group 8"/>
                <p:cNvGrpSpPr/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1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19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</p:grpSp>
        </p:grpSp>
        <p:grpSp>
          <p:nvGrpSpPr>
            <p:cNvPr id="7" name="Group 2"/>
            <p:cNvGrpSpPr/>
            <p:nvPr/>
          </p:nvGrpSpPr>
          <p:grpSpPr bwMode="auto">
            <a:xfrm>
              <a:off x="2411" y="1643"/>
              <a:ext cx="4297" cy="3708"/>
              <a:chOff x="3635" y="1576"/>
              <a:chExt cx="3074" cy="2660"/>
            </a:xfrm>
          </p:grpSpPr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4402" y="1576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1800"/>
              </a:p>
            </p:txBody>
          </p:sp>
          <p:sp>
            <p:nvSpPr>
              <p:cNvPr id="9" name="AutoShape 4"/>
              <p:cNvSpPr>
                <a:spLocks noChangeArrowheads="1"/>
              </p:cNvSpPr>
              <p:nvPr/>
            </p:nvSpPr>
            <p:spPr bwMode="auto">
              <a:xfrm>
                <a:off x="5170" y="2905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1800"/>
              </a:p>
            </p:txBody>
          </p:sp>
          <p:sp>
            <p:nvSpPr>
              <p:cNvPr id="10" name="AutoShape 3"/>
              <p:cNvSpPr>
                <a:spLocks noChangeArrowheads="1"/>
              </p:cNvSpPr>
              <p:nvPr/>
            </p:nvSpPr>
            <p:spPr bwMode="auto">
              <a:xfrm>
                <a:off x="3635" y="2905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18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4679" y="144417"/>
            <a:ext cx="904961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generate_binary_numbers</a:t>
            </a:r>
            <a:r>
              <a:rPr lang="en-US" sz="1600" dirty="0"/>
              <a:t>(int </a:t>
            </a:r>
            <a:r>
              <a:rPr lang="en-US" sz="1600" dirty="0" err="1"/>
              <a:t>digits_left_to_generate</a:t>
            </a:r>
            <a:r>
              <a:rPr lang="en-US" sz="1600" dirty="0"/>
              <a:t>)</a:t>
            </a:r>
            <a:endParaRPr lang="en-US" sz="1600" dirty="0"/>
          </a:p>
          <a:p>
            <a:r>
              <a:rPr lang="en-US" sz="1600" dirty="0"/>
              <a:t>{</a:t>
            </a:r>
            <a:endParaRPr lang="en-US" sz="1600" dirty="0"/>
          </a:p>
          <a:p>
            <a:r>
              <a:rPr lang="en-US" sz="1600" dirty="0"/>
              <a:t>    static int </a:t>
            </a:r>
            <a:r>
              <a:rPr lang="en-US" sz="1600" dirty="0" err="1"/>
              <a:t>digits_combination</a:t>
            </a:r>
            <a:r>
              <a:rPr lang="en-US" sz="1600" dirty="0"/>
              <a:t>[MAX_BINARY_DIGITS_TO_GENERATE];</a:t>
            </a:r>
            <a:endParaRPr lang="en-US" sz="1600" dirty="0"/>
          </a:p>
          <a:p>
            <a:r>
              <a:rPr lang="en-US" sz="1600" dirty="0"/>
              <a:t>    static int top = 0;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if (</a:t>
            </a:r>
            <a:r>
              <a:rPr lang="en-US" sz="1600" dirty="0" err="1"/>
              <a:t>digits_left_to_generate</a:t>
            </a:r>
            <a:r>
              <a:rPr lang="en-US" sz="1600" dirty="0"/>
              <a:t> == 0) {  // base case</a:t>
            </a:r>
            <a:endParaRPr lang="en-US" sz="1600" dirty="0"/>
          </a:p>
          <a:p>
            <a:r>
              <a:rPr lang="en-US" sz="1600" dirty="0"/>
              <a:t>        for(int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top;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digits_combination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'\n';</a:t>
            </a:r>
            <a:endParaRPr lang="en-US" sz="1600" dirty="0"/>
          </a:p>
          <a:p>
            <a:r>
              <a:rPr lang="en-US" sz="1600" dirty="0"/>
              <a:t>    } else {  // recursive case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digits_combination</a:t>
            </a:r>
            <a:r>
              <a:rPr lang="en-US" sz="1600" dirty="0"/>
              <a:t>[top++] = 1;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generate_binary_numbers</a:t>
            </a:r>
            <a:r>
              <a:rPr lang="en-US" sz="1600" dirty="0"/>
              <a:t>(</a:t>
            </a:r>
            <a:r>
              <a:rPr lang="en-US" sz="1600" dirty="0" err="1"/>
              <a:t>digits_left_to_generate</a:t>
            </a:r>
            <a:r>
              <a:rPr lang="en-US" sz="1600" dirty="0"/>
              <a:t> - 1);</a:t>
            </a:r>
            <a:endParaRPr lang="en-US" sz="1600" dirty="0"/>
          </a:p>
          <a:p>
            <a:r>
              <a:rPr lang="en-US" sz="1600" dirty="0"/>
              <a:t>        top--;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digits_combination</a:t>
            </a:r>
            <a:r>
              <a:rPr lang="en-US" sz="1600" dirty="0"/>
              <a:t>[top++] = 0;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generate_binary_numbers</a:t>
            </a:r>
            <a:r>
              <a:rPr lang="en-US" sz="1600" dirty="0"/>
              <a:t>(</a:t>
            </a:r>
            <a:r>
              <a:rPr lang="en-US" sz="1600" dirty="0" err="1"/>
              <a:t>digits_left_to_generate</a:t>
            </a:r>
            <a:r>
              <a:rPr lang="en-US" sz="1600" dirty="0"/>
              <a:t> - 1);</a:t>
            </a:r>
            <a:endParaRPr lang="en-US" sz="1600" dirty="0"/>
          </a:p>
          <a:p>
            <a:r>
              <a:rPr lang="en-US" sz="1600" dirty="0"/>
              <a:t>        top--;</a:t>
            </a:r>
            <a:endParaRPr lang="en-US" sz="1600" dirty="0"/>
          </a:p>
          <a:p>
            <a:r>
              <a:rPr lang="en-US" sz="1600" dirty="0"/>
              <a:t>    }  }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int main()</a:t>
            </a:r>
            <a:endParaRPr lang="en-US" sz="1600" dirty="0"/>
          </a:p>
          <a:p>
            <a:r>
              <a:rPr lang="en-US" sz="1600" dirty="0"/>
              <a:t>{</a:t>
            </a:r>
            <a:endParaRPr lang="en-US" sz="1600" dirty="0"/>
          </a:p>
          <a:p>
            <a:r>
              <a:rPr lang="en-US" sz="1600" dirty="0"/>
              <a:t>    int n;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"Enter bin number length: ";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 &gt;&gt; n;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generate_binary_numbers</a:t>
            </a:r>
            <a:r>
              <a:rPr lang="en-US" sz="1600" dirty="0"/>
              <a:t>(n);</a:t>
            </a:r>
            <a:endParaRPr lang="en-US" sz="1600" dirty="0"/>
          </a:p>
          <a:p>
            <a:r>
              <a:rPr lang="en-US" sz="1600" dirty="0"/>
              <a:t>    return 0;</a:t>
            </a:r>
            <a:endParaRPr lang="en-US" sz="1600" dirty="0"/>
          </a:p>
          <a:p>
            <a:r>
              <a:rPr lang="en-US" sz="1600" dirty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3169" y="223921"/>
            <a:ext cx="880183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void permutations(int16_t number, int16_t current, int16_t buffer[], bool used[])</a:t>
            </a:r>
            <a:endParaRPr lang="en-US" sz="1600" dirty="0"/>
          </a:p>
          <a:p>
            <a:r>
              <a:rPr lang="en-US" sz="1600" dirty="0"/>
              <a:t>{</a:t>
            </a:r>
            <a:endParaRPr lang="en-US" sz="1600" dirty="0"/>
          </a:p>
          <a:p>
            <a:r>
              <a:rPr lang="en-US" sz="1600" dirty="0"/>
              <a:t>    if (current == number) {  // base case</a:t>
            </a:r>
            <a:endParaRPr lang="en-US" sz="1600" dirty="0"/>
          </a:p>
          <a:p>
            <a:r>
              <a:rPr lang="en-US" sz="1600" dirty="0"/>
              <a:t>        for(int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number;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buffer[</a:t>
            </a:r>
            <a:r>
              <a:rPr lang="en-US" sz="1600" dirty="0" err="1"/>
              <a:t>i</a:t>
            </a:r>
            <a:r>
              <a:rPr lang="en-US" sz="1600" dirty="0"/>
              <a:t>] &lt;&lt; ' ';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'\n';</a:t>
            </a:r>
            <a:endParaRPr lang="en-US" sz="1600" dirty="0"/>
          </a:p>
          <a:p>
            <a:r>
              <a:rPr lang="en-US" sz="1600" dirty="0"/>
              <a:t>    } else {                                                                                                // recursive case</a:t>
            </a:r>
            <a:endParaRPr lang="en-US" sz="1600" dirty="0"/>
          </a:p>
          <a:p>
            <a:r>
              <a:rPr lang="en-US" sz="1600" dirty="0"/>
              <a:t>        for (int16_t variant = 0; variant &lt; number; variant++) {</a:t>
            </a:r>
            <a:endParaRPr lang="en-US" sz="1600" dirty="0"/>
          </a:p>
          <a:p>
            <a:r>
              <a:rPr lang="en-US" sz="1600" dirty="0"/>
              <a:t>            if (not used[variant]) {                                                      // cutting the recursive tree</a:t>
            </a:r>
            <a:endParaRPr lang="en-US" sz="1600" dirty="0"/>
          </a:p>
          <a:p>
            <a:r>
              <a:rPr lang="en-US" sz="1600" dirty="0"/>
              <a:t>                buffer[current] = variant;</a:t>
            </a:r>
            <a:endParaRPr lang="en-US" sz="1600" dirty="0"/>
          </a:p>
          <a:p>
            <a:r>
              <a:rPr lang="en-US" sz="1600" dirty="0"/>
              <a:t>                used[variant] = true;</a:t>
            </a:r>
            <a:endParaRPr lang="en-US" sz="1600" dirty="0"/>
          </a:p>
          <a:p>
            <a:r>
              <a:rPr lang="en-US" sz="1600" dirty="0"/>
              <a:t>                permutations(number, current + 1, buffer, used);</a:t>
            </a:r>
            <a:endParaRPr lang="en-US" sz="1600" dirty="0"/>
          </a:p>
          <a:p>
            <a:r>
              <a:rPr lang="en-US" sz="1600" dirty="0"/>
              <a:t>                used[variant] = false;</a:t>
            </a:r>
            <a:endParaRPr lang="en-US" sz="1600" dirty="0"/>
          </a:p>
          <a:p>
            <a:r>
              <a:rPr lang="en-US" sz="1600" dirty="0"/>
              <a:t>            }        }     }}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int main()</a:t>
            </a:r>
            <a:endParaRPr lang="en-US" sz="1600" dirty="0"/>
          </a:p>
          <a:p>
            <a:r>
              <a:rPr lang="en-US" sz="1600" dirty="0"/>
              <a:t>{  int16_t n;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"Enter length to generate all permutations: ";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 &gt;&gt; n;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int16_t buffer[n];</a:t>
            </a:r>
            <a:endParaRPr lang="en-US" sz="1600" dirty="0"/>
          </a:p>
          <a:p>
            <a:r>
              <a:rPr lang="en-US" sz="1600" dirty="0"/>
              <a:t>    bool used[n] = {false}; </a:t>
            </a:r>
            <a:endParaRPr lang="en-US" sz="1600" dirty="0"/>
          </a:p>
          <a:p>
            <a:r>
              <a:rPr lang="en-US" sz="1600" dirty="0"/>
              <a:t>    permutations(n, 0, buffer, used);</a:t>
            </a:r>
            <a:endParaRPr lang="en-US" sz="1600" dirty="0"/>
          </a:p>
          <a:p>
            <a:r>
              <a:rPr lang="en-US" sz="1600" dirty="0"/>
              <a:t>    return 0;</a:t>
            </a:r>
            <a:endParaRPr lang="en-US" sz="1600" dirty="0"/>
          </a:p>
          <a:p>
            <a:r>
              <a:rPr lang="en-US" sz="1600" dirty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Перебор с помощью рекурсии. Общая схема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r="10882" b="8585"/>
          <a:stretch>
            <a:fillRect/>
          </a:stretch>
        </p:blipFill>
        <p:spPr bwMode="auto">
          <a:xfrm>
            <a:off x="467544" y="1556792"/>
            <a:ext cx="8470240" cy="462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Задача о расстановке ферзей</a:t>
            </a:r>
            <a:endParaRPr lang="ru-RU" dirty="0"/>
          </a:p>
        </p:txBody>
      </p:sp>
      <p:sp>
        <p:nvSpPr>
          <p:cNvPr id="3" name="Объект 2"/>
          <p:cNvSpPr txBox="1"/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Возьмем обычную шахматную доску и попробуем расставить на ней </a:t>
            </a:r>
            <a:r>
              <a:rPr lang="en-US"/>
              <a:t>8 </a:t>
            </a:r>
            <a:r>
              <a:rPr lang="ru-RU"/>
              <a:t>ферзей так, чтобы никакая пара ферзей не била друг друга. Оказывается, сделать это не так просто, так как ферзь «бьет» огромное количество клеточек: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49080"/>
            <a:ext cx="18764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/>
          <p:nvPr/>
        </p:nvSpPr>
        <p:spPr>
          <a:xfrm>
            <a:off x="457200" y="908720"/>
            <a:ext cx="8229600" cy="5415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Давайте попробуем перебрать все возможные расстановки восьми ферзей рекурсивным перебором.</a:t>
            </a:r>
            <a:endParaRPr lang="ru-RU"/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Воспользуемся следующим переходом: выберем, в какую клеточку поставить первого ферзя, а потом переберем все возможные расстановки семи ферзей в оставшиеся клетки. Напишем следующую процедуру.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83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/>
          <p:nvPr/>
        </p:nvSpPr>
        <p:spPr>
          <a:xfrm>
            <a:off x="457200" y="908720"/>
            <a:ext cx="8229600" cy="5415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Попытаемся оценить время работы. Мы выбираем, куда поставим первого ферзя – 64 варианта, потом второго – 63 варианта, и так далее.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Получаем </a:t>
            </a:r>
            <a:r>
              <a:rPr lang="en-US"/>
              <a:t>64 * 63 * .. * 58</a:t>
            </a:r>
            <a:r>
              <a:rPr lang="ru-RU"/>
              <a:t> вариантов, что, конечно, слишком большое число. Решение необходимо оптимизировать.</a:t>
            </a:r>
            <a:endParaRPr lang="ru-RU"/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Давайте, например, при переборе не пытаться ставить ферзя в клеточку, которая уже находится под боем.</a:t>
            </a:r>
            <a:endParaRPr lang="ru-RU"/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Оказывается, этого небольшого отсечения ненужных вариантов более чем хватает для быстрого решения задачи.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206" y="251460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Вот так изменится процедура </a:t>
            </a:r>
            <a:r>
              <a:rPr lang="en-US" dirty="0"/>
              <a:t>find</a:t>
            </a:r>
            <a:r>
              <a:rPr lang="ru-RU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2" y="898316"/>
            <a:ext cx="6105525" cy="553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69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Прием, который позволяет уменьшить количество рассматриваемых вариантов в переборе, называется </a:t>
            </a:r>
            <a:r>
              <a:rPr lang="ru-RU" b="1" dirty="0"/>
              <a:t>отсечением</a:t>
            </a:r>
            <a:r>
              <a:rPr lang="ru-RU" dirty="0"/>
              <a:t>. Существует огромное количество разных по сложности и эффективности отсечений и эвристик.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Вот самые популярные из них:</a:t>
            </a:r>
            <a:endParaRPr lang="ru-RU" dirty="0"/>
          </a:p>
          <a:p>
            <a:r>
              <a:rPr lang="ru-RU" dirty="0"/>
              <a:t>Отсечение по ответу (откидывание заведомо ненужных вариантов)</a:t>
            </a:r>
            <a:endParaRPr lang="ru-RU" i="1" dirty="0"/>
          </a:p>
          <a:p>
            <a:r>
              <a:rPr lang="ru-RU" dirty="0"/>
              <a:t>Отсечение по времени.</a:t>
            </a:r>
            <a:endParaRPr lang="ru-RU" dirty="0"/>
          </a:p>
          <a:p>
            <a:r>
              <a:rPr lang="ru-RU" dirty="0"/>
              <a:t>Оптимальный порядок перебора.</a:t>
            </a:r>
            <a:endParaRPr lang="ru-RU" dirty="0"/>
          </a:p>
          <a:p>
            <a:r>
              <a:rPr lang="ru-RU" dirty="0"/>
              <a:t>Жадных поиск каких-то решений еще до запуска перебора.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6084" y="1309630"/>
            <a:ext cx="794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Рекурсия</a:t>
            </a:r>
            <a:r>
              <a:rPr lang="ru-RU" dirty="0"/>
              <a:t>  –  это  способ решения задачи через сведения её подзадаче(</a:t>
            </a:r>
            <a:r>
              <a:rPr lang="ru-RU" dirty="0" err="1"/>
              <a:t>ам</a:t>
            </a:r>
            <a:r>
              <a:rPr lang="ru-RU" dirty="0"/>
              <a:t>), аналогичной(</a:t>
            </a:r>
            <a:r>
              <a:rPr lang="ru-RU" dirty="0" err="1"/>
              <a:t>ым</a:t>
            </a:r>
            <a:r>
              <a:rPr lang="ru-RU" dirty="0"/>
              <a:t>) исходной.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1265" y="2412353"/>
            <a:ext cx="7943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Рекурсивное и зацикленное определение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3492" y="3968438"/>
            <a:ext cx="2869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Рекурсивное определение состоит из двух частей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98029" y="3010145"/>
            <a:ext cx="0" cy="294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586818" y="3269013"/>
            <a:ext cx="5403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b="1" dirty="0"/>
              <a:t>База т.е. не зацикленная часть </a:t>
            </a:r>
            <a:endParaRPr lang="ru-RU" b="1" dirty="0"/>
          </a:p>
          <a:p>
            <a:pPr algn="just"/>
            <a:r>
              <a:rPr lang="ru-RU" dirty="0"/>
              <a:t>Обычное определение, четко определяющее объект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86817" y="4484983"/>
            <a:ext cx="5403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2. Рекурсия т.е. зацикленная часть </a:t>
            </a:r>
            <a:endParaRPr lang="ru-RU" b="1" dirty="0"/>
          </a:p>
          <a:p>
            <a:pPr algn="just"/>
            <a:r>
              <a:rPr lang="ru-RU" dirty="0"/>
              <a:t>Позволяет использовать объекты, так, как новые получившиеся объекты из старого тоже подпадают под определение данного объекта.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6084" y="777431"/>
            <a:ext cx="7943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Рекурсия</a:t>
            </a:r>
            <a:r>
              <a:rPr lang="ru-RU" dirty="0"/>
              <a:t>  –  это  функция, которая вызывает сама себя. 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Рекурсия очень требовательная к ресурсам компьютера, и писать её нужно аккуратно.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Все что можно </a:t>
            </a:r>
            <a:r>
              <a:rPr lang="ru-RU" dirty="0" err="1"/>
              <a:t>закодить</a:t>
            </a:r>
            <a:r>
              <a:rPr lang="ru-RU" dirty="0"/>
              <a:t> рекурсией, можно в теории </a:t>
            </a:r>
            <a:r>
              <a:rPr lang="ru-RU" dirty="0" err="1"/>
              <a:t>закодить</a:t>
            </a:r>
            <a:r>
              <a:rPr lang="ru-RU" dirty="0"/>
              <a:t> итеративно (и наоборот).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Если вы можете без особых проблем написать итеративное решение задачи, то, скорее всего, оно будет работать лучше рекурсивного.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516" y="1583795"/>
            <a:ext cx="5695950" cy="2462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НОД(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B), </a:t>
            </a:r>
            <a:r>
              <a:rPr lang="en-US" sz="14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.Min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fr-F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НОД(</a:t>
            </a:r>
            <a:r>
              <a:rPr lang="fr-F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fr-F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fr-F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  <a:endParaRPr lang="fr-FR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(y == 0)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НОД(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x % y);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Алгоритм Евклида для вычисления НОД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20" y="2528900"/>
            <a:ext cx="31527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70" y="2528900"/>
            <a:ext cx="31527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515" y="1583795"/>
            <a:ext cx="8036929" cy="5047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ru-RU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путь_из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_(1, 1))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4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lang="ru-RU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"Этот лабиринт абсолютно точно непроходим!!!"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путь_из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m[x, y] = 1;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 == N - 2 &amp;&amp; y == N - 2)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(m[x, y + 1] == 0)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_(x, y + 1))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(m[x + 1, y] == 0)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_(x + 1, y))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(m[x - 1, y] == 0)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_(x - 1, y))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(m[x, y - 1] == 0)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_(x, y - 1))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m[x, y] = 0;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Рекурсивный обход лабиринта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14" y="2467866"/>
            <a:ext cx="34099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Обход конём </a:t>
            </a:r>
            <a:r>
              <a:rPr lang="en-US" sz="2800" dirty="0"/>
              <a:t>[</a:t>
            </a:r>
            <a:r>
              <a:rPr lang="ru-RU" sz="2800" dirty="0"/>
              <a:t>не</a:t>
            </a:r>
            <a:r>
              <a:rPr lang="en-US" sz="2800" dirty="0"/>
              <a:t>]</a:t>
            </a:r>
            <a:r>
              <a:rPr lang="ru-RU" sz="2800" dirty="0"/>
              <a:t>шахматной доски</a:t>
            </a:r>
            <a:endParaRPr lang="ru-RU" sz="28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6" y="1579460"/>
            <a:ext cx="24098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56" y="1579458"/>
            <a:ext cx="24098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1570" y="2593036"/>
            <a:ext cx="6615735" cy="3970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dx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 1, 2, 2, 1, -1, -2, -2, -1 };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 -2, -1, 1, 2, 2, 1, -1, -2 };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прыгнуть_в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Доска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 + 2, y + 2] = 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ход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ход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последний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решений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ход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перебираем ячейки под ударом</a:t>
            </a:r>
            <a:endParaRPr lang="ru-RU" sz="1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8; i++)</a:t>
            </a:r>
            <a:endParaRPr lang="nn-NO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Доска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 + 2 + dx[i], y + 2 +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[i]] == 0)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прыгнуть_в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_(x + </a:t>
            </a:r>
            <a:r>
              <a:rPr lang="ru-RU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[i], y + </a:t>
            </a:r>
            <a:r>
              <a:rPr lang="ru-RU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ход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Доска</a:t>
            </a:r>
            <a:r>
              <a:rPr lang="es-E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 + 2, y + 2] = 0;</a:t>
            </a:r>
            <a:endParaRPr lang="es-E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6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17" y="2781675"/>
            <a:ext cx="2405063" cy="222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Рукописный ввод 1"/>
              <p14:cNvContentPartPr/>
              <p14:nvPr/>
            </p14:nvContentPartPr>
            <p14:xfrm>
              <a:off x="199440" y="1639800"/>
              <a:ext cx="9009360" cy="3543840"/>
            </p14:xfrm>
          </p:contentPart>
        </mc:Choice>
        <mc:Fallback xmlns="">
          <p:pic>
            <p:nvPicPr>
              <p:cNvPr id="2" name="Рукописный ввод 1"/>
            </p:nvPicPr>
            <p:blipFill>
              <a:blip r:embed="rId2"/>
            </p:blipFill>
            <p:spPr>
              <a:xfrm>
                <a:off x="199440" y="1639800"/>
                <a:ext cx="9009360" cy="35438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Пример обычного определения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0652" y="1931863"/>
            <a:ext cx="8188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Буква является гласной, если она входит во множество: «а, о, у, е, ё, ы, и, я, э, ю»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5696" y="2916072"/>
            <a:ext cx="7663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В русском алфавите существует ровно 10 букв, подпадающих под это определение.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Пример рекурсивного определения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0652" y="1931863"/>
            <a:ext cx="8188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Это буква </a:t>
            </a:r>
            <a:r>
              <a:rPr lang="ru-RU" b="1" dirty="0"/>
              <a:t>м</a:t>
            </a:r>
            <a:r>
              <a:rPr lang="ru-RU" dirty="0"/>
              <a:t>.</a:t>
            </a:r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/>
              <a:t>Или любое мяуканье, за которым следует гласная или мяуканье.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5696" y="2916072"/>
            <a:ext cx="7663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Первая часть – обычное определение. Оно говорит, что мяуканье может являться одной буквой </a:t>
            </a:r>
            <a:r>
              <a:rPr lang="ru-RU" b="1" dirty="0"/>
              <a:t>м</a:t>
            </a:r>
            <a:r>
              <a:rPr lang="ru-RU" dirty="0"/>
              <a:t>. Это дает </a:t>
            </a:r>
            <a:r>
              <a:rPr lang="ru-RU" b="1" dirty="0"/>
              <a:t>базу</a:t>
            </a:r>
            <a:r>
              <a:rPr lang="ru-RU" dirty="0"/>
              <a:t> или, другими словами, отправную точку.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84908" y="1020968"/>
            <a:ext cx="7804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мяуканье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84908" y="3947476"/>
            <a:ext cx="7663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Вторая часть рекурсивна: она говорит, что т.к. </a:t>
            </a:r>
            <a:r>
              <a:rPr lang="ru-RU" b="1" dirty="0"/>
              <a:t>м</a:t>
            </a:r>
            <a:r>
              <a:rPr lang="ru-RU" dirty="0"/>
              <a:t> это мяуканье, то мяуканье это тоже: </a:t>
            </a:r>
            <a:r>
              <a:rPr lang="ru-RU" b="1" dirty="0" err="1"/>
              <a:t>мя</a:t>
            </a:r>
            <a:r>
              <a:rPr lang="ru-RU" dirty="0"/>
              <a:t>, </a:t>
            </a:r>
            <a:r>
              <a:rPr lang="ru-RU" b="1" dirty="0" err="1"/>
              <a:t>мо</a:t>
            </a:r>
            <a:r>
              <a:rPr lang="ru-RU" dirty="0"/>
              <a:t>, </a:t>
            </a:r>
            <a:r>
              <a:rPr lang="ru-RU" b="1" dirty="0"/>
              <a:t>мяу</a:t>
            </a:r>
            <a:r>
              <a:rPr lang="ru-RU" dirty="0"/>
              <a:t>, </a:t>
            </a:r>
            <a:r>
              <a:rPr lang="ru-RU" b="1" dirty="0" err="1"/>
              <a:t>мяумяуу</a:t>
            </a:r>
            <a:r>
              <a:rPr lang="ru-RU" dirty="0"/>
              <a:t> и так далее.</a:t>
            </a:r>
            <a:endParaRPr lang="ru-RU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0652" y="4995842"/>
            <a:ext cx="8188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Данное определение дает четкое представление что является мяуканьем, а что нет.</a:t>
            </a:r>
            <a:endParaRPr lang="ru-RU" dirty="0"/>
          </a:p>
          <a:p>
            <a:pPr algn="just"/>
            <a:r>
              <a:rPr lang="ru-RU" dirty="0"/>
              <a:t>Зацикленность второй части не проблема, т.к. первая часть является </a:t>
            </a:r>
            <a:r>
              <a:rPr lang="ru-RU" b="1" dirty="0"/>
              <a:t>базой</a:t>
            </a:r>
            <a:r>
              <a:rPr lang="ru-RU" dirty="0"/>
              <a:t> и мы всегда знаем, с чего начать.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Виды рекурсивных функций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5042" y="1373638"/>
            <a:ext cx="8188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Прямая рекурсивная функция</a:t>
            </a:r>
            <a:r>
              <a:rPr lang="ru-RU" dirty="0"/>
              <a:t>: функция вызывает саму себя.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34409" y="2022567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foo (int n){</a:t>
            </a:r>
            <a:endParaRPr lang="en-US" dirty="0"/>
          </a:p>
          <a:p>
            <a:pPr algn="just"/>
            <a:r>
              <a:rPr lang="en-US" dirty="0"/>
              <a:t>	if (n==0) return;</a:t>
            </a:r>
            <a:endParaRPr lang="en-US" dirty="0"/>
          </a:p>
          <a:p>
            <a:pPr algn="just"/>
            <a:r>
              <a:rPr lang="en-US" dirty="0"/>
              <a:t>	foo(n-1);</a:t>
            </a:r>
            <a:endParaRPr lang="en-US" dirty="0"/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5042" y="3635104"/>
            <a:ext cx="8188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Косвенная рекурсивная функция</a:t>
            </a:r>
            <a:r>
              <a:rPr lang="ru-RU" dirty="0"/>
              <a:t>: функция вызывает себя через посредника.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34409" y="4284033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foo (int n){</a:t>
            </a:r>
            <a:endParaRPr lang="en-US" dirty="0"/>
          </a:p>
          <a:p>
            <a:pPr algn="just"/>
            <a:r>
              <a:rPr lang="en-US" dirty="0"/>
              <a:t>	if (n==0) return;</a:t>
            </a:r>
            <a:endParaRPr lang="en-US" dirty="0"/>
          </a:p>
          <a:p>
            <a:pPr algn="just"/>
            <a:r>
              <a:rPr lang="en-US" dirty="0"/>
              <a:t>	boo(n);</a:t>
            </a:r>
            <a:endParaRPr lang="en-US" dirty="0"/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16539" y="4282060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boo (int n){</a:t>
            </a:r>
            <a:endParaRPr lang="en-US" dirty="0"/>
          </a:p>
          <a:p>
            <a:pPr algn="just"/>
            <a:r>
              <a:rPr lang="en-US" dirty="0"/>
              <a:t>	n=n-1;</a:t>
            </a:r>
            <a:endParaRPr lang="en-US" dirty="0"/>
          </a:p>
          <a:p>
            <a:pPr algn="just"/>
            <a:r>
              <a:rPr lang="en-US" dirty="0"/>
              <a:t>	foo(n);</a:t>
            </a:r>
            <a:endParaRPr lang="en-US" dirty="0"/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Скелет рекурсивной функции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2022" y="1237953"/>
            <a:ext cx="6784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Рекурсивная функция должна содержит в себе:</a:t>
            </a:r>
            <a:endParaRPr lang="ru-RU" dirty="0"/>
          </a:p>
          <a:p>
            <a:pPr algn="just"/>
            <a:r>
              <a:rPr lang="ru-RU" dirty="0"/>
              <a:t>	</a:t>
            </a:r>
            <a:r>
              <a:rPr lang="ru-RU" b="1" dirty="0"/>
              <a:t>Базовый случай</a:t>
            </a:r>
            <a:endParaRPr lang="ru-RU" b="1" dirty="0"/>
          </a:p>
          <a:p>
            <a:pPr algn="just"/>
            <a:r>
              <a:rPr lang="ru-RU" b="1" dirty="0"/>
              <a:t>	Рекурсивный случай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2022" y="2440438"/>
            <a:ext cx="7291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Таким образом, простейшая рекурсивная функция – это конструкция вида </a:t>
            </a:r>
            <a:r>
              <a:rPr lang="en-US" dirty="0"/>
              <a:t>if – else</a:t>
            </a:r>
            <a:r>
              <a:rPr lang="ru-RU" dirty="0"/>
              <a:t>, где: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	</a:t>
            </a:r>
            <a:r>
              <a:rPr lang="en-US" b="1" dirty="0"/>
              <a:t>if </a:t>
            </a:r>
            <a:r>
              <a:rPr lang="ru-RU" dirty="0"/>
              <a:t>содержит базовый случай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	</a:t>
            </a:r>
            <a:r>
              <a:rPr lang="en-US" b="1" dirty="0"/>
              <a:t>else </a:t>
            </a:r>
            <a:r>
              <a:rPr lang="ru-RU" dirty="0"/>
              <a:t>содержит рекурсивный случай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1037" y="3872999"/>
            <a:ext cx="6271004" cy="25853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foo (/* </a:t>
            </a:r>
            <a:r>
              <a:rPr lang="ru-RU" dirty="0"/>
              <a:t>параметры*</a:t>
            </a:r>
            <a:r>
              <a:rPr lang="en-US" dirty="0"/>
              <a:t>/){</a:t>
            </a:r>
            <a:endParaRPr lang="en-US" dirty="0"/>
          </a:p>
          <a:p>
            <a:pPr algn="just"/>
            <a:r>
              <a:rPr lang="en-US" dirty="0"/>
              <a:t>	if (/*  </a:t>
            </a:r>
            <a:r>
              <a:rPr lang="ru-RU" dirty="0"/>
              <a:t>условия базового случая</a:t>
            </a:r>
            <a:r>
              <a:rPr lang="en-US" dirty="0"/>
              <a:t>  */){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	} else {</a:t>
            </a:r>
            <a:endParaRPr lang="en-US" dirty="0"/>
          </a:p>
          <a:p>
            <a:pPr algn="just"/>
            <a:r>
              <a:rPr lang="ru-RU" dirty="0"/>
              <a:t>							    // код до рекурсии</a:t>
            </a:r>
            <a:endParaRPr lang="en-US" dirty="0"/>
          </a:p>
          <a:p>
            <a:pPr algn="just"/>
            <a:r>
              <a:rPr lang="ru-RU" dirty="0"/>
              <a:t>		</a:t>
            </a:r>
            <a:r>
              <a:rPr lang="en-US" dirty="0"/>
              <a:t>foo (/* </a:t>
            </a:r>
            <a:r>
              <a:rPr lang="ru-RU" dirty="0"/>
              <a:t>параметры</a:t>
            </a:r>
            <a:r>
              <a:rPr lang="en-US" dirty="0"/>
              <a:t> */);</a:t>
            </a:r>
            <a:r>
              <a:rPr lang="ru-RU" dirty="0"/>
              <a:t>	   // рекурсивный вызов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ru-RU" dirty="0"/>
              <a:t>						   // код после рекурсии</a:t>
            </a:r>
            <a:endParaRPr lang="ru-RU" dirty="0"/>
          </a:p>
          <a:p>
            <a:pPr algn="just"/>
            <a:r>
              <a:rPr lang="ru-RU" dirty="0"/>
              <a:t>	</a:t>
            </a:r>
            <a:r>
              <a:rPr lang="en-US" dirty="0"/>
              <a:t>}</a:t>
            </a:r>
            <a:endParaRPr lang="en-US" dirty="0"/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Сигнатура рекурсивной функции 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4120" y="1768915"/>
            <a:ext cx="2837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f</a:t>
            </a:r>
            <a:r>
              <a:rPr lang="ru-RU" dirty="0"/>
              <a:t>ас</a:t>
            </a:r>
            <a:r>
              <a:rPr lang="en-US" dirty="0" err="1"/>
              <a:t>torial</a:t>
            </a:r>
            <a:r>
              <a:rPr lang="en-US" dirty="0"/>
              <a:t> (int n);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4121" y="2899423"/>
            <a:ext cx="2837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sum (int </a:t>
            </a:r>
            <a:r>
              <a:rPr lang="en-US" dirty="0" err="1"/>
              <a:t>arr</a:t>
            </a:r>
            <a:r>
              <a:rPr lang="en-US" dirty="0"/>
              <a:t>[], int n);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14121" y="4291853"/>
            <a:ext cx="5344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reverse (int </a:t>
            </a:r>
            <a:r>
              <a:rPr lang="en-US" dirty="0" err="1"/>
              <a:t>arr</a:t>
            </a:r>
            <a:r>
              <a:rPr lang="en-US" dirty="0"/>
              <a:t>[], int left, int right);</a:t>
            </a:r>
            <a:endParaRPr lang="ru-RU" dirty="0"/>
          </a:p>
        </p:txBody>
      </p:sp>
      <p:graphicFrame>
        <p:nvGraphicFramePr>
          <p:cNvPr id="7" name="Таблица 7"/>
          <p:cNvGraphicFramePr>
            <a:graphicFrameLocks noGrp="1"/>
          </p:cNvGraphicFramePr>
          <p:nvPr/>
        </p:nvGraphicFramePr>
        <p:xfrm>
          <a:off x="2019546" y="3663345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базовый случай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6312" y="1225301"/>
            <a:ext cx="8512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Базовый случай </a:t>
            </a:r>
            <a:r>
              <a:rPr lang="ru-RU" dirty="0"/>
              <a:t>– это проблема, не имеющая отношения к рекурсии и вычисляемая без ее участия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6312" y="2320867"/>
            <a:ext cx="8512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Мы знаем, что любая рекурсивная функция должна иметь базовый случай. И поэтому написание рекурсивной функции необходимо начинать с базового случая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6312" y="3429000"/>
            <a:ext cx="85124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базовом случае </a:t>
            </a:r>
            <a:r>
              <a:rPr lang="ru-RU" b="1" dirty="0"/>
              <a:t>нельзя </a:t>
            </a:r>
            <a:r>
              <a:rPr lang="ru-RU" dirty="0"/>
              <a:t>вызывать рекурсию.</a:t>
            </a:r>
            <a:endParaRPr lang="ru-RU" dirty="0"/>
          </a:p>
          <a:p>
            <a:pPr algn="just"/>
            <a:endParaRPr lang="en-US" dirty="0"/>
          </a:p>
          <a:p>
            <a:pPr algn="just"/>
            <a:r>
              <a:rPr lang="ru-RU" dirty="0"/>
              <a:t>В базовом случае </a:t>
            </a:r>
            <a:r>
              <a:rPr lang="ru-RU" b="1" dirty="0"/>
              <a:t>не делайте ничего </a:t>
            </a:r>
            <a:r>
              <a:rPr lang="ru-RU" dirty="0"/>
              <a:t>кроме того, что должно сделать базовый случай</a:t>
            </a:r>
            <a:r>
              <a:rPr lang="en-US" dirty="0"/>
              <a:t>.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Базовый случай </a:t>
            </a:r>
            <a:r>
              <a:rPr lang="ru-RU" b="1" dirty="0"/>
              <a:t>должен </a:t>
            </a:r>
            <a:r>
              <a:rPr lang="ru-RU" dirty="0"/>
              <a:t>заканчиваться ключевым словам </a:t>
            </a:r>
            <a:r>
              <a:rPr lang="en-US" b="1" dirty="0"/>
              <a:t>return.</a:t>
            </a:r>
            <a:endParaRPr lang="ru-R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9463</Words>
  <Application>WPS Presentation</Application>
  <PresentationFormat>Экран (4:3)</PresentationFormat>
  <Paragraphs>446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Calibri</vt:lpstr>
      <vt:lpstr>Courier New</vt:lpstr>
      <vt:lpstr>Тема Office</vt:lpstr>
      <vt:lpstr>Алгоритмы и структуры данных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Меморизация. Предпосылки</vt:lpstr>
      <vt:lpstr>Меморизация. Что это?</vt:lpstr>
      <vt:lpstr>Меморизация. Особенности</vt:lpstr>
      <vt:lpstr>PowerPoint 演示文稿</vt:lpstr>
      <vt:lpstr>PowerPoint 演示文稿</vt:lpstr>
      <vt:lpstr>PowerPoint 演示文稿</vt:lpstr>
      <vt:lpstr>PowerPoint 演示文稿</vt:lpstr>
      <vt:lpstr>Перебор с помощью рекурсии. Общая схема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Алгоритм Евклида для вычисления НОД</vt:lpstr>
      <vt:lpstr>Рекурсивный обход лабиринта</vt:lpstr>
      <vt:lpstr>Обход конём [не]шахматной доски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Chamster</cp:lastModifiedBy>
  <cp:revision>159</cp:revision>
  <dcterms:created xsi:type="dcterms:W3CDTF">2022-02-16T17:35:00Z</dcterms:created>
  <dcterms:modified xsi:type="dcterms:W3CDTF">2022-09-09T14:41:49Z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5733939BFA414E5A9B97EA3AD3475631</vt:lpwstr>
  </property>
  <property fmtid="{D5CDD505-2E9C-101B-9397-08002B2CF9AE}" pid="3" name="KSOProductBuildVer">
    <vt:lpwstr>1033-11.2.0.11130</vt:lpwstr>
  </property>
</Properties>
</file>