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layfair Display"/>
      <p:regular r:id="rId36"/>
      <p:bold r:id="rId37"/>
      <p:italic r:id="rId38"/>
      <p:boldItalic r:id="rId39"/>
    </p:embeddedFont>
    <p:embeddedFont>
      <p:font typeface="Montserrat"/>
      <p:regular r:id="rId40"/>
      <p:bold r:id="rId41"/>
      <p:italic r:id="rId42"/>
      <p:bold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bold.fntdata"/><Relationship Id="rId14" Type="http://schemas.openxmlformats.org/officeDocument/2006/relationships/slide" Target="slides/slide9.xml"/><Relationship Id="rId36" Type="http://schemas.openxmlformats.org/officeDocument/2006/relationships/font" Target="fonts/PlayfairDisplay-regular.fntdata"/><Relationship Id="rId17" Type="http://schemas.openxmlformats.org/officeDocument/2006/relationships/slide" Target="slides/slide12.xml"/><Relationship Id="rId39" Type="http://schemas.openxmlformats.org/officeDocument/2006/relationships/font" Target="fonts/PlayfairDisplay-boldItalic.fntdata"/><Relationship Id="rId16" Type="http://schemas.openxmlformats.org/officeDocument/2006/relationships/slide" Target="slides/slide11.xml"/><Relationship Id="rId38" Type="http://schemas.openxmlformats.org/officeDocument/2006/relationships/font" Target="fonts/PlayfairDispl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3dbbe72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3dbbe72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805543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805543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73dbbe72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73dbbe72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908000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908000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90800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90800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908000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908000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908000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908000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1908000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1908000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1908000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1908000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1908000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1908000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73dbbe72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73dbbe72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1908001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1908001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88b9d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588b9d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588b9d9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588b9d9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88b9d9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88b9d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88b9d9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88b9d9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88b9d9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88b9d9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88b9d9c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88b9d9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88b9d9c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588b9d9c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88b9d9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588b9d9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588b9d9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588b9d9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73dbbe72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73dbbe72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4a65c7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4a65c7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73dbbe72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73dbbe72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780554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780554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7805544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7805544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805544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805544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7805544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7805544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7805544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7805544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ieeexplore.ieee.org/document/55086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4820"/>
              <a:t>Encryption and Decryption using </a:t>
            </a:r>
            <a:r>
              <a:rPr lang="en-GB" sz="4820"/>
              <a:t>Huffman Coding</a:t>
            </a:r>
            <a:endParaRPr sz="4820"/>
          </a:p>
        </p:txBody>
      </p:sp>
      <p:sp>
        <p:nvSpPr>
          <p:cNvPr id="59" name="Google Shape;59;p13"/>
          <p:cNvSpPr txBox="1"/>
          <p:nvPr>
            <p:ph idx="1" type="subTitle"/>
          </p:nvPr>
        </p:nvSpPr>
        <p:spPr>
          <a:xfrm>
            <a:off x="344250" y="3550650"/>
            <a:ext cx="3981300" cy="8121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3"/>
              <a:buNone/>
            </a:pPr>
            <a:r>
              <a:rPr lang="en-GB" sz="1340"/>
              <a:t>BY:</a:t>
            </a:r>
            <a:endParaRPr sz="1340"/>
          </a:p>
          <a:p>
            <a:pPr indent="0" lvl="0" marL="0" rtl="0" algn="l">
              <a:lnSpc>
                <a:spcPct val="90000"/>
              </a:lnSpc>
              <a:spcBef>
                <a:spcPts val="0"/>
              </a:spcBef>
              <a:spcAft>
                <a:spcPts val="0"/>
              </a:spcAft>
              <a:buSzPts val="523"/>
              <a:buNone/>
            </a:pPr>
            <a:r>
              <a:rPr lang="en-GB" sz="1340"/>
              <a:t>Venkateswara Rao Dunne (19BDS0007)</a:t>
            </a:r>
            <a:endParaRPr sz="1340"/>
          </a:p>
          <a:p>
            <a:pPr indent="0" lvl="0" marL="0" rtl="0" algn="l">
              <a:lnSpc>
                <a:spcPct val="90000"/>
              </a:lnSpc>
              <a:spcBef>
                <a:spcPts val="0"/>
              </a:spcBef>
              <a:spcAft>
                <a:spcPts val="0"/>
              </a:spcAft>
              <a:buSzPts val="523"/>
              <a:buNone/>
            </a:pPr>
            <a:r>
              <a:rPr lang="en-GB" sz="1340"/>
              <a:t>Chandreyi Chowdhury (19MIY0031)</a:t>
            </a:r>
            <a:endParaRPr sz="1340"/>
          </a:p>
          <a:p>
            <a:pPr indent="0" lvl="0" marL="0" rtl="0" algn="l">
              <a:lnSpc>
                <a:spcPct val="90000"/>
              </a:lnSpc>
              <a:spcBef>
                <a:spcPts val="0"/>
              </a:spcBef>
              <a:spcAft>
                <a:spcPts val="0"/>
              </a:spcAft>
              <a:buSzPts val="523"/>
              <a:buNone/>
            </a:pPr>
            <a:r>
              <a:rPr lang="en-GB" sz="1340"/>
              <a:t>Nikita Anand Joshi (19BCE0666)</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1400"/>
              </a:spcAft>
              <a:buClr>
                <a:schemeClr val="dk2"/>
              </a:buClr>
              <a:buSzPct val="36666"/>
              <a:buFont typeface="Arial"/>
              <a:buNone/>
            </a:pPr>
            <a:r>
              <a:rPr lang="en-GB"/>
              <a:t>Design Methodology</a:t>
            </a:r>
            <a:endParaRPr/>
          </a:p>
        </p:txBody>
      </p:sp>
      <p:sp>
        <p:nvSpPr>
          <p:cNvPr id="113" name="Google Shape;113;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Selection of source and destination file of your convenience</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A Menu like interface to help people unfamiliar with the program operates it</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Encoding and decoding of your files</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Works better with larger paragraphs</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Small run time</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Dynamic Memory allocation</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Freeing of allocated memory when program runtime is over to save space</a:t>
            </a:r>
            <a:endParaRPr sz="1500">
              <a:solidFill>
                <a:schemeClr val="accent3"/>
              </a:solidFill>
              <a:highlight>
                <a:srgbClr val="FFFFFF"/>
              </a:highlight>
              <a:latin typeface="Arial"/>
              <a:ea typeface="Arial"/>
              <a:cs typeface="Arial"/>
              <a:sym typeface="Arial"/>
            </a:endParaRPr>
          </a:p>
          <a:p>
            <a:pPr indent="-323850" lvl="0" marL="457200" rtl="0" algn="l">
              <a:spcBef>
                <a:spcPts val="0"/>
              </a:spcBef>
              <a:spcAft>
                <a:spcPts val="0"/>
              </a:spcAft>
              <a:buClr>
                <a:schemeClr val="accent3"/>
              </a:buClr>
              <a:buSzPts val="1500"/>
              <a:buFont typeface="Arial"/>
              <a:buAutoNum type="arabicPeriod"/>
            </a:pPr>
            <a:r>
              <a:rPr lang="en-GB" sz="1500">
                <a:solidFill>
                  <a:schemeClr val="accent3"/>
                </a:solidFill>
                <a:highlight>
                  <a:srgbClr val="FFFFFF"/>
                </a:highlight>
                <a:latin typeface="Arial"/>
                <a:ea typeface="Arial"/>
                <a:cs typeface="Arial"/>
                <a:sym typeface="Arial"/>
              </a:rPr>
              <a:t>Emergency Exit option in case of a mis click</a:t>
            </a:r>
            <a:endParaRPr sz="1500">
              <a:solidFill>
                <a:schemeClr val="accent3"/>
              </a:solidFill>
              <a:highlight>
                <a:srgbClr val="FFFFFF"/>
              </a:highlight>
              <a:latin typeface="Arial"/>
              <a:ea typeface="Arial"/>
              <a:cs typeface="Arial"/>
              <a:sym typeface="Arial"/>
            </a:endParaRPr>
          </a:p>
          <a:p>
            <a:pPr indent="0" lvl="0" marL="0" rtl="0" algn="l">
              <a:spcBef>
                <a:spcPts val="1400"/>
              </a:spcBef>
              <a:spcAft>
                <a:spcPts val="0"/>
              </a:spcAft>
              <a:buNone/>
            </a:pPr>
            <a:r>
              <a:t/>
            </a:r>
            <a:endParaRPr b="1" sz="1500">
              <a:solidFill>
                <a:schemeClr val="accent3"/>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t/>
            </a:r>
            <a:endParaRPr sz="1500">
              <a:solidFill>
                <a:schemeClr val="accent3"/>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2"/>
              </a:buClr>
              <a:buSzPts val="1100"/>
              <a:buFont typeface="Arial"/>
              <a:buNone/>
            </a:pPr>
            <a:r>
              <a:t/>
            </a:r>
            <a:endParaRPr b="1" sz="1500">
              <a:solidFill>
                <a:schemeClr val="accent3"/>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Clr>
                <a:schemeClr val="dk2"/>
              </a:buClr>
              <a:buSzPts val="1100"/>
              <a:buFont typeface="Arial"/>
              <a:buNone/>
            </a:pPr>
            <a:r>
              <a:t/>
            </a:r>
            <a:endParaRPr sz="1500">
              <a:solidFill>
                <a:schemeClr val="accent3"/>
              </a:solidFill>
            </a:endParaRPr>
          </a:p>
          <a:p>
            <a:pPr indent="0" lvl="0" marL="0" rtl="0" algn="l">
              <a:spcBef>
                <a:spcPts val="1200"/>
              </a:spcBef>
              <a:spcAft>
                <a:spcPts val="1200"/>
              </a:spcAft>
              <a:buNone/>
            </a:pPr>
            <a:r>
              <a:t/>
            </a:r>
            <a:endParaRPr sz="1500">
              <a:solidFill>
                <a:schemeClr val="accent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 chart</a:t>
            </a:r>
            <a:endParaRPr/>
          </a:p>
        </p:txBody>
      </p:sp>
      <p:pic>
        <p:nvPicPr>
          <p:cNvPr id="119" name="Google Shape;119;p23"/>
          <p:cNvPicPr preferRelativeResize="0"/>
          <p:nvPr/>
        </p:nvPicPr>
        <p:blipFill rotWithShape="1">
          <a:blip r:embed="rId3">
            <a:alphaModFix/>
          </a:blip>
          <a:srcRect b="0" l="3428" r="0" t="0"/>
          <a:stretch/>
        </p:blipFill>
        <p:spPr>
          <a:xfrm>
            <a:off x="2815025" y="736675"/>
            <a:ext cx="3519126" cy="416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78475" y="470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Simple Huffman Coding Example</a:t>
            </a:r>
            <a:endParaRPr/>
          </a:p>
        </p:txBody>
      </p:sp>
      <p:pic>
        <p:nvPicPr>
          <p:cNvPr id="125" name="Google Shape;125;p24"/>
          <p:cNvPicPr preferRelativeResize="0"/>
          <p:nvPr/>
        </p:nvPicPr>
        <p:blipFill rotWithShape="1">
          <a:blip r:embed="rId3">
            <a:alphaModFix/>
          </a:blip>
          <a:srcRect b="12184" l="3056" r="2318" t="10061"/>
          <a:stretch/>
        </p:blipFill>
        <p:spPr>
          <a:xfrm>
            <a:off x="1244225" y="1344025"/>
            <a:ext cx="6914450" cy="332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Greedy Approach </a:t>
            </a:r>
            <a:endParaRPr/>
          </a:p>
        </p:txBody>
      </p:sp>
      <p:pic>
        <p:nvPicPr>
          <p:cNvPr id="131" name="Google Shape;131;p25"/>
          <p:cNvPicPr preferRelativeResize="0"/>
          <p:nvPr/>
        </p:nvPicPr>
        <p:blipFill>
          <a:blip r:embed="rId3">
            <a:alphaModFix/>
          </a:blip>
          <a:stretch>
            <a:fillRect/>
          </a:stretch>
        </p:blipFill>
        <p:spPr>
          <a:xfrm>
            <a:off x="467700" y="1214438"/>
            <a:ext cx="5686425" cy="2714625"/>
          </a:xfrm>
          <a:prstGeom prst="rect">
            <a:avLst/>
          </a:prstGeom>
          <a:noFill/>
          <a:ln>
            <a:noFill/>
          </a:ln>
        </p:spPr>
      </p:pic>
      <p:sp>
        <p:nvSpPr>
          <p:cNvPr id="132" name="Google Shape;132;p25"/>
          <p:cNvSpPr txBox="1"/>
          <p:nvPr>
            <p:ph idx="1" type="body"/>
          </p:nvPr>
        </p:nvSpPr>
        <p:spPr>
          <a:xfrm>
            <a:off x="311700" y="4125800"/>
            <a:ext cx="8520600" cy="792900"/>
          </a:xfrm>
          <a:prstGeom prst="rect">
            <a:avLst/>
          </a:prstGeom>
        </p:spPr>
        <p:txBody>
          <a:bodyPr anchorCtr="0" anchor="t" bIns="91425" lIns="91425" spcFirstLastPara="1" rIns="91425" wrap="square" tIns="91425">
            <a:normAutofit lnSpcReduction="20000"/>
          </a:bodyPr>
          <a:lstStyle/>
          <a:p>
            <a:pPr indent="0" lvl="0" marL="0" rtl="0" algn="l">
              <a:spcBef>
                <a:spcPts val="300"/>
              </a:spcBef>
              <a:spcAft>
                <a:spcPts val="900"/>
              </a:spcAft>
              <a:buClr>
                <a:schemeClr val="dk2"/>
              </a:buClr>
              <a:buSzPts val="1100"/>
              <a:buFont typeface="Arial"/>
              <a:buNone/>
            </a:pPr>
            <a:r>
              <a:rPr lang="en-GB" sz="1400">
                <a:solidFill>
                  <a:srgbClr val="0000FF"/>
                </a:solidFill>
                <a:latin typeface="Arial"/>
                <a:ea typeface="Arial"/>
                <a:cs typeface="Arial"/>
                <a:sym typeface="Arial"/>
              </a:rPr>
              <a:t>Huffman Coding can be implemented in O(n logn) time by using the Greedy Algorithm approach. Huffman Coding is </a:t>
            </a:r>
            <a:r>
              <a:rPr b="1" lang="en-GB" sz="1400">
                <a:solidFill>
                  <a:srgbClr val="0000FF"/>
                </a:solidFill>
                <a:latin typeface="Arial"/>
                <a:ea typeface="Arial"/>
                <a:cs typeface="Arial"/>
                <a:sym typeface="Arial"/>
              </a:rPr>
              <a:t>not suitable for a Dynamic Programming</a:t>
            </a:r>
            <a:r>
              <a:rPr lang="en-GB" sz="1400">
                <a:solidFill>
                  <a:srgbClr val="0000FF"/>
                </a:solidFill>
                <a:latin typeface="Arial"/>
                <a:ea typeface="Arial"/>
                <a:cs typeface="Arial"/>
                <a:sym typeface="Arial"/>
              </a:rPr>
              <a:t> solution as the problem does not contain overlapping sub-problems.</a:t>
            </a:r>
            <a:endParaRPr sz="1400">
              <a:solidFill>
                <a:srgbClr val="0000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implementation</a:t>
            </a:r>
            <a:endParaRPr/>
          </a:p>
        </p:txBody>
      </p:sp>
      <p:pic>
        <p:nvPicPr>
          <p:cNvPr id="138" name="Google Shape;138;p26"/>
          <p:cNvPicPr preferRelativeResize="0"/>
          <p:nvPr/>
        </p:nvPicPr>
        <p:blipFill>
          <a:blip r:embed="rId3">
            <a:alphaModFix/>
          </a:blip>
          <a:stretch>
            <a:fillRect/>
          </a:stretch>
        </p:blipFill>
        <p:spPr>
          <a:xfrm>
            <a:off x="311700" y="1170125"/>
            <a:ext cx="2737332" cy="3820976"/>
          </a:xfrm>
          <a:prstGeom prst="rect">
            <a:avLst/>
          </a:prstGeom>
          <a:noFill/>
          <a:ln>
            <a:noFill/>
          </a:ln>
        </p:spPr>
      </p:pic>
      <p:pic>
        <p:nvPicPr>
          <p:cNvPr id="139" name="Google Shape;139;p26"/>
          <p:cNvPicPr preferRelativeResize="0"/>
          <p:nvPr/>
        </p:nvPicPr>
        <p:blipFill>
          <a:blip r:embed="rId4">
            <a:alphaModFix/>
          </a:blip>
          <a:stretch>
            <a:fillRect/>
          </a:stretch>
        </p:blipFill>
        <p:spPr>
          <a:xfrm>
            <a:off x="3406719" y="1170125"/>
            <a:ext cx="2533473" cy="3820975"/>
          </a:xfrm>
          <a:prstGeom prst="rect">
            <a:avLst/>
          </a:prstGeom>
          <a:noFill/>
          <a:ln>
            <a:noFill/>
          </a:ln>
        </p:spPr>
      </p:pic>
      <p:pic>
        <p:nvPicPr>
          <p:cNvPr id="140" name="Google Shape;140;p26"/>
          <p:cNvPicPr preferRelativeResize="0"/>
          <p:nvPr/>
        </p:nvPicPr>
        <p:blipFill>
          <a:blip r:embed="rId5">
            <a:alphaModFix/>
          </a:blip>
          <a:stretch>
            <a:fillRect/>
          </a:stretch>
        </p:blipFill>
        <p:spPr>
          <a:xfrm>
            <a:off x="6181279" y="1170125"/>
            <a:ext cx="2511220"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499600" y="1170125"/>
            <a:ext cx="2515998" cy="3820976"/>
          </a:xfrm>
          <a:prstGeom prst="rect">
            <a:avLst/>
          </a:prstGeom>
          <a:noFill/>
          <a:ln>
            <a:noFill/>
          </a:ln>
        </p:spPr>
      </p:pic>
      <p:pic>
        <p:nvPicPr>
          <p:cNvPr id="146" name="Google Shape;146;p27"/>
          <p:cNvPicPr preferRelativeResize="0"/>
          <p:nvPr/>
        </p:nvPicPr>
        <p:blipFill>
          <a:blip r:embed="rId4">
            <a:alphaModFix/>
          </a:blip>
          <a:stretch>
            <a:fillRect/>
          </a:stretch>
        </p:blipFill>
        <p:spPr>
          <a:xfrm>
            <a:off x="3280148" y="1170125"/>
            <a:ext cx="2583707" cy="3820975"/>
          </a:xfrm>
          <a:prstGeom prst="rect">
            <a:avLst/>
          </a:prstGeom>
          <a:noFill/>
          <a:ln>
            <a:noFill/>
          </a:ln>
        </p:spPr>
      </p:pic>
      <p:pic>
        <p:nvPicPr>
          <p:cNvPr id="147" name="Google Shape;147;p27"/>
          <p:cNvPicPr preferRelativeResize="0"/>
          <p:nvPr/>
        </p:nvPicPr>
        <p:blipFill>
          <a:blip r:embed="rId5">
            <a:alphaModFix/>
          </a:blip>
          <a:stretch>
            <a:fillRect/>
          </a:stretch>
        </p:blipFill>
        <p:spPr>
          <a:xfrm>
            <a:off x="6128405" y="1170125"/>
            <a:ext cx="2536877"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428300" y="1209550"/>
            <a:ext cx="2519439" cy="3820975"/>
          </a:xfrm>
          <a:prstGeom prst="rect">
            <a:avLst/>
          </a:prstGeom>
          <a:noFill/>
          <a:ln>
            <a:noFill/>
          </a:ln>
        </p:spPr>
      </p:pic>
      <p:sp>
        <p:nvSpPr>
          <p:cNvPr id="153" name="Google Shape;153;p28"/>
          <p:cNvSpPr/>
          <p:nvPr/>
        </p:nvSpPr>
        <p:spPr>
          <a:xfrm>
            <a:off x="1960375" y="2683575"/>
            <a:ext cx="466800" cy="7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nvSpPr>
        <p:spPr>
          <a:xfrm>
            <a:off x="1885975" y="2595575"/>
            <a:ext cx="2519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00">
                <a:solidFill>
                  <a:srgbClr val="B7B7B7"/>
                </a:solidFill>
                <a:latin typeface="Courier New"/>
                <a:ea typeface="Courier New"/>
                <a:cs typeface="Courier New"/>
                <a:sym typeface="Courier New"/>
              </a:rPr>
              <a:t>Venkateswara (19BDS0007),</a:t>
            </a:r>
            <a:endParaRPr b="1" sz="300">
              <a:solidFill>
                <a:srgbClr val="B7B7B7"/>
              </a:solidFill>
              <a:latin typeface="Courier New"/>
              <a:ea typeface="Courier New"/>
              <a:cs typeface="Courier New"/>
              <a:sym typeface="Courier New"/>
            </a:endParaRPr>
          </a:p>
        </p:txBody>
      </p:sp>
      <p:sp>
        <p:nvSpPr>
          <p:cNvPr id="155" name="Google Shape;155;p28"/>
          <p:cNvSpPr/>
          <p:nvPr/>
        </p:nvSpPr>
        <p:spPr>
          <a:xfrm>
            <a:off x="569725" y="2759775"/>
            <a:ext cx="2010300" cy="7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nvSpPr>
        <p:spPr>
          <a:xfrm>
            <a:off x="485800" y="2667075"/>
            <a:ext cx="2519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00">
                <a:solidFill>
                  <a:srgbClr val="B7B7B7"/>
                </a:solidFill>
                <a:latin typeface="Courier New"/>
                <a:ea typeface="Courier New"/>
                <a:cs typeface="Courier New"/>
                <a:sym typeface="Courier New"/>
              </a:rPr>
              <a:t>Chandreyi (19MIY0031), and Nikita (19BCE0666) \n\n”);</a:t>
            </a:r>
            <a:endParaRPr b="1" sz="300">
              <a:solidFill>
                <a:srgbClr val="B7B7B7"/>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screenshot</a:t>
            </a:r>
            <a:endParaRPr/>
          </a:p>
        </p:txBody>
      </p:sp>
      <p:pic>
        <p:nvPicPr>
          <p:cNvPr id="162" name="Google Shape;162;p29"/>
          <p:cNvPicPr preferRelativeResize="0"/>
          <p:nvPr/>
        </p:nvPicPr>
        <p:blipFill>
          <a:blip r:embed="rId3">
            <a:alphaModFix/>
          </a:blip>
          <a:stretch>
            <a:fillRect/>
          </a:stretch>
        </p:blipFill>
        <p:spPr>
          <a:xfrm>
            <a:off x="900075" y="1328000"/>
            <a:ext cx="5838499" cy="3284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pic>
        <p:nvPicPr>
          <p:cNvPr id="168" name="Google Shape;168;p30"/>
          <p:cNvPicPr preferRelativeResize="0"/>
          <p:nvPr/>
        </p:nvPicPr>
        <p:blipFill>
          <a:blip r:embed="rId3">
            <a:alphaModFix/>
          </a:blip>
          <a:stretch>
            <a:fillRect/>
          </a:stretch>
        </p:blipFill>
        <p:spPr>
          <a:xfrm>
            <a:off x="802725" y="1347500"/>
            <a:ext cx="6587349" cy="322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 2</a:t>
            </a:r>
            <a:endParaRPr/>
          </a:p>
        </p:txBody>
      </p:sp>
      <p:pic>
        <p:nvPicPr>
          <p:cNvPr id="174" name="Google Shape;174;p31"/>
          <p:cNvPicPr preferRelativeResize="0"/>
          <p:nvPr/>
        </p:nvPicPr>
        <p:blipFill>
          <a:blip r:embed="rId3">
            <a:alphaModFix/>
          </a:blip>
          <a:stretch>
            <a:fillRect/>
          </a:stretch>
        </p:blipFill>
        <p:spPr>
          <a:xfrm>
            <a:off x="798725" y="1209525"/>
            <a:ext cx="6737049" cy="326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Introduction</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Algorithm</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Design Methodology</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Flow Chart</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Example</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Pseudocode</a:t>
            </a:r>
            <a:r>
              <a:rPr lang="en-GB">
                <a:solidFill>
                  <a:srgbClr val="FF00FF"/>
                </a:solidFill>
                <a:latin typeface="Arial"/>
                <a:ea typeface="Arial"/>
                <a:cs typeface="Arial"/>
                <a:sym typeface="Arial"/>
              </a:rPr>
              <a:t> (Greedy Approach)</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Code implementation and screenshot</a:t>
            </a:r>
            <a:endParaRPr>
              <a:solidFill>
                <a:srgbClr val="FF00FF"/>
              </a:solidFill>
              <a:latin typeface="Arial"/>
              <a:ea typeface="Arial"/>
              <a:cs typeface="Arial"/>
              <a:sym typeface="Arial"/>
            </a:endParaRPr>
          </a:p>
          <a:p>
            <a:pPr indent="-342900" lvl="0" marL="457200" rtl="0" algn="l">
              <a:spcBef>
                <a:spcPts val="0"/>
              </a:spcBef>
              <a:spcAft>
                <a:spcPts val="0"/>
              </a:spcAft>
              <a:buClr>
                <a:srgbClr val="FF00FF"/>
              </a:buClr>
              <a:buSzPts val="1800"/>
              <a:buFont typeface="Arial"/>
              <a:buChar char="●"/>
            </a:pPr>
            <a:r>
              <a:rPr lang="en-GB">
                <a:solidFill>
                  <a:srgbClr val="FF00FF"/>
                </a:solidFill>
                <a:latin typeface="Arial"/>
                <a:ea typeface="Arial"/>
                <a:cs typeface="Arial"/>
                <a:sym typeface="Arial"/>
              </a:rPr>
              <a:t>Output</a:t>
            </a:r>
            <a:endParaRPr>
              <a:solidFill>
                <a:srgbClr val="FF00FF"/>
              </a:solidFill>
              <a:latin typeface="Arial"/>
              <a:ea typeface="Arial"/>
              <a:cs typeface="Arial"/>
              <a:sym typeface="Arial"/>
            </a:endParaRPr>
          </a:p>
          <a:p>
            <a:pPr indent="0" lvl="0" marL="457200" rtl="0" algn="l">
              <a:spcBef>
                <a:spcPts val="1200"/>
              </a:spcBef>
              <a:spcAft>
                <a:spcPts val="0"/>
              </a:spcAft>
              <a:buNone/>
            </a:pPr>
            <a:r>
              <a:t/>
            </a:r>
            <a:endParaRPr>
              <a:solidFill>
                <a:srgbClr val="FF00FF"/>
              </a:solidFill>
            </a:endParaRPr>
          </a:p>
          <a:p>
            <a:pPr indent="0" lvl="0" marL="457200" rtl="0" algn="l">
              <a:spcBef>
                <a:spcPts val="1200"/>
              </a:spcBef>
              <a:spcAft>
                <a:spcPts val="1200"/>
              </a:spcAft>
              <a:buNone/>
            </a:pPr>
            <a:r>
              <a:t/>
            </a:r>
            <a:endParaRPr>
              <a:solidFill>
                <a:srgbClr val="FF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Files created</a:t>
            </a:r>
            <a:endParaRPr/>
          </a:p>
        </p:txBody>
      </p:sp>
      <p:pic>
        <p:nvPicPr>
          <p:cNvPr id="180" name="Google Shape;180;p32"/>
          <p:cNvPicPr preferRelativeResize="0"/>
          <p:nvPr/>
        </p:nvPicPr>
        <p:blipFill>
          <a:blip r:embed="rId3">
            <a:alphaModFix/>
          </a:blip>
          <a:stretch>
            <a:fillRect/>
          </a:stretch>
        </p:blipFill>
        <p:spPr>
          <a:xfrm>
            <a:off x="548175" y="1235825"/>
            <a:ext cx="4500273" cy="2038775"/>
          </a:xfrm>
          <a:prstGeom prst="rect">
            <a:avLst/>
          </a:prstGeom>
          <a:noFill/>
          <a:ln>
            <a:noFill/>
          </a:ln>
        </p:spPr>
      </p:pic>
      <p:pic>
        <p:nvPicPr>
          <p:cNvPr id="181" name="Google Shape;181;p32"/>
          <p:cNvPicPr preferRelativeResize="0"/>
          <p:nvPr/>
        </p:nvPicPr>
        <p:blipFill>
          <a:blip r:embed="rId4">
            <a:alphaModFix/>
          </a:blip>
          <a:stretch>
            <a:fillRect/>
          </a:stretch>
        </p:blipFill>
        <p:spPr>
          <a:xfrm>
            <a:off x="5254325" y="1235825"/>
            <a:ext cx="3456101" cy="1562550"/>
          </a:xfrm>
          <a:prstGeom prst="rect">
            <a:avLst/>
          </a:prstGeom>
          <a:noFill/>
          <a:ln>
            <a:noFill/>
          </a:ln>
        </p:spPr>
      </p:pic>
      <p:pic>
        <p:nvPicPr>
          <p:cNvPr id="182" name="Google Shape;182;p32"/>
          <p:cNvPicPr preferRelativeResize="0"/>
          <p:nvPr/>
        </p:nvPicPr>
        <p:blipFill>
          <a:blip r:embed="rId5">
            <a:alphaModFix/>
          </a:blip>
          <a:stretch>
            <a:fillRect/>
          </a:stretch>
        </p:blipFill>
        <p:spPr>
          <a:xfrm>
            <a:off x="548175" y="3509150"/>
            <a:ext cx="5009173" cy="992975"/>
          </a:xfrm>
          <a:prstGeom prst="rect">
            <a:avLst/>
          </a:prstGeom>
          <a:noFill/>
          <a:ln>
            <a:noFill/>
          </a:ln>
        </p:spPr>
      </p:pic>
      <p:pic>
        <p:nvPicPr>
          <p:cNvPr id="183" name="Google Shape;183;p32"/>
          <p:cNvPicPr preferRelativeResize="0"/>
          <p:nvPr/>
        </p:nvPicPr>
        <p:blipFill>
          <a:blip r:embed="rId6">
            <a:alphaModFix/>
          </a:blip>
          <a:stretch>
            <a:fillRect/>
          </a:stretch>
        </p:blipFill>
        <p:spPr>
          <a:xfrm>
            <a:off x="5789203" y="3274600"/>
            <a:ext cx="2921222" cy="122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Correctness of Huffman’s Algorithm (greedy)</a:t>
            </a:r>
            <a:r>
              <a:rPr lang="en-GB"/>
              <a:t> </a:t>
            </a:r>
            <a:endParaRPr/>
          </a:p>
        </p:txBody>
      </p:sp>
      <p:sp>
        <p:nvSpPr>
          <p:cNvPr id="189" name="Google Shape;189;p33"/>
          <p:cNvSpPr txBox="1"/>
          <p:nvPr>
            <p:ph idx="1" type="body"/>
          </p:nvPr>
        </p:nvSpPr>
        <p:spPr>
          <a:xfrm>
            <a:off x="448000" y="2798375"/>
            <a:ext cx="8282100" cy="18723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Clr>
                <a:schemeClr val="dk2"/>
              </a:buClr>
              <a:buSzPts val="1100"/>
              <a:buFont typeface="Arial"/>
              <a:buNone/>
            </a:pPr>
            <a:r>
              <a:rPr lang="en-GB" sz="991">
                <a:solidFill>
                  <a:srgbClr val="0000FF"/>
                </a:solidFill>
                <a:latin typeface="Arial"/>
                <a:ea typeface="Arial"/>
                <a:cs typeface="Arial"/>
                <a:sym typeface="Arial"/>
              </a:rPr>
              <a:t>Proof The idea of the proof is to take the tree T representing an arbitrary optimal prefix code and modify it to make a tree representing another optimal prefix code such that the characters x and y appear as sibling leaves of maximum depth in the new tree. If we can construct such a tree, then the codewords for x and y will have the same length and differ only in the last bit. Let a and b be two characters that are sibling leaves of maximum depth in T . Without loss of generality, we assume that a:freq &lt;= b:freq and x:freq &lt;= y:freq. Since x:freq and y:freq are the two lowest leaf frequencies, in order, and a:freq and b:freq are two arbitrary frequencies, in order, we have x:freq &lt; a:freq and y:freq &lt; b:freq. In the remainder of the proof, it is possible that we could have x:freq = a:freq or y:freq = b:freq. However, if we had x:freq = b:freq, then we would also have a:freq = b:freq = x:freq = y:freq, and the lemma would be trivially true. Thus, we will assume that x:freq ¤ b:freq, which means that x ¤ b.</a:t>
            </a:r>
            <a:endParaRPr sz="991">
              <a:solidFill>
                <a:srgbClr val="0000FF"/>
              </a:solidFill>
              <a:latin typeface="Arial"/>
              <a:ea typeface="Arial"/>
              <a:cs typeface="Arial"/>
              <a:sym typeface="Arial"/>
            </a:endParaRPr>
          </a:p>
          <a:p>
            <a:pPr indent="0" lvl="0" marL="0" rtl="0" algn="l">
              <a:spcBef>
                <a:spcPts val="900"/>
              </a:spcBef>
              <a:spcAft>
                <a:spcPts val="900"/>
              </a:spcAft>
              <a:buClr>
                <a:schemeClr val="dk2"/>
              </a:buClr>
              <a:buSzPts val="1100"/>
              <a:buFont typeface="Arial"/>
              <a:buNone/>
            </a:pPr>
            <a:r>
              <a:rPr lang="en-GB" sz="991">
                <a:solidFill>
                  <a:srgbClr val="0000FF"/>
                </a:solidFill>
                <a:latin typeface="Arial"/>
                <a:ea typeface="Arial"/>
                <a:cs typeface="Arial"/>
                <a:sym typeface="Arial"/>
              </a:rPr>
              <a:t>As Figure 16.6 shows, we exchange the positions in T of a and x to produce a tree T 0 , and then we exchange the positions in T 0 of b and y to produce a tree T’</a:t>
            </a:r>
            <a:endParaRPr sz="991">
              <a:solidFill>
                <a:srgbClr val="0000FF"/>
              </a:solidFill>
              <a:latin typeface="Arial"/>
              <a:ea typeface="Arial"/>
              <a:cs typeface="Arial"/>
              <a:sym typeface="Arial"/>
            </a:endParaRPr>
          </a:p>
        </p:txBody>
      </p:sp>
      <p:pic>
        <p:nvPicPr>
          <p:cNvPr id="190" name="Google Shape;190;p33"/>
          <p:cNvPicPr preferRelativeResize="0"/>
          <p:nvPr/>
        </p:nvPicPr>
        <p:blipFill>
          <a:blip r:embed="rId3">
            <a:alphaModFix/>
          </a:blip>
          <a:stretch>
            <a:fillRect/>
          </a:stretch>
        </p:blipFill>
        <p:spPr>
          <a:xfrm>
            <a:off x="448000" y="1209525"/>
            <a:ext cx="7048500" cy="1495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564600" y="411700"/>
            <a:ext cx="7029450" cy="416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455100" y="3034850"/>
            <a:ext cx="8233800" cy="1734300"/>
          </a:xfrm>
          <a:prstGeom prst="rect">
            <a:avLst/>
          </a:prstGeom>
        </p:spPr>
        <p:txBody>
          <a:bodyPr anchorCtr="0" anchor="t" bIns="91425" lIns="91425" spcFirstLastPara="1" rIns="91425" wrap="square" tIns="91425">
            <a:noAutofit/>
          </a:bodyPr>
          <a:lstStyle/>
          <a:p>
            <a:pPr indent="0" lvl="0" marL="0" rtl="0" algn="l">
              <a:lnSpc>
                <a:spcPct val="95000"/>
              </a:lnSpc>
              <a:spcBef>
                <a:spcPts val="300"/>
              </a:spcBef>
              <a:spcAft>
                <a:spcPts val="0"/>
              </a:spcAft>
              <a:buClr>
                <a:schemeClr val="dk2"/>
              </a:buClr>
              <a:buSzPts val="852"/>
              <a:buFont typeface="Arial"/>
              <a:buNone/>
            </a:pPr>
            <a:r>
              <a:rPr lang="en-GB" sz="950">
                <a:solidFill>
                  <a:srgbClr val="0000FF"/>
                </a:solidFill>
                <a:latin typeface="Arial"/>
                <a:ea typeface="Arial"/>
                <a:cs typeface="Arial"/>
                <a:sym typeface="Arial"/>
              </a:rPr>
              <a:t>because both a:freq - x:freq and dT .a/ - dT .x/ are nonnegative. More specifically, a:freq - x:freq is nonnegative because x is a minimum-frequency leaf, and dT .a/ - dT .x /is nonnegative because a is a leaf of maximum depth in T . Similarly, exchanging y and b does not increase the cost, and so B.T 0 / - B.T 00/ is nonnegative. Therefore, B.T 00/ &lt;= B.T /, and since T is optimal, we have B.T / &lt;=  B.T 00/, which implies B.T 00/ = B.T /. Thus, T 00 is an optimal tree in which x and y appear as sibling leaves of maximum depth, from which the lemma follows.</a:t>
            </a:r>
            <a:endParaRPr sz="950">
              <a:solidFill>
                <a:srgbClr val="0000FF"/>
              </a:solidFill>
              <a:latin typeface="Arial"/>
              <a:ea typeface="Arial"/>
              <a:cs typeface="Arial"/>
              <a:sym typeface="Arial"/>
            </a:endParaRPr>
          </a:p>
          <a:p>
            <a:pPr indent="0" lvl="0" marL="0" rtl="0" algn="l">
              <a:lnSpc>
                <a:spcPct val="95000"/>
              </a:lnSpc>
              <a:spcBef>
                <a:spcPts val="900"/>
              </a:spcBef>
              <a:spcAft>
                <a:spcPts val="0"/>
              </a:spcAft>
              <a:buClr>
                <a:schemeClr val="dk2"/>
              </a:buClr>
              <a:buSzPts val="852"/>
              <a:buFont typeface="Arial"/>
              <a:buNone/>
            </a:pPr>
            <a:r>
              <a:rPr lang="en-GB" sz="950">
                <a:solidFill>
                  <a:srgbClr val="0000FF"/>
                </a:solidFill>
                <a:latin typeface="Arial"/>
                <a:ea typeface="Arial"/>
                <a:cs typeface="Arial"/>
                <a:sym typeface="Arial"/>
              </a:rPr>
              <a:t>Lemma 16.2 implies that the process of building up an optimal tree by mergers can, without loss of generality, begin with the greedy choice of merging together those two characters of lowest frequency. Why is this a greedy choice? We can view the cost of a single merger as being the sum of the frequencies of the two items being merged. Exercise 16.3-4 shows that the total cost of the tree constructed equals the sum of the costs of its mergers. Of all possible mergers at each step, HUFFMAN chooses the one that incurs the least cost.</a:t>
            </a:r>
            <a:endParaRPr sz="950">
              <a:solidFill>
                <a:srgbClr val="0000FF"/>
              </a:solidFill>
              <a:latin typeface="Arial"/>
              <a:ea typeface="Arial"/>
              <a:cs typeface="Arial"/>
              <a:sym typeface="Arial"/>
            </a:endParaRPr>
          </a:p>
          <a:p>
            <a:pPr indent="0" lvl="0" marL="0" rtl="0" algn="l">
              <a:lnSpc>
                <a:spcPct val="95000"/>
              </a:lnSpc>
              <a:spcBef>
                <a:spcPts val="900"/>
              </a:spcBef>
              <a:spcAft>
                <a:spcPts val="0"/>
              </a:spcAft>
              <a:buClr>
                <a:schemeClr val="dk2"/>
              </a:buClr>
              <a:buSzPts val="852"/>
              <a:buFont typeface="Arial"/>
              <a:buNone/>
            </a:pPr>
            <a:r>
              <a:rPr lang="en-GB" sz="950">
                <a:solidFill>
                  <a:srgbClr val="0000FF"/>
                </a:solidFill>
                <a:latin typeface="Arial"/>
                <a:ea typeface="Arial"/>
                <a:cs typeface="Arial"/>
                <a:sym typeface="Arial"/>
              </a:rPr>
              <a:t>The next lemma shows that the problem of constructing optimal prefix codes has the optimal-substructure property.</a:t>
            </a:r>
            <a:endParaRPr sz="950">
              <a:solidFill>
                <a:srgbClr val="0000FF"/>
              </a:solidFill>
              <a:latin typeface="Arial"/>
              <a:ea typeface="Arial"/>
              <a:cs typeface="Arial"/>
              <a:sym typeface="Arial"/>
            </a:endParaRPr>
          </a:p>
          <a:p>
            <a:pPr indent="0" lvl="0" marL="0" rtl="0" algn="l">
              <a:lnSpc>
                <a:spcPct val="95000"/>
              </a:lnSpc>
              <a:spcBef>
                <a:spcPts val="900"/>
              </a:spcBef>
              <a:spcAft>
                <a:spcPts val="900"/>
              </a:spcAft>
              <a:buClr>
                <a:schemeClr val="dk2"/>
              </a:buClr>
              <a:buSzPts val="852"/>
              <a:buFont typeface="Arial"/>
              <a:buNone/>
            </a:pPr>
            <a:r>
              <a:t/>
            </a:r>
            <a:endParaRPr sz="768">
              <a:solidFill>
                <a:srgbClr val="0000FF"/>
              </a:solidFill>
              <a:latin typeface="Arial"/>
              <a:ea typeface="Arial"/>
              <a:cs typeface="Arial"/>
              <a:sym typeface="Arial"/>
            </a:endParaRPr>
          </a:p>
        </p:txBody>
      </p:sp>
      <p:pic>
        <p:nvPicPr>
          <p:cNvPr id="201" name="Google Shape;201;p35"/>
          <p:cNvPicPr preferRelativeResize="0"/>
          <p:nvPr/>
        </p:nvPicPr>
        <p:blipFill>
          <a:blip r:embed="rId3">
            <a:alphaModFix/>
          </a:blip>
          <a:stretch>
            <a:fillRect/>
          </a:stretch>
        </p:blipFill>
        <p:spPr>
          <a:xfrm>
            <a:off x="625375" y="645075"/>
            <a:ext cx="7362825" cy="2190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455100" y="478200"/>
            <a:ext cx="7162800" cy="2438400"/>
          </a:xfrm>
          <a:prstGeom prst="rect">
            <a:avLst/>
          </a:prstGeom>
          <a:noFill/>
          <a:ln>
            <a:noFill/>
          </a:ln>
        </p:spPr>
      </p:pic>
      <p:pic>
        <p:nvPicPr>
          <p:cNvPr id="207" name="Google Shape;207;p36"/>
          <p:cNvPicPr preferRelativeResize="0"/>
          <p:nvPr/>
        </p:nvPicPr>
        <p:blipFill>
          <a:blip r:embed="rId4">
            <a:alphaModFix/>
          </a:blip>
          <a:stretch>
            <a:fillRect/>
          </a:stretch>
        </p:blipFill>
        <p:spPr>
          <a:xfrm>
            <a:off x="502725" y="2916600"/>
            <a:ext cx="7067550" cy="1809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467700" y="487425"/>
            <a:ext cx="6965500" cy="418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Dynamic</a:t>
            </a:r>
            <a:r>
              <a:rPr lang="en-GB"/>
              <a:t> Approach </a:t>
            </a:r>
            <a:endParaRPr/>
          </a:p>
        </p:txBody>
      </p:sp>
      <p:pic>
        <p:nvPicPr>
          <p:cNvPr id="218" name="Google Shape;218;p38"/>
          <p:cNvPicPr preferRelativeResize="0"/>
          <p:nvPr/>
        </p:nvPicPr>
        <p:blipFill>
          <a:blip r:embed="rId3">
            <a:alphaModFix/>
          </a:blip>
          <a:stretch>
            <a:fillRect/>
          </a:stretch>
        </p:blipFill>
        <p:spPr>
          <a:xfrm>
            <a:off x="450625" y="1268650"/>
            <a:ext cx="7077401" cy="1728125"/>
          </a:xfrm>
          <a:prstGeom prst="rect">
            <a:avLst/>
          </a:prstGeom>
          <a:noFill/>
          <a:ln>
            <a:noFill/>
          </a:ln>
        </p:spPr>
      </p:pic>
      <p:sp>
        <p:nvSpPr>
          <p:cNvPr id="219" name="Google Shape;219;p38"/>
          <p:cNvSpPr txBox="1"/>
          <p:nvPr>
            <p:ph idx="1" type="body"/>
          </p:nvPr>
        </p:nvSpPr>
        <p:spPr>
          <a:xfrm>
            <a:off x="450625" y="4213325"/>
            <a:ext cx="5521500" cy="1221900"/>
          </a:xfrm>
          <a:prstGeom prst="rect">
            <a:avLst/>
          </a:prstGeom>
        </p:spPr>
        <p:txBody>
          <a:bodyPr anchorCtr="0" anchor="t" bIns="91425" lIns="91425" spcFirstLastPara="1" rIns="91425" wrap="square" tIns="91425">
            <a:normAutofit/>
          </a:bodyPr>
          <a:lstStyle/>
          <a:p>
            <a:pPr indent="0" lvl="0" marL="0" rtl="0" algn="l">
              <a:spcBef>
                <a:spcPts val="300"/>
              </a:spcBef>
              <a:spcAft>
                <a:spcPts val="900"/>
              </a:spcAft>
              <a:buClr>
                <a:schemeClr val="dk2"/>
              </a:buClr>
              <a:buSzPts val="1100"/>
              <a:buFont typeface="Arial"/>
              <a:buNone/>
            </a:pPr>
            <a:r>
              <a:rPr lang="en-GB">
                <a:solidFill>
                  <a:srgbClr val="0000FF"/>
                </a:solidFill>
                <a:latin typeface="Arial"/>
                <a:ea typeface="Arial"/>
                <a:cs typeface="Arial"/>
                <a:sym typeface="Arial"/>
              </a:rPr>
              <a:t>*</a:t>
            </a:r>
            <a:r>
              <a:rPr lang="en-GB">
                <a:solidFill>
                  <a:srgbClr val="0000FF"/>
                </a:solidFill>
                <a:latin typeface="Arial"/>
                <a:ea typeface="Arial"/>
                <a:cs typeface="Arial"/>
                <a:sym typeface="Arial"/>
              </a:rPr>
              <a:t>LLHC: </a:t>
            </a:r>
            <a:r>
              <a:rPr lang="en-GB">
                <a:solidFill>
                  <a:srgbClr val="0000FF"/>
                </a:solidFill>
                <a:latin typeface="Arial"/>
                <a:ea typeface="Arial"/>
                <a:cs typeface="Arial"/>
                <a:sym typeface="Arial"/>
              </a:rPr>
              <a:t>length-limited Huffman coding</a:t>
            </a:r>
            <a:r>
              <a:rPr lang="en-GB">
                <a:solidFill>
                  <a:srgbClr val="0000FF"/>
                </a:solidFill>
                <a:latin typeface="Arial"/>
                <a:ea typeface="Arial"/>
                <a:cs typeface="Arial"/>
                <a:sym typeface="Arial"/>
              </a:rPr>
              <a:t> </a:t>
            </a:r>
            <a:endParaRPr>
              <a:solidFill>
                <a:srgbClr val="0000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9"/>
          <p:cNvPicPr preferRelativeResize="0"/>
          <p:nvPr/>
        </p:nvPicPr>
        <p:blipFill>
          <a:blip r:embed="rId3">
            <a:alphaModFix/>
          </a:blip>
          <a:stretch>
            <a:fillRect/>
          </a:stretch>
        </p:blipFill>
        <p:spPr>
          <a:xfrm>
            <a:off x="546550" y="448025"/>
            <a:ext cx="7178551" cy="4226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311700" y="532075"/>
            <a:ext cx="8520600" cy="1221900"/>
          </a:xfrm>
          <a:prstGeom prst="rect">
            <a:avLst/>
          </a:prstGeom>
        </p:spPr>
        <p:txBody>
          <a:bodyPr anchorCtr="0" anchor="t" bIns="91425" lIns="91425" spcFirstLastPara="1" rIns="91425" wrap="square" tIns="91425">
            <a:normAutofit/>
          </a:bodyPr>
          <a:lstStyle/>
          <a:p>
            <a:pPr indent="0" lvl="0" marL="0" rtl="0" algn="l">
              <a:spcBef>
                <a:spcPts val="300"/>
              </a:spcBef>
              <a:spcAft>
                <a:spcPts val="900"/>
              </a:spcAft>
              <a:buClr>
                <a:schemeClr val="dk2"/>
              </a:buClr>
              <a:buSzPts val="1100"/>
              <a:buFont typeface="Arial"/>
              <a:buNone/>
            </a:pPr>
            <a:r>
              <a:rPr lang="en-GB" sz="1400">
                <a:solidFill>
                  <a:srgbClr val="0000FF"/>
                </a:solidFill>
                <a:latin typeface="Arial"/>
                <a:ea typeface="Arial"/>
                <a:cs typeface="Arial"/>
                <a:sym typeface="Arial"/>
              </a:rPr>
              <a:t>The main contribution of this paper was to note that, once the problem is expressed in this formulation, the space can be reduced down to while maintaining the time at . The space reduction developed for this problem was also shown to apply to the -ary LLHC problem as well as other problems in the literature that previously had been thought to require             space.</a:t>
            </a:r>
            <a:endParaRPr sz="1400">
              <a:solidFill>
                <a:srgbClr val="0000FF"/>
              </a:solidFill>
              <a:latin typeface="Arial"/>
              <a:ea typeface="Arial"/>
              <a:cs typeface="Arial"/>
              <a:sym typeface="Arial"/>
            </a:endParaRPr>
          </a:p>
        </p:txBody>
      </p:sp>
      <p:pic>
        <p:nvPicPr>
          <p:cNvPr id="230" name="Google Shape;230;p40"/>
          <p:cNvPicPr preferRelativeResize="0"/>
          <p:nvPr/>
        </p:nvPicPr>
        <p:blipFill>
          <a:blip r:embed="rId3">
            <a:alphaModFix/>
          </a:blip>
          <a:stretch>
            <a:fillRect/>
          </a:stretch>
        </p:blipFill>
        <p:spPr>
          <a:xfrm>
            <a:off x="3443425" y="1353142"/>
            <a:ext cx="635875" cy="259925"/>
          </a:xfrm>
          <a:prstGeom prst="rect">
            <a:avLst/>
          </a:prstGeom>
          <a:noFill/>
          <a:ln>
            <a:noFill/>
          </a:ln>
        </p:spPr>
      </p:pic>
      <p:pic>
        <p:nvPicPr>
          <p:cNvPr id="231" name="Google Shape;231;p40"/>
          <p:cNvPicPr preferRelativeResize="0"/>
          <p:nvPr/>
        </p:nvPicPr>
        <p:blipFill>
          <a:blip r:embed="rId4">
            <a:alphaModFix/>
          </a:blip>
          <a:stretch>
            <a:fillRect/>
          </a:stretch>
        </p:blipFill>
        <p:spPr>
          <a:xfrm>
            <a:off x="566250" y="1753975"/>
            <a:ext cx="5804649" cy="308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1" type="body"/>
          </p:nvPr>
        </p:nvSpPr>
        <p:spPr>
          <a:xfrm>
            <a:off x="311700" y="532075"/>
            <a:ext cx="8520600" cy="4276500"/>
          </a:xfrm>
          <a:prstGeom prst="rect">
            <a:avLst/>
          </a:prstGeom>
        </p:spPr>
        <p:txBody>
          <a:bodyPr anchorCtr="0" anchor="t" bIns="91425" lIns="91425" spcFirstLastPara="1" rIns="91425" wrap="square" tIns="91425">
            <a:normAutofit lnSpcReduction="20000"/>
          </a:bodyPr>
          <a:lstStyle/>
          <a:p>
            <a:pPr indent="0" lvl="0" marL="0" rtl="0" algn="l">
              <a:spcBef>
                <a:spcPts val="300"/>
              </a:spcBef>
              <a:spcAft>
                <a:spcPts val="0"/>
              </a:spcAft>
              <a:buClr>
                <a:schemeClr val="dk2"/>
              </a:buClr>
              <a:buSzPts val="1100"/>
              <a:buFont typeface="Arial"/>
              <a:buNone/>
            </a:pPr>
            <a:r>
              <a:rPr lang="en-GB" sz="1400">
                <a:solidFill>
                  <a:srgbClr val="0000FF"/>
                </a:solidFill>
                <a:latin typeface="Arial"/>
                <a:ea typeface="Arial"/>
                <a:cs typeface="Arial"/>
                <a:sym typeface="Arial"/>
              </a:rPr>
              <a:t>To summarize, by transforming -ary Huffman coding into a DP and using sophisticated tools, one can solve the problem in time. This is not of practical interest, though, since the simple, greedy, Huffman encoding algorithm is just as fast. Where the DP formulation helps is in the length-limited Huffman coding (LLHC) problem, exactly where the greedy procedure fails. In that case they have the added practical benefit of being able to use the simple SMAWK algorithm. (</a:t>
            </a:r>
            <a:r>
              <a:rPr lang="en-GB" sz="1300">
                <a:solidFill>
                  <a:srgbClr val="0000FF"/>
                </a:solidFill>
                <a:highlight>
                  <a:srgbClr val="FFFFFF"/>
                </a:highlight>
                <a:latin typeface="Arial"/>
                <a:ea typeface="Arial"/>
                <a:cs typeface="Arial"/>
                <a:sym typeface="Arial"/>
              </a:rPr>
              <a:t>The SMAWK algorithm is an algorithm for finding the minimum value in each row of an implicitly-defined totally monotone matrix. It is named after the initials of its five inventors, Peter Shor, Shlomo Moran, Alok Aggarwal, Robert Wilber, and Maria Klawe.</a:t>
            </a:r>
            <a:r>
              <a:rPr lang="en-GB" sz="1400">
                <a:solidFill>
                  <a:srgbClr val="0000FF"/>
                </a:solidFill>
                <a:latin typeface="Arial"/>
                <a:ea typeface="Arial"/>
                <a:cs typeface="Arial"/>
                <a:sym typeface="Arial"/>
              </a:rPr>
              <a:t>)</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latin typeface="Arial"/>
                <a:ea typeface="Arial"/>
                <a:cs typeface="Arial"/>
                <a:sym typeface="Arial"/>
              </a:rPr>
              <a:t>REFERENCES: </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latin typeface="Arial"/>
                <a:ea typeface="Arial"/>
                <a:cs typeface="Arial"/>
                <a:sym typeface="Arial"/>
              </a:rPr>
              <a:t>Research paper for DP approach: </a:t>
            </a:r>
            <a:r>
              <a:rPr lang="en-GB" sz="1400" u="sng">
                <a:solidFill>
                  <a:schemeClr val="hlink"/>
                </a:solidFill>
                <a:latin typeface="Arial"/>
                <a:ea typeface="Arial"/>
                <a:cs typeface="Arial"/>
                <a:sym typeface="Arial"/>
                <a:hlinkClick r:id="rId3"/>
              </a:rPr>
              <a:t>https://ieeexplore.ieee.org/document/5508613</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latin typeface="Arial"/>
                <a:ea typeface="Arial"/>
                <a:cs typeface="Arial"/>
                <a:sym typeface="Arial"/>
              </a:rPr>
              <a:t>Stackoverflow - Fixing file handling errors </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latin typeface="Arial"/>
                <a:ea typeface="Arial"/>
                <a:cs typeface="Arial"/>
                <a:sym typeface="Arial"/>
              </a:rPr>
              <a:t>Github - Viewing sample code to understand the concept </a:t>
            </a:r>
            <a:endParaRPr sz="1400">
              <a:solidFill>
                <a:srgbClr val="0000FF"/>
              </a:solidFill>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latin typeface="Arial"/>
                <a:ea typeface="Arial"/>
                <a:cs typeface="Arial"/>
                <a:sym typeface="Arial"/>
              </a:rPr>
              <a:t>Introduction to Algorithms – Thomas Corman (Lemma and Algorithm)</a:t>
            </a:r>
            <a:endParaRPr sz="1400">
              <a:solidFill>
                <a:srgbClr val="0000FF"/>
              </a:solidFill>
              <a:latin typeface="Arial"/>
              <a:ea typeface="Arial"/>
              <a:cs typeface="Arial"/>
              <a:sym typeface="Arial"/>
            </a:endParaRPr>
          </a:p>
          <a:p>
            <a:pPr indent="0" lvl="0" marL="0" rtl="0" algn="l">
              <a:spcBef>
                <a:spcPts val="900"/>
              </a:spcBef>
              <a:spcAft>
                <a:spcPts val="900"/>
              </a:spcAft>
              <a:buClr>
                <a:schemeClr val="dk2"/>
              </a:buClr>
              <a:buSzPts val="1100"/>
              <a:buFont typeface="Arial"/>
              <a:buNone/>
            </a:pPr>
            <a:r>
              <a:t/>
            </a:r>
            <a:endParaRPr sz="1400">
              <a:solidFill>
                <a:srgbClr val="0000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CC0000"/>
              </a:buClr>
              <a:buSzPts val="1400"/>
              <a:buFont typeface="Arial"/>
              <a:buChar char="●"/>
            </a:pPr>
            <a:r>
              <a:rPr lang="en-GB" sz="1400">
                <a:solidFill>
                  <a:srgbClr val="CC0000"/>
                </a:solidFill>
                <a:highlight>
                  <a:srgbClr val="FFFFFF"/>
                </a:highlight>
                <a:latin typeface="Arial"/>
                <a:ea typeface="Arial"/>
                <a:cs typeface="Arial"/>
                <a:sym typeface="Arial"/>
              </a:rPr>
              <a:t>Huffman coding is a lossless data compression algorithm.</a:t>
            </a:r>
            <a:endParaRPr sz="1400">
              <a:solidFill>
                <a:srgbClr val="CC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CC0000"/>
              </a:buClr>
              <a:buSzPts val="1400"/>
              <a:buFont typeface="Arial"/>
              <a:buChar char="●"/>
            </a:pPr>
            <a:r>
              <a:rPr lang="en-GB" sz="1400">
                <a:solidFill>
                  <a:srgbClr val="CC0000"/>
                </a:solidFill>
                <a:highlight>
                  <a:srgbClr val="FFFFFF"/>
                </a:highlight>
                <a:latin typeface="Arial"/>
                <a:ea typeface="Arial"/>
                <a:cs typeface="Arial"/>
                <a:sym typeface="Arial"/>
              </a:rPr>
              <a:t>In a paragraph not all characters occur with the same frequency yet all the characters are allocated the same amount of space. To solve this problem, we need data compression. </a:t>
            </a:r>
            <a:endParaRPr sz="1400">
              <a:solidFill>
                <a:srgbClr val="CC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CC0000"/>
              </a:buClr>
              <a:buSzPts val="1400"/>
              <a:buFont typeface="Arial"/>
              <a:buChar char="●"/>
            </a:pPr>
            <a:r>
              <a:rPr lang="en-GB" sz="1400">
                <a:solidFill>
                  <a:srgbClr val="CC0000"/>
                </a:solidFill>
                <a:highlight>
                  <a:srgbClr val="FFFFFF"/>
                </a:highlight>
                <a:latin typeface="Arial"/>
                <a:ea typeface="Arial"/>
                <a:cs typeface="Arial"/>
                <a:sym typeface="Arial"/>
              </a:rPr>
              <a:t>Huffman coding is a method Proposed by Dr. David A. Huffman in 1952 to compress data.</a:t>
            </a:r>
            <a:endParaRPr sz="1400">
              <a:solidFill>
                <a:srgbClr val="CC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CC0000"/>
              </a:buClr>
              <a:buSzPts val="1400"/>
              <a:buFont typeface="Arial"/>
              <a:buChar char="●"/>
            </a:pPr>
            <a:r>
              <a:rPr lang="en-GB" sz="1400">
                <a:solidFill>
                  <a:srgbClr val="CC0000"/>
                </a:solidFill>
                <a:highlight>
                  <a:srgbClr val="FFFFFF"/>
                </a:highlight>
                <a:latin typeface="Arial"/>
                <a:ea typeface="Arial"/>
                <a:cs typeface="Arial"/>
                <a:sym typeface="Arial"/>
              </a:rPr>
              <a:t>Even though better compression </a:t>
            </a:r>
            <a:r>
              <a:rPr lang="en-GB" sz="1400">
                <a:solidFill>
                  <a:srgbClr val="CC0000"/>
                </a:solidFill>
                <a:highlight>
                  <a:srgbClr val="FFFFFF"/>
                </a:highlight>
                <a:latin typeface="Arial"/>
                <a:ea typeface="Arial"/>
                <a:cs typeface="Arial"/>
                <a:sym typeface="Arial"/>
              </a:rPr>
              <a:t>techniques</a:t>
            </a:r>
            <a:r>
              <a:rPr lang="en-GB" sz="1400">
                <a:solidFill>
                  <a:srgbClr val="CC0000"/>
                </a:solidFill>
                <a:highlight>
                  <a:srgbClr val="FFFFFF"/>
                </a:highlight>
                <a:latin typeface="Arial"/>
                <a:ea typeface="Arial"/>
                <a:cs typeface="Arial"/>
                <a:sym typeface="Arial"/>
              </a:rPr>
              <a:t> exist in the modern world they only are variations of original Huffman coding.</a:t>
            </a:r>
            <a:endParaRPr sz="1400">
              <a:solidFill>
                <a:srgbClr val="CC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CC0000"/>
              </a:buClr>
              <a:buSzPts val="1400"/>
              <a:buFont typeface="Arial"/>
              <a:buChar char="●"/>
            </a:pPr>
            <a:r>
              <a:rPr lang="en-GB" sz="1400">
                <a:solidFill>
                  <a:srgbClr val="CC0000"/>
                </a:solidFill>
                <a:highlight>
                  <a:srgbClr val="FFFFFF"/>
                </a:highlight>
                <a:latin typeface="Arial"/>
                <a:ea typeface="Arial"/>
                <a:cs typeface="Arial"/>
                <a:sym typeface="Arial"/>
              </a:rPr>
              <a:t>Hence, we choose this topic to fully understand and try to master this essential part of computer science.</a:t>
            </a:r>
            <a:endParaRPr sz="1400">
              <a:solidFill>
                <a:srgbClr val="CC0000"/>
              </a:solidFill>
              <a:highlight>
                <a:srgbClr val="FFFFFF"/>
              </a:highlight>
              <a:latin typeface="Arial"/>
              <a:ea typeface="Arial"/>
              <a:cs typeface="Arial"/>
              <a:sym typeface="Arial"/>
            </a:endParaRPr>
          </a:p>
          <a:p>
            <a:pPr indent="0" lvl="0" marL="0" rtl="0" algn="l">
              <a:lnSpc>
                <a:spcPct val="150000"/>
              </a:lnSpc>
              <a:spcBef>
                <a:spcPts val="1200"/>
              </a:spcBef>
              <a:spcAft>
                <a:spcPts val="1200"/>
              </a:spcAft>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4820"/>
              <a:t>Thank You</a:t>
            </a:r>
            <a:endParaRPr sz="4820"/>
          </a:p>
        </p:txBody>
      </p:sp>
      <p:sp>
        <p:nvSpPr>
          <p:cNvPr id="242" name="Google Shape;242;p42"/>
          <p:cNvSpPr txBox="1"/>
          <p:nvPr>
            <p:ph idx="1" type="subTitle"/>
          </p:nvPr>
        </p:nvSpPr>
        <p:spPr>
          <a:xfrm>
            <a:off x="344250" y="3550650"/>
            <a:ext cx="3981300" cy="8121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3"/>
              <a:buNone/>
            </a:pPr>
            <a:r>
              <a:rPr lang="en-GB" sz="1340"/>
              <a:t>BY:</a:t>
            </a:r>
            <a:endParaRPr sz="1340"/>
          </a:p>
          <a:p>
            <a:pPr indent="0" lvl="0" marL="0" rtl="0" algn="l">
              <a:lnSpc>
                <a:spcPct val="90000"/>
              </a:lnSpc>
              <a:spcBef>
                <a:spcPts val="0"/>
              </a:spcBef>
              <a:spcAft>
                <a:spcPts val="0"/>
              </a:spcAft>
              <a:buSzPts val="523"/>
              <a:buNone/>
            </a:pPr>
            <a:r>
              <a:rPr lang="en-GB" sz="1340"/>
              <a:t>Venkateswara Rao Dunne (19BDS0007)</a:t>
            </a:r>
            <a:endParaRPr sz="1340"/>
          </a:p>
          <a:p>
            <a:pPr indent="0" lvl="0" marL="0" rtl="0" algn="l">
              <a:lnSpc>
                <a:spcPct val="90000"/>
              </a:lnSpc>
              <a:spcBef>
                <a:spcPts val="0"/>
              </a:spcBef>
              <a:spcAft>
                <a:spcPts val="0"/>
              </a:spcAft>
              <a:buSzPts val="523"/>
              <a:buNone/>
            </a:pPr>
            <a:r>
              <a:rPr lang="en-GB" sz="1340"/>
              <a:t>Chandreyi Chowdhury (19MIY0031)</a:t>
            </a:r>
            <a:endParaRPr sz="1340"/>
          </a:p>
          <a:p>
            <a:pPr indent="0" lvl="0" marL="0" rtl="0" algn="l">
              <a:lnSpc>
                <a:spcPct val="90000"/>
              </a:lnSpc>
              <a:spcBef>
                <a:spcPts val="0"/>
              </a:spcBef>
              <a:spcAft>
                <a:spcPts val="0"/>
              </a:spcAft>
              <a:buSzPts val="523"/>
              <a:buNone/>
            </a:pPr>
            <a:r>
              <a:rPr lang="en-GB" sz="1340"/>
              <a:t>Nikita Anand Joshi (19BCE0666)</a:t>
            </a:r>
            <a:endParaRPr sz="13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234075"/>
            <a:ext cx="8520600" cy="3548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sz="1400">
                <a:solidFill>
                  <a:srgbClr val="0000FF"/>
                </a:solidFill>
                <a:highlight>
                  <a:srgbClr val="FFFFFF"/>
                </a:highlight>
                <a:latin typeface="Arial"/>
                <a:ea typeface="Arial"/>
                <a:cs typeface="Arial"/>
                <a:sym typeface="Arial"/>
              </a:rPr>
              <a:t>Huffman coding is a </a:t>
            </a:r>
            <a:r>
              <a:rPr b="1" lang="en-GB" sz="1400">
                <a:solidFill>
                  <a:srgbClr val="0000FF"/>
                </a:solidFill>
                <a:highlight>
                  <a:srgbClr val="FFFFFF"/>
                </a:highlight>
                <a:latin typeface="Arial"/>
                <a:ea typeface="Arial"/>
                <a:cs typeface="Arial"/>
                <a:sym typeface="Arial"/>
              </a:rPr>
              <a:t>data compression algorithm</a:t>
            </a:r>
            <a:r>
              <a:rPr lang="en-GB" sz="1400">
                <a:solidFill>
                  <a:srgbClr val="0000FF"/>
                </a:solidFill>
                <a:highlight>
                  <a:srgbClr val="FFFFFF"/>
                </a:highlight>
                <a:latin typeface="Arial"/>
                <a:ea typeface="Arial"/>
                <a:cs typeface="Arial"/>
                <a:sym typeface="Arial"/>
              </a:rPr>
              <a:t> which uses the greedy technique for its implementation.</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None/>
            </a:pPr>
            <a:r>
              <a:rPr lang="en-GB" sz="1400">
                <a:solidFill>
                  <a:srgbClr val="0000FF"/>
                </a:solidFill>
                <a:highlight>
                  <a:srgbClr val="FFFFFF"/>
                </a:highlight>
                <a:latin typeface="Arial"/>
                <a:ea typeface="Arial"/>
                <a:cs typeface="Arial"/>
                <a:sym typeface="Arial"/>
              </a:rPr>
              <a:t>1. Scan text to be compressed and tally occurrence of all characters.</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2. Sort or prioritize characters based on number of occurrences in text.</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3. Build Huffman code tree based on prioritized list.</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None/>
            </a:pPr>
            <a:r>
              <a:rPr lang="en-GB" sz="1400">
                <a:solidFill>
                  <a:srgbClr val="0000FF"/>
                </a:solidFill>
                <a:highlight>
                  <a:srgbClr val="FFFFFF"/>
                </a:highlight>
                <a:latin typeface="Arial"/>
                <a:ea typeface="Arial"/>
                <a:cs typeface="Arial"/>
                <a:sym typeface="Arial"/>
              </a:rPr>
              <a:t>4. Perform a traversal of tree to determine all code words.</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None/>
            </a:pPr>
            <a:r>
              <a:rPr lang="en-GB" sz="1400">
                <a:solidFill>
                  <a:srgbClr val="0000FF"/>
                </a:solidFill>
                <a:highlight>
                  <a:srgbClr val="FFFFFF"/>
                </a:highlight>
                <a:latin typeface="Arial"/>
                <a:ea typeface="Arial"/>
                <a:cs typeface="Arial"/>
                <a:sym typeface="Arial"/>
              </a:rPr>
              <a:t> 5. Scan text again and create new file using the Huffman codes.</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0"/>
              </a:spcAft>
              <a:buNone/>
            </a:pPr>
            <a:r>
              <a:rPr b="1" lang="en-GB" sz="1400">
                <a:solidFill>
                  <a:srgbClr val="0000FF"/>
                </a:solidFill>
                <a:highlight>
                  <a:srgbClr val="FFFFFF"/>
                </a:highlight>
                <a:latin typeface="Arial"/>
                <a:ea typeface="Arial"/>
                <a:cs typeface="Arial"/>
                <a:sym typeface="Arial"/>
              </a:rPr>
              <a:t>Data Structures Used:</a:t>
            </a:r>
            <a:endParaRPr b="1" sz="1400">
              <a:solidFill>
                <a:srgbClr val="0000FF"/>
              </a:solidFill>
              <a:highlight>
                <a:srgbClr val="FFFFFF"/>
              </a:highlight>
              <a:latin typeface="Arial"/>
              <a:ea typeface="Arial"/>
              <a:cs typeface="Arial"/>
              <a:sym typeface="Arial"/>
            </a:endParaRPr>
          </a:p>
          <a:p>
            <a:pPr indent="-317500" lvl="0" marL="457200" rtl="0" algn="l">
              <a:spcBef>
                <a:spcPts val="14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Binary Trees</a:t>
            </a:r>
            <a:endParaRPr sz="1400">
              <a:solidFill>
                <a:srgbClr val="0000FF"/>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PREFIX RULE</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7500" lvl="0" marL="596900" rtl="0" algn="l">
              <a:lnSpc>
                <a:spcPct val="200000"/>
              </a:lnSpc>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Huffman Coding implements a rule known as a prefix rule.</a:t>
            </a:r>
            <a:endParaRPr sz="1400">
              <a:solidFill>
                <a:srgbClr val="0000FF"/>
              </a:solidFill>
              <a:highlight>
                <a:srgbClr val="FFFFFF"/>
              </a:highlight>
              <a:latin typeface="Arial"/>
              <a:ea typeface="Arial"/>
              <a:cs typeface="Arial"/>
              <a:sym typeface="Arial"/>
            </a:endParaRPr>
          </a:p>
          <a:p>
            <a:pPr indent="-317500" lvl="0" marL="596900" rtl="0" algn="l">
              <a:lnSpc>
                <a:spcPct val="200000"/>
              </a:lnSpc>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This is to prevent the ambiguities while decoding.</a:t>
            </a:r>
            <a:endParaRPr sz="1400">
              <a:solidFill>
                <a:srgbClr val="0000FF"/>
              </a:solidFill>
              <a:highlight>
                <a:srgbClr val="FFFFFF"/>
              </a:highlight>
              <a:latin typeface="Arial"/>
              <a:ea typeface="Arial"/>
              <a:cs typeface="Arial"/>
              <a:sym typeface="Arial"/>
            </a:endParaRPr>
          </a:p>
          <a:p>
            <a:pPr indent="-317500" lvl="0" marL="596900" rtl="0" algn="l">
              <a:lnSpc>
                <a:spcPct val="200000"/>
              </a:lnSpc>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It ensures that the code assigned to any character is not a prefix of the code assigned to any other character.</a:t>
            </a:r>
            <a:endParaRPr sz="1400">
              <a:solidFill>
                <a:srgbClr val="0000FF"/>
              </a:solidFill>
              <a:highlight>
                <a:srgbClr val="FFFFFF"/>
              </a:highlight>
              <a:latin typeface="Arial"/>
              <a:ea typeface="Arial"/>
              <a:cs typeface="Arial"/>
              <a:sym typeface="Arial"/>
            </a:endParaRPr>
          </a:p>
          <a:p>
            <a:pPr indent="0" lvl="0" marL="457200" rtl="0" algn="l">
              <a:lnSpc>
                <a:spcPct val="200000"/>
              </a:lnSpc>
              <a:spcBef>
                <a:spcPts val="1500"/>
              </a:spcBef>
              <a:spcAft>
                <a:spcPts val="1200"/>
              </a:spcAft>
              <a:buNone/>
            </a:pPr>
            <a:r>
              <a:t/>
            </a:r>
            <a:endParaRPr sz="1400">
              <a:solidFill>
                <a:srgbClr val="0000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IN HUFFMAN CODING</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here are two major steps in Huffman Coding-</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AutoNum type="arabicPeriod"/>
            </a:pPr>
            <a:r>
              <a:rPr lang="en-GB" sz="1400">
                <a:solidFill>
                  <a:srgbClr val="0000FF"/>
                </a:solidFill>
                <a:highlight>
                  <a:srgbClr val="FFFFFF"/>
                </a:highlight>
                <a:latin typeface="Arial"/>
                <a:ea typeface="Arial"/>
                <a:cs typeface="Arial"/>
                <a:sym typeface="Arial"/>
              </a:rPr>
              <a:t>Building a Huffman Tree from the input characters.</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AutoNum type="arabicPeriod"/>
            </a:pPr>
            <a:r>
              <a:rPr lang="en-GB" sz="1400">
                <a:solidFill>
                  <a:srgbClr val="0000FF"/>
                </a:solidFill>
                <a:highlight>
                  <a:srgbClr val="FFFFFF"/>
                </a:highlight>
                <a:latin typeface="Arial"/>
                <a:ea typeface="Arial"/>
                <a:cs typeface="Arial"/>
                <a:sym typeface="Arial"/>
              </a:rPr>
              <a:t>Assigning code to the characters by traversing the Huffman Tree.</a:t>
            </a:r>
            <a:endParaRPr sz="1400">
              <a:solidFill>
                <a:srgbClr val="0000FF"/>
              </a:solidFill>
              <a:highlight>
                <a:srgbClr val="FFFFFF"/>
              </a:highlight>
              <a:latin typeface="Arial"/>
              <a:ea typeface="Arial"/>
              <a:cs typeface="Arial"/>
              <a:sym typeface="Arial"/>
            </a:endParaRPr>
          </a:p>
          <a:p>
            <a:pPr indent="0" lvl="0" marL="0" rtl="0" algn="l">
              <a:spcBef>
                <a:spcPts val="1500"/>
              </a:spcBef>
              <a:spcAft>
                <a:spcPts val="0"/>
              </a:spcAft>
              <a:buNone/>
            </a:pPr>
            <a:r>
              <a:rPr lang="en-GB" sz="1400">
                <a:solidFill>
                  <a:srgbClr val="0000FF"/>
                </a:solidFill>
                <a:highlight>
                  <a:srgbClr val="FFFFFF"/>
                </a:highlight>
                <a:latin typeface="Arial"/>
                <a:ea typeface="Arial"/>
                <a:cs typeface="Arial"/>
                <a:sym typeface="Arial"/>
              </a:rPr>
              <a:t>The steps involved in the construction of Huffman Tree are as follows-</a:t>
            </a:r>
            <a:endParaRPr sz="1400">
              <a:solidFill>
                <a:srgbClr val="0000FF"/>
              </a:solidFill>
              <a:highlight>
                <a:srgbClr val="FFFFFF"/>
              </a:highlight>
              <a:latin typeface="Arial"/>
              <a:ea typeface="Arial"/>
              <a:cs typeface="Arial"/>
              <a:sym typeface="Arial"/>
            </a:endParaRPr>
          </a:p>
          <a:p>
            <a:pPr indent="0" lvl="0" marL="0" rtl="0" algn="l">
              <a:lnSpc>
                <a:spcPct val="150000"/>
              </a:lnSpc>
              <a:spcBef>
                <a:spcPts val="1500"/>
              </a:spcBef>
              <a:spcAft>
                <a:spcPts val="0"/>
              </a:spcAft>
              <a:buNone/>
            </a:pPr>
            <a:r>
              <a:rPr b="1" lang="en-GB" sz="1400" u="sng">
                <a:solidFill>
                  <a:srgbClr val="0000FF"/>
                </a:solidFill>
                <a:highlight>
                  <a:srgbClr val="FFFFFF"/>
                </a:highlight>
                <a:latin typeface="Arial"/>
                <a:ea typeface="Arial"/>
                <a:cs typeface="Arial"/>
                <a:sym typeface="Arial"/>
              </a:rPr>
              <a:t>Step-01:</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Create a leaf node for each character of the text.</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Leaf node of a character contains the occurring frequency of that character.</a:t>
            </a:r>
            <a:endParaRPr sz="1400">
              <a:solidFill>
                <a:srgbClr val="0000FF"/>
              </a:solidFill>
              <a:highlight>
                <a:srgbClr val="FFFFFF"/>
              </a:highlight>
              <a:latin typeface="Arial"/>
              <a:ea typeface="Arial"/>
              <a:cs typeface="Arial"/>
              <a:sym typeface="Arial"/>
            </a:endParaRPr>
          </a:p>
          <a:p>
            <a:pPr indent="0" lvl="0" marL="0" rtl="0" algn="l">
              <a:lnSpc>
                <a:spcPct val="150000"/>
              </a:lnSpc>
              <a:spcBef>
                <a:spcPts val="1500"/>
              </a:spcBef>
              <a:spcAft>
                <a:spcPts val="0"/>
              </a:spcAft>
              <a:buNone/>
            </a:pPr>
            <a:r>
              <a:rPr b="1" lang="en-GB" sz="1400" u="sng">
                <a:solidFill>
                  <a:srgbClr val="0000FF"/>
                </a:solidFill>
                <a:highlight>
                  <a:srgbClr val="FFFFFF"/>
                </a:highlight>
                <a:latin typeface="Arial"/>
                <a:ea typeface="Arial"/>
                <a:cs typeface="Arial"/>
                <a:sym typeface="Arial"/>
              </a:rPr>
              <a:t>Step-02:</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Arrange all the nodes in increasing order of their frequency value.</a:t>
            </a:r>
            <a:endParaRPr sz="1400">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GB" sz="1400" u="sng">
                <a:solidFill>
                  <a:srgbClr val="0000FF"/>
                </a:solidFill>
                <a:highlight>
                  <a:srgbClr val="FFFFFF"/>
                </a:highlight>
                <a:latin typeface="Arial"/>
                <a:ea typeface="Arial"/>
                <a:cs typeface="Arial"/>
                <a:sym typeface="Arial"/>
              </a:rPr>
              <a:t>Step-03:</a:t>
            </a:r>
            <a:endParaRPr sz="1400">
              <a:solidFill>
                <a:srgbClr val="0000FF"/>
              </a:solidFill>
              <a:highlight>
                <a:srgbClr val="FFFFFF"/>
              </a:highlight>
              <a:latin typeface="Arial"/>
              <a:ea typeface="Arial"/>
              <a:cs typeface="Arial"/>
              <a:sym typeface="Arial"/>
            </a:endParaRPr>
          </a:p>
          <a:p>
            <a:pPr indent="0" lvl="0" marL="0" rtl="0" algn="l">
              <a:spcBef>
                <a:spcPts val="3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Considering the first two nodes having minimum frequency,</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Create a new internal node.</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The frequency of this new node is the sum of frequency of those two nodes.</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Make the first node as a left child and the other node as a right child of the newly created node. </a:t>
            </a:r>
            <a:endParaRPr sz="1400">
              <a:solidFill>
                <a:srgbClr val="0000FF"/>
              </a:solidFill>
              <a:highlight>
                <a:srgbClr val="FFFFFF"/>
              </a:highlight>
              <a:latin typeface="Arial"/>
              <a:ea typeface="Arial"/>
              <a:cs typeface="Arial"/>
              <a:sym typeface="Arial"/>
            </a:endParaRPr>
          </a:p>
          <a:p>
            <a:pPr indent="0" lvl="0" marL="0" rtl="0" algn="l">
              <a:lnSpc>
                <a:spcPct val="150000"/>
              </a:lnSpc>
              <a:spcBef>
                <a:spcPts val="1500"/>
              </a:spcBef>
              <a:spcAft>
                <a:spcPts val="0"/>
              </a:spcAft>
              <a:buClr>
                <a:schemeClr val="dk2"/>
              </a:buClr>
              <a:buSzPts val="1100"/>
              <a:buFont typeface="Arial"/>
              <a:buNone/>
            </a:pPr>
            <a:r>
              <a:rPr b="1" lang="en-GB" sz="1400" u="sng">
                <a:solidFill>
                  <a:srgbClr val="0000FF"/>
                </a:solidFill>
                <a:highlight>
                  <a:srgbClr val="FFFFFF"/>
                </a:highlight>
                <a:latin typeface="Arial"/>
                <a:ea typeface="Arial"/>
                <a:cs typeface="Arial"/>
                <a:sym typeface="Arial"/>
              </a:rPr>
              <a:t>Step-04:</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Keep repeating Step-02 and Step-03 until all the nodes form a single tree.</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The tree finally obtained is the desired Huffman Tree.</a:t>
            </a:r>
            <a:endParaRPr sz="1400">
              <a:solidFill>
                <a:srgbClr val="0000FF"/>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sz="1400">
              <a:solidFill>
                <a:srgbClr val="0000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COMPLEXITY</a:t>
            </a:r>
            <a:endParaRPr/>
          </a:p>
        </p:txBody>
      </p:sp>
      <p:sp>
        <p:nvSpPr>
          <p:cNvPr id="100" name="Google Shape;10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The time complexity analysis of Huffman Coding is as follows-</a:t>
            </a:r>
            <a:endParaRPr sz="1400">
              <a:solidFill>
                <a:srgbClr val="0000FF"/>
              </a:solidFill>
              <a:highlight>
                <a:srgbClr val="FFFFFF"/>
              </a:highlight>
              <a:latin typeface="Arial"/>
              <a:ea typeface="Arial"/>
              <a:cs typeface="Arial"/>
              <a:sym typeface="Arial"/>
            </a:endParaRPr>
          </a:p>
          <a:p>
            <a:pPr indent="-317500" lvl="0" marL="596900" rtl="0" algn="l">
              <a:spcBef>
                <a:spcPts val="90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extractMin( ) is called 2 x (n-1) times if there are n nodes.</a:t>
            </a:r>
            <a:endParaRPr sz="1400">
              <a:solidFill>
                <a:srgbClr val="0000FF"/>
              </a:solidFill>
              <a:highlight>
                <a:srgbClr val="FFFFFF"/>
              </a:highlight>
              <a:latin typeface="Arial"/>
              <a:ea typeface="Arial"/>
              <a:cs typeface="Arial"/>
              <a:sym typeface="Arial"/>
            </a:endParaRPr>
          </a:p>
          <a:p>
            <a:pPr indent="-317500" lvl="0" marL="596900" rtl="0" algn="l">
              <a:spcBef>
                <a:spcPts val="0"/>
              </a:spcBef>
              <a:spcAft>
                <a:spcPts val="0"/>
              </a:spcAft>
              <a:buClr>
                <a:srgbClr val="0000FF"/>
              </a:buClr>
              <a:buSzPts val="1400"/>
              <a:buFont typeface="Arial"/>
              <a:buChar char="●"/>
            </a:pPr>
            <a:r>
              <a:rPr lang="en-GB" sz="1400">
                <a:solidFill>
                  <a:srgbClr val="0000FF"/>
                </a:solidFill>
                <a:highlight>
                  <a:srgbClr val="FFFFFF"/>
                </a:highlight>
                <a:latin typeface="Arial"/>
                <a:ea typeface="Arial"/>
                <a:cs typeface="Arial"/>
                <a:sym typeface="Arial"/>
              </a:rPr>
              <a:t>As extractMin( ) calls minHeapify( ), it takes O(logn) time.</a:t>
            </a:r>
            <a:endParaRPr sz="1400">
              <a:solidFill>
                <a:srgbClr val="0000FF"/>
              </a:solidFill>
              <a:highlight>
                <a:srgbClr val="FFFFFF"/>
              </a:highlight>
              <a:latin typeface="Arial"/>
              <a:ea typeface="Arial"/>
              <a:cs typeface="Arial"/>
              <a:sym typeface="Arial"/>
            </a:endParaRPr>
          </a:p>
          <a:p>
            <a:pPr indent="0" lvl="0" marL="0" rtl="0" algn="l">
              <a:spcBef>
                <a:spcPts val="15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 </a:t>
            </a:r>
            <a:endParaRPr sz="1400">
              <a:solidFill>
                <a:srgbClr val="0000FF"/>
              </a:solidFill>
              <a:highlight>
                <a:srgbClr val="FFFFFF"/>
              </a:highlight>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Thus, Overall time complexity of Huffman Coding becomes </a:t>
            </a:r>
            <a:r>
              <a:rPr b="1" lang="en-GB" sz="1400">
                <a:solidFill>
                  <a:srgbClr val="0000FF"/>
                </a:solidFill>
                <a:highlight>
                  <a:srgbClr val="FFFFFF"/>
                </a:highlight>
                <a:latin typeface="Arial"/>
                <a:ea typeface="Arial"/>
                <a:cs typeface="Arial"/>
                <a:sym typeface="Arial"/>
              </a:rPr>
              <a:t>O(nlogn)</a:t>
            </a:r>
            <a:r>
              <a:rPr lang="en-GB" sz="1400">
                <a:solidFill>
                  <a:srgbClr val="0000FF"/>
                </a:solidFill>
                <a:highlight>
                  <a:srgbClr val="FFFFFF"/>
                </a:highlight>
                <a:latin typeface="Arial"/>
                <a:ea typeface="Arial"/>
                <a:cs typeface="Arial"/>
                <a:sym typeface="Arial"/>
              </a:rPr>
              <a:t>.</a:t>
            </a:r>
            <a:endParaRPr sz="1400">
              <a:solidFill>
                <a:srgbClr val="0000FF"/>
              </a:solidFill>
              <a:highlight>
                <a:srgbClr val="FFFFFF"/>
              </a:highlight>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lang="en-GB" sz="1400">
                <a:solidFill>
                  <a:srgbClr val="0000FF"/>
                </a:solidFill>
                <a:highlight>
                  <a:srgbClr val="FFFFFF"/>
                </a:highlight>
                <a:latin typeface="Arial"/>
                <a:ea typeface="Arial"/>
                <a:cs typeface="Arial"/>
                <a:sym typeface="Arial"/>
              </a:rPr>
              <a:t>Here, n is the number of unique characters in the given text.</a:t>
            </a:r>
            <a:endParaRPr sz="1400">
              <a:solidFill>
                <a:srgbClr val="0000FF"/>
              </a:solidFill>
              <a:highlight>
                <a:srgbClr val="FFFFFF"/>
              </a:highlight>
              <a:latin typeface="Arial"/>
              <a:ea typeface="Arial"/>
              <a:cs typeface="Arial"/>
              <a:sym typeface="Arial"/>
            </a:endParaRPr>
          </a:p>
          <a:p>
            <a:pPr indent="0" lvl="0" marL="0" rtl="0" algn="l">
              <a:spcBef>
                <a:spcPts val="900"/>
              </a:spcBef>
              <a:spcAft>
                <a:spcPts val="1200"/>
              </a:spcAft>
              <a:buNone/>
            </a:pPr>
            <a:r>
              <a:t/>
            </a:r>
            <a:endParaRPr sz="1400">
              <a:solidFill>
                <a:srgbClr val="0000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FORMULAS USED</a:t>
            </a:r>
            <a:endParaRPr/>
          </a:p>
        </p:txBody>
      </p:sp>
      <p:sp>
        <p:nvSpPr>
          <p:cNvPr id="106" name="Google Shape;106;p21"/>
          <p:cNvSpPr txBox="1"/>
          <p:nvPr>
            <p:ph idx="1" type="body"/>
          </p:nvPr>
        </p:nvSpPr>
        <p:spPr>
          <a:xfrm>
            <a:off x="311700" y="1234075"/>
            <a:ext cx="8520600" cy="374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3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0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t/>
            </a:r>
            <a:endParaRPr sz="16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rPr b="1" lang="en-GB" sz="1850">
                <a:solidFill>
                  <a:srgbClr val="783F04"/>
                </a:solidFill>
                <a:highlight>
                  <a:srgbClr val="FFFFFF"/>
                </a:highlight>
                <a:latin typeface="Arial"/>
                <a:ea typeface="Arial"/>
                <a:cs typeface="Arial"/>
                <a:sym typeface="Arial"/>
              </a:rPr>
              <a:t>Total number of bits in Huffman encoded message</a:t>
            </a:r>
            <a:endParaRPr b="1" sz="1850">
              <a:solidFill>
                <a:srgbClr val="783F04"/>
              </a:solidFill>
              <a:highlight>
                <a:srgbClr val="FFFFFF"/>
              </a:highlight>
              <a:latin typeface="Arial"/>
              <a:ea typeface="Arial"/>
              <a:cs typeface="Arial"/>
              <a:sym typeface="Arial"/>
            </a:endParaRPr>
          </a:p>
          <a:p>
            <a:pPr indent="0" lvl="0" marL="0" rtl="0" algn="l">
              <a:spcBef>
                <a:spcPts val="900"/>
              </a:spcBef>
              <a:spcAft>
                <a:spcPts val="0"/>
              </a:spcAft>
              <a:buNone/>
            </a:pPr>
            <a:r>
              <a:rPr b="1" lang="en-GB" sz="1850">
                <a:solidFill>
                  <a:srgbClr val="660000"/>
                </a:solidFill>
                <a:highlight>
                  <a:srgbClr val="FFFFFF"/>
                </a:highlight>
                <a:latin typeface="Arial"/>
                <a:ea typeface="Arial"/>
                <a:cs typeface="Arial"/>
                <a:sym typeface="Arial"/>
              </a:rPr>
              <a:t>= </a:t>
            </a:r>
            <a:r>
              <a:rPr b="1" lang="en-GB" sz="1850">
                <a:solidFill>
                  <a:srgbClr val="E69138"/>
                </a:solidFill>
                <a:highlight>
                  <a:srgbClr val="FFFFFF"/>
                </a:highlight>
                <a:latin typeface="Arial"/>
                <a:ea typeface="Arial"/>
                <a:cs typeface="Arial"/>
                <a:sym typeface="Arial"/>
              </a:rPr>
              <a:t>Total number of characters in the message x Average code length per character</a:t>
            </a:r>
            <a:endParaRPr b="1" sz="1850">
              <a:solidFill>
                <a:srgbClr val="E69138"/>
              </a:solidFill>
              <a:highlight>
                <a:srgbClr val="FFFFFF"/>
              </a:highlight>
              <a:latin typeface="Arial"/>
              <a:ea typeface="Arial"/>
              <a:cs typeface="Arial"/>
              <a:sym typeface="Arial"/>
            </a:endParaRPr>
          </a:p>
          <a:p>
            <a:pPr indent="0" lvl="0" marL="0" rtl="0" algn="l">
              <a:spcBef>
                <a:spcPts val="900"/>
              </a:spcBef>
              <a:spcAft>
                <a:spcPts val="0"/>
              </a:spcAft>
              <a:buNone/>
            </a:pPr>
            <a:r>
              <a:rPr b="1" lang="en-GB" sz="1850">
                <a:solidFill>
                  <a:srgbClr val="660000"/>
                </a:solidFill>
                <a:highlight>
                  <a:srgbClr val="FFFFFF"/>
                </a:highlight>
                <a:latin typeface="Arial"/>
                <a:ea typeface="Arial"/>
                <a:cs typeface="Arial"/>
                <a:sym typeface="Arial"/>
              </a:rPr>
              <a:t>=</a:t>
            </a:r>
            <a:r>
              <a:rPr b="1" lang="en-GB" sz="1850">
                <a:solidFill>
                  <a:srgbClr val="B45F06"/>
                </a:solidFill>
                <a:highlight>
                  <a:srgbClr val="FFFFFF"/>
                </a:highlight>
                <a:latin typeface="Arial"/>
                <a:ea typeface="Arial"/>
                <a:cs typeface="Arial"/>
                <a:sym typeface="Arial"/>
              </a:rPr>
              <a:t> </a:t>
            </a:r>
            <a:r>
              <a:rPr b="1" lang="en-GB" sz="1850">
                <a:solidFill>
                  <a:srgbClr val="E69138"/>
                </a:solidFill>
                <a:highlight>
                  <a:srgbClr val="FFFFFF"/>
                </a:highlight>
                <a:latin typeface="Arial"/>
                <a:ea typeface="Arial"/>
                <a:cs typeface="Arial"/>
                <a:sym typeface="Arial"/>
              </a:rPr>
              <a:t>∑ ( frequency</a:t>
            </a:r>
            <a:r>
              <a:rPr b="1" baseline="-25000" lang="en-GB" sz="1850">
                <a:solidFill>
                  <a:srgbClr val="E69138"/>
                </a:solidFill>
                <a:highlight>
                  <a:srgbClr val="FFFFFF"/>
                </a:highlight>
                <a:latin typeface="Arial"/>
                <a:ea typeface="Arial"/>
                <a:cs typeface="Arial"/>
                <a:sym typeface="Arial"/>
              </a:rPr>
              <a:t>i</a:t>
            </a:r>
            <a:r>
              <a:rPr b="1" lang="en-GB" sz="1850">
                <a:solidFill>
                  <a:srgbClr val="E69138"/>
                </a:solidFill>
                <a:highlight>
                  <a:srgbClr val="FFFFFF"/>
                </a:highlight>
                <a:latin typeface="Arial"/>
                <a:ea typeface="Arial"/>
                <a:cs typeface="Arial"/>
                <a:sym typeface="Arial"/>
              </a:rPr>
              <a:t> x Code length</a:t>
            </a:r>
            <a:r>
              <a:rPr b="1" baseline="-25000" lang="en-GB" sz="1850">
                <a:solidFill>
                  <a:srgbClr val="E69138"/>
                </a:solidFill>
                <a:highlight>
                  <a:srgbClr val="FFFFFF"/>
                </a:highlight>
                <a:latin typeface="Arial"/>
                <a:ea typeface="Arial"/>
                <a:cs typeface="Arial"/>
                <a:sym typeface="Arial"/>
              </a:rPr>
              <a:t>i </a:t>
            </a:r>
            <a:r>
              <a:rPr b="1" lang="en-GB" sz="1850">
                <a:solidFill>
                  <a:srgbClr val="E69138"/>
                </a:solidFill>
                <a:highlight>
                  <a:srgbClr val="FFFFFF"/>
                </a:highlight>
                <a:latin typeface="Arial"/>
                <a:ea typeface="Arial"/>
                <a:cs typeface="Arial"/>
                <a:sym typeface="Arial"/>
              </a:rPr>
              <a:t>)</a:t>
            </a:r>
            <a:endParaRPr b="1" sz="1850">
              <a:solidFill>
                <a:srgbClr val="E69138"/>
              </a:solidFill>
              <a:highlight>
                <a:srgbClr val="FFFFFF"/>
              </a:highlight>
              <a:latin typeface="Arial"/>
              <a:ea typeface="Arial"/>
              <a:cs typeface="Arial"/>
              <a:sym typeface="Arial"/>
            </a:endParaRPr>
          </a:p>
          <a:p>
            <a:pPr indent="0" lvl="0" marL="0" rtl="0" algn="l">
              <a:spcBef>
                <a:spcPts val="900"/>
              </a:spcBef>
              <a:spcAft>
                <a:spcPts val="0"/>
              </a:spcAft>
              <a:buClr>
                <a:schemeClr val="dk2"/>
              </a:buClr>
              <a:buSzPct val="100000"/>
              <a:buFont typeface="Arial"/>
              <a:buNone/>
            </a:pPr>
            <a:r>
              <a:t/>
            </a:r>
            <a:endParaRPr sz="1100">
              <a:solidFill>
                <a:srgbClr val="783F04"/>
              </a:solidFill>
              <a:latin typeface="Arial"/>
              <a:ea typeface="Arial"/>
              <a:cs typeface="Arial"/>
              <a:sym typeface="Arial"/>
            </a:endParaRPr>
          </a:p>
          <a:p>
            <a:pPr indent="0" lvl="0" marL="0" rtl="0" algn="l">
              <a:spcBef>
                <a:spcPts val="0"/>
              </a:spcBef>
              <a:spcAft>
                <a:spcPts val="1200"/>
              </a:spcAft>
              <a:buNone/>
            </a:pPr>
            <a:r>
              <a:t/>
            </a:r>
            <a:endParaRPr>
              <a:solidFill>
                <a:srgbClr val="783F04"/>
              </a:solidFill>
            </a:endParaRPr>
          </a:p>
        </p:txBody>
      </p:sp>
      <p:pic>
        <p:nvPicPr>
          <p:cNvPr id="107" name="Google Shape;107;p21"/>
          <p:cNvPicPr preferRelativeResize="0"/>
          <p:nvPr/>
        </p:nvPicPr>
        <p:blipFill>
          <a:blip r:embed="rId3">
            <a:alphaModFix/>
          </a:blip>
          <a:stretch>
            <a:fillRect/>
          </a:stretch>
        </p:blipFill>
        <p:spPr>
          <a:xfrm>
            <a:off x="538000" y="1234075"/>
            <a:ext cx="8067999" cy="184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