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lastView="sldThumbnailView">
  <p:normalViewPr>
    <p:restoredLeft sz="15620"/>
    <p:restoredTop sz="94660"/>
  </p:normalViewPr>
  <p:slideViewPr>
    <p:cSldViewPr>
      <p:cViewPr varScale="1">
        <p:scale>
          <a:sx n="83" d="100"/>
          <a:sy n="83" d="100"/>
        </p:scale>
        <p:origin x="658" y="8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31-08-2024</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6" name=""/>
        <p:cNvGrpSpPr/>
        <p:nvPr/>
      </p:nvGrpSpPr>
      <p:grpSpPr>
        <a:xfrm>
          <a:off x="0" y="0"/>
          <a:ext cx="0" cy="0"/>
          <a:chOff x="0" y="0"/>
          <a:chExt cx="0" cy="0"/>
        </a:xfrm>
      </p:grpSpPr>
      <p:sp>
        <p:nvSpPr>
          <p:cNvPr id="1048694"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type="body" idx="1"/>
          </p:nvPr>
        </p:nvSpPr>
        <p:spPr/>
        <p:txBody>
          <a:bodyPr bIns="0" lIns="0" rIns="0" tIns="0"/>
          <a:p/>
        </p:txBody>
      </p:sp>
      <p:sp>
        <p:nvSpPr>
          <p:cNvPr id="1048696"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8"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7" name=""/>
        <p:cNvGrpSpPr/>
        <p:nvPr/>
      </p:nvGrpSpPr>
      <p:grpSpPr>
        <a:xfrm>
          <a:off x="0" y="0"/>
          <a:ext cx="0" cy="0"/>
          <a:chOff x="0" y="0"/>
          <a:chExt cx="0" cy="0"/>
        </a:xfrm>
      </p:grpSpPr>
      <p:sp>
        <p:nvSpPr>
          <p:cNvPr id="104869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0"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1"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2"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4"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6"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35" name=""/>
        <p:cNvGrpSpPr/>
        <p:nvPr/>
      </p:nvGrpSpPr>
      <p:grpSpPr>
        <a:xfrm>
          <a:off x="0" y="0"/>
          <a:ext cx="0" cy="0"/>
          <a:chOff x="0" y="0"/>
          <a:chExt cx="0" cy="0"/>
        </a:xfrm>
      </p:grpSpPr>
      <p:sp>
        <p:nvSpPr>
          <p:cNvPr id="104865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5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5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828800" y="2869886"/>
            <a:ext cx="8610600" cy="2580640"/>
          </a:xfrm>
          <a:prstGeom prst="rect"/>
          <a:noFill/>
        </p:spPr>
        <p:txBody>
          <a:bodyPr rtlCol="0" wrap="square">
            <a:spAutoFit/>
          </a:bodyPr>
          <a:p>
            <a:r>
              <a:rPr dirty="0" sz="2400" lang="en-US"/>
              <a:t>STUDENT NAME</a:t>
            </a:r>
            <a:r>
              <a:rPr dirty="0" sz="2400" lang="en-US" smtClean="0"/>
              <a:t>: </a:t>
            </a:r>
            <a:r>
              <a:rPr dirty="0" sz="2400" lang="en-US" smtClean="0"/>
              <a:t>S CHANDRU</a:t>
            </a:r>
            <a:endParaRPr dirty="0" sz="2400" lang="en-US"/>
          </a:p>
          <a:p>
            <a:r>
              <a:rPr altLang="en-GB" dirty="0" sz="2400" lang="en-US" smtClean="0"/>
              <a:t>U</a:t>
            </a:r>
            <a:r>
              <a:rPr altLang="en-GB" dirty="0" sz="2400" lang="en-US" smtClean="0"/>
              <a:t>S</a:t>
            </a:r>
            <a:r>
              <a:rPr altLang="en-GB" dirty="0" sz="2400" lang="en-US" smtClean="0"/>
              <a:t>E</a:t>
            </a:r>
            <a:r>
              <a:rPr altLang="en-GB" dirty="0" sz="2400" lang="en-US" smtClean="0"/>
              <a:t>R</a:t>
            </a:r>
            <a:r>
              <a:rPr altLang="en-GB" dirty="0" sz="2400" lang="en-US" smtClean="0"/>
              <a:t> </a:t>
            </a:r>
            <a:r>
              <a:rPr altLang="en-GB" dirty="0" sz="2400" lang="en-US" smtClean="0"/>
              <a:t>N</a:t>
            </a:r>
            <a:r>
              <a:rPr altLang="en-GB" dirty="0" sz="2400" lang="en-US" smtClean="0"/>
              <a:t>A</a:t>
            </a:r>
            <a:r>
              <a:rPr altLang="en-GB" dirty="0" sz="2400" lang="en-US" smtClean="0"/>
              <a:t>M</a:t>
            </a:r>
            <a:r>
              <a:rPr altLang="en-GB" dirty="0" sz="2400" lang="en-US" smtClean="0"/>
              <a:t>E</a:t>
            </a:r>
            <a:r>
              <a:rPr altLang="en-GB" dirty="0" sz="2400" lang="en-US" smtClean="0"/>
              <a:t>:</a:t>
            </a:r>
            <a:r>
              <a:rPr altLang="en-GB" dirty="0" sz="2400" lang="en-US" smtClean="0"/>
              <a:t> </a:t>
            </a:r>
            <a:r>
              <a:rPr altLang="en-GB" dirty="0" sz="2400" lang="en-US" smtClean="0"/>
              <a:t>D14528CCF9B4167B0804B590D3D8866D</a:t>
            </a:r>
            <a:endParaRPr dirty="0" sz="2400" lang="en-US"/>
          </a:p>
          <a:p>
            <a:r>
              <a:rPr dirty="0" sz="2400" lang="en-US"/>
              <a:t>REGISTER </a:t>
            </a:r>
            <a:r>
              <a:rPr dirty="0" sz="2400" lang="en-US" smtClean="0"/>
              <a:t>NO: </a:t>
            </a:r>
            <a:r>
              <a:rPr dirty="0" sz="2400" lang="en-US" smtClean="0"/>
              <a:t>312203878</a:t>
            </a:r>
            <a:endParaRPr dirty="0" sz="2400" lang="en-US"/>
          </a:p>
          <a:p>
            <a:r>
              <a:rPr dirty="0" sz="2400" lang="en-US"/>
              <a:t>DEPARTMENT</a:t>
            </a:r>
            <a:r>
              <a:rPr dirty="0" sz="2400" lang="en-US" smtClean="0"/>
              <a:t>: COMMERCE</a:t>
            </a:r>
            <a:endParaRPr dirty="0" sz="2400" lang="en-US"/>
          </a:p>
          <a:p>
            <a:r>
              <a:rPr dirty="0" sz="2400" lang="en-US" smtClean="0"/>
              <a:t>COLLEGE :ANNAI THERASA ARTS AND SCIENCE COLLEGE THIRUKAZHUKUNDRAM</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11162918" y="1022613"/>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10591800" y="66643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11096243" y="1772694"/>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52400" y="3245632"/>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614757" y="1479813"/>
            <a:ext cx="8219693" cy="5171440"/>
          </a:xfrm>
          <a:prstGeom prst="rect"/>
          <a:noFill/>
        </p:spPr>
        <p:txBody>
          <a:bodyPr rtlCol="0" wrap="square">
            <a:spAutoFit/>
          </a:bodyPr>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 Automated Dashboard: Create a visually stunning and interactive dashboard that provides real-time insights into employee performance, making it easy for managers to identify trends and areas for improvement.</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Predictive Analytics: Utilize Excel's advanced analytics capabilities to forecast employee performance, enabling proactive decision-making and targeted interventions.</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Customizable Scorecards: Design flexible scorecards that allow managers to tailor performance metrics to individual roles and goals, ensuring a fair and comprehensive evaluation process.</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Real-time Feedback Loop: Develop an integrated feedback system that enables employees to receive timely and constructive feedback, fostering growth and development.</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Data-Driven Storytelling: Use Excel's visualization tools to craft compelling narratives around employee performance data, making insights more accessible and engaging for stakeholders.</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Integration with HR Systems: Seamlessly connect your Excel solution with existing HR systems, streamlining data management and reducing manual errors.</a:t>
            </a:r>
          </a:p>
          <a:p>
            <a:pPr>
              <a:buFont typeface="Arial" panose="020B0604020202020204" pitchFamily="34" charset="0"/>
              <a:buChar char="•"/>
            </a:pPr>
            <a:r>
              <a:rPr dirty="0" sz="1700" lang="en-US" smtClean="0">
                <a:solidFill>
                  <a:srgbClr val="0D0D0D"/>
                </a:solidFill>
                <a:latin typeface="Times New Roman" panose="02020603050405020304" pitchFamily="18" charset="0"/>
                <a:cs typeface="Times New Roman" panose="02020603050405020304" pitchFamily="18" charset="0"/>
              </a:rPr>
              <a:t>AI-Powered Insights: Leverage AI-driven tools, like myself, to uncover hidden patterns and correlations in employee performance data, revealing novel insights for strategic decision-making</a:t>
            </a:r>
            <a:endParaRPr dirty="0" sz="17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3"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8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5" name="Rectangle 1"/>
          <p:cNvSpPr/>
          <p:nvPr/>
        </p:nvSpPr>
        <p:spPr>
          <a:xfrm>
            <a:off x="780356" y="1447800"/>
            <a:ext cx="8534400" cy="4663440"/>
          </a:xfrm>
          <a:prstGeom prst="rect"/>
        </p:spPr>
        <p:txBody>
          <a:bodyPr wrap="square">
            <a:spAutoFit/>
          </a:bodyPr>
          <a:p>
            <a:r>
              <a:rPr dirty="0" sz="1500" lang="en-IN"/>
              <a:t>To uncover the underlying relationships and drivers of employee performance, we will employ a multi-step modelling approach.</a:t>
            </a:r>
          </a:p>
          <a:p>
            <a:endParaRPr dirty="0" sz="1500" lang="en-IN"/>
          </a:p>
          <a:p>
            <a:pPr indent="-342900" marL="342900">
              <a:buAutoNum type="arabicPeriod"/>
            </a:pPr>
            <a:r>
              <a:rPr b="1" dirty="0" sz="1500" lang="en-IN"/>
              <a:t>Exploratory Data Analysis (EDA):</a:t>
            </a:r>
          </a:p>
          <a:p>
            <a:r>
              <a:rPr dirty="0" sz="1500" lang="en-IN"/>
              <a:t> Visualize and summarize the dataset to understand distributions, correlations, and patterns.</a:t>
            </a:r>
          </a:p>
          <a:p>
            <a:r>
              <a:rPr b="1" dirty="0" sz="1500" lang="en-IN"/>
              <a:t>2. Feature Engineering:</a:t>
            </a:r>
          </a:p>
          <a:p>
            <a:r>
              <a:rPr dirty="0" sz="1500" lang="en-IN"/>
              <a:t> Transform and create new variables to capture meaningful relationships and improve model performance.</a:t>
            </a:r>
          </a:p>
          <a:p>
            <a:r>
              <a:rPr b="1" dirty="0" sz="1500" lang="en-IN"/>
              <a:t>3. Regression Analysis: </a:t>
            </a:r>
          </a:p>
          <a:p>
            <a:r>
              <a:rPr dirty="0" sz="1500" lang="en-IN"/>
              <a:t>Apply linear and non-linear regression models to identify significant predictors of employee performance.</a:t>
            </a:r>
          </a:p>
          <a:p>
            <a:r>
              <a:rPr b="1" dirty="0" sz="1500" lang="en-IN"/>
              <a:t>4. Decision Trees and Random Forests: </a:t>
            </a:r>
          </a:p>
          <a:p>
            <a:r>
              <a:rPr dirty="0" sz="1500" lang="en-IN"/>
              <a:t>Utilize tree-based models to detect complex interactions and non-linear relationships.</a:t>
            </a:r>
          </a:p>
          <a:p>
            <a:r>
              <a:rPr b="1" dirty="0" sz="1500" lang="en-IN"/>
              <a:t>5. Clustering Analysis: </a:t>
            </a:r>
          </a:p>
          <a:p>
            <a:r>
              <a:rPr dirty="0" sz="1500" lang="en-IN"/>
              <a:t>Segment employees based on performance profiles and identify high-potential and underperforming groups.</a:t>
            </a:r>
          </a:p>
          <a:p>
            <a:r>
              <a:rPr b="1" dirty="0" sz="1500" lang="en-IN"/>
              <a:t>6. Predictive Modelling: </a:t>
            </a:r>
          </a:p>
          <a:p>
            <a:r>
              <a:rPr dirty="0" sz="1500" lang="en-IN"/>
              <a:t>Develop and validate predictive models to forecast future performance and potential turnover risks.</a:t>
            </a:r>
          </a:p>
          <a:p>
            <a:r>
              <a:rPr b="1" dirty="0" sz="1500" lang="en-IN"/>
              <a:t>7. Model Evaluation: </a:t>
            </a:r>
          </a:p>
          <a:p>
            <a:r>
              <a:rPr dirty="0" sz="1500" lang="en-IN"/>
              <a:t>Assess model performance using metrics such as R-squared, mean squared error, and accuracy.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11302618" y="764539"/>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rot="0">
            <a:off x="1666875" y="2297920"/>
            <a:ext cx="6601333" cy="377903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92" name="Title 1"/>
          <p:cNvSpPr>
            <a:spLocks noGrp="1"/>
          </p:cNvSpPr>
          <p:nvPr>
            <p:ph type="title"/>
          </p:nvPr>
        </p:nvSpPr>
        <p:spPr>
          <a:xfrm>
            <a:off x="762000" y="762000"/>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693" name="Rectangle 2"/>
          <p:cNvSpPr/>
          <p:nvPr/>
        </p:nvSpPr>
        <p:spPr>
          <a:xfrm>
            <a:off x="1524000" y="1981200"/>
            <a:ext cx="7239000" cy="3025140"/>
          </a:xfrm>
          <a:prstGeom prst="rect"/>
        </p:spPr>
        <p:txBody>
          <a:bodyPr wrap="square">
            <a:spAutoFit/>
          </a:bodyPr>
          <a:p>
            <a:r>
              <a:rPr dirty="0" lang="en-IN"/>
              <a:t>In conclusion, the Employee Performance Analysis project has provided actionable insights into the drivers of employee performance and turnover risk. By leveraging Excel-based data analytics, we have identified key predictors of performance, revealed distinct performance profiles, and highlighted departmental variations. Our results empower HR managers and senior leadership to make data-driven decisions, optimize talent development programs, and drive business </a:t>
            </a:r>
            <a:r>
              <a:rPr dirty="0" lang="en-IN" smtClean="0"/>
              <a:t>outcomes. By </a:t>
            </a:r>
            <a:r>
              <a:rPr dirty="0" lang="en-IN"/>
              <a:t>embracing a data-driven approach to employee performance management, organizations can unlock the full potential of their workforce, drive business growth, and stay ahead in the competitive market.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8"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9"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1"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2"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9" name="Rectangle 8"/>
          <p:cNvSpPr/>
          <p:nvPr/>
        </p:nvSpPr>
        <p:spPr>
          <a:xfrm>
            <a:off x="1447800" y="2277242"/>
            <a:ext cx="6477000" cy="2491740"/>
          </a:xfrm>
          <a:prstGeom prst="rect"/>
        </p:spPr>
        <p:txBody>
          <a:bodyPr wrap="square">
            <a:spAutoFit/>
          </a:bodyPr>
          <a:p>
            <a:r>
              <a:rPr dirty="0" lang="en-IN"/>
              <a:t>As the HR Manager, I struggle to effectively </a:t>
            </a:r>
            <a:r>
              <a:rPr dirty="0" lang="en-IN" smtClean="0"/>
              <a:t>analysis </a:t>
            </a:r>
            <a:r>
              <a:rPr dirty="0" lang="en-IN"/>
              <a:t>and understand employee performance data, leading to a lack of clarity on top-performing and underperforming employees, and limited insights into the impact of employee characteristics on performance. This makes it challenging to forecast future performance and potential turnover risks, resulting in inefficient allocation of training and development resources and suboptimal employee retention and productivity strategies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3" name="Rectangle 1"/>
          <p:cNvSpPr/>
          <p:nvPr/>
        </p:nvSpPr>
        <p:spPr>
          <a:xfrm>
            <a:off x="609600" y="1219200"/>
            <a:ext cx="8610600" cy="4358640"/>
          </a:xfrm>
          <a:prstGeom prst="rect"/>
        </p:spPr>
        <p:txBody>
          <a:bodyPr wrap="square">
            <a:spAutoFit/>
          </a:bodyPr>
          <a:p>
            <a:pPr indent="-342900" marL="342900">
              <a:buAutoNum type="arabicPeriod"/>
            </a:pPr>
            <a:r>
              <a:rPr dirty="0" lang="en-IN" smtClean="0"/>
              <a:t>Tracking </a:t>
            </a:r>
            <a:r>
              <a:rPr dirty="0" lang="en-IN"/>
              <a:t>Employee Performance Metrics: Develop an Excel dashboard to monitor and </a:t>
            </a:r>
            <a:r>
              <a:rPr dirty="0" lang="en-IN" smtClean="0"/>
              <a:t>analysis </a:t>
            </a:r>
            <a:r>
              <a:rPr dirty="0" lang="en-IN"/>
              <a:t>key performance indicators (KPIs) such as sales revenue, customer satisfaction ratings, and project completion rates for individual employees</a:t>
            </a:r>
            <a:r>
              <a:rPr dirty="0" lang="en-IN" smtClean="0"/>
              <a:t>.</a:t>
            </a:r>
          </a:p>
          <a:p>
            <a:pPr indent="-342900" marL="342900">
              <a:buAutoNum type="arabicPeriod"/>
            </a:pPr>
            <a:r>
              <a:rPr dirty="0" lang="en-IN" smtClean="0"/>
              <a:t>Identifying </a:t>
            </a:r>
            <a:r>
              <a:rPr dirty="0" lang="en-IN"/>
              <a:t>Underperforming Employees: Create an Excel tool to identify employees who are not meeting performance expectations, using metrics such as missed targets, low productivity, and poor quality ratings</a:t>
            </a:r>
            <a:r>
              <a:rPr dirty="0" lang="en-IN" smtClean="0"/>
              <a:t>.</a:t>
            </a:r>
          </a:p>
          <a:p>
            <a:pPr indent="-342900" marL="342900">
              <a:buAutoNum type="arabicPeriod"/>
            </a:pPr>
            <a:r>
              <a:rPr dirty="0" lang="en-IN" smtClean="0"/>
              <a:t>Performance </a:t>
            </a:r>
            <a:r>
              <a:rPr dirty="0" lang="en-IN"/>
              <a:t>Trend Analysis: Design an Excel workbook to </a:t>
            </a:r>
            <a:r>
              <a:rPr dirty="0" lang="en-IN" smtClean="0"/>
              <a:t>analysis </a:t>
            </a:r>
            <a:r>
              <a:rPr dirty="0" lang="en-IN"/>
              <a:t>employee performance trends over time, including progress towards goals, areas for improvement, and impact of training or coaching</a:t>
            </a:r>
            <a:r>
              <a:rPr dirty="0" lang="en-IN" smtClean="0"/>
              <a:t>.</a:t>
            </a:r>
          </a:p>
          <a:p>
            <a:pPr indent="-342900" marL="342900">
              <a:buAutoNum type="arabicPeriod"/>
            </a:pPr>
            <a:r>
              <a:rPr dirty="0" lang="en-IN" smtClean="0"/>
              <a:t>Comparative </a:t>
            </a:r>
            <a:r>
              <a:rPr dirty="0" lang="en-IN"/>
              <a:t>Performance Analysis: Build an Excel model to compare the performance of different employees, teams, or departments, highlighting strengths, weaknesses, and opportunities for growth</a:t>
            </a:r>
            <a:r>
              <a:rPr dirty="0" lang="en-IN" smtClean="0"/>
              <a:t>.</a:t>
            </a:r>
          </a:p>
          <a:p>
            <a:pPr indent="-342900" marL="342900">
              <a:buAutoNum type="arabicPeriod"/>
            </a:pPr>
            <a:r>
              <a:rPr dirty="0" lang="en-IN" smtClean="0"/>
              <a:t>Employee </a:t>
            </a:r>
            <a:r>
              <a:rPr dirty="0" lang="en-IN"/>
              <a:t>Performance Scorecard: Develop an Excel scorecard to provide a comprehensive view of employee performance, incorporating metrics such as goal achievement, skills assessment, and feedback from managers and peers.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5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6" name="object 6"/>
          <p:cNvSpPr/>
          <p:nvPr/>
        </p:nvSpPr>
        <p:spPr>
          <a:xfrm>
            <a:off x="10110787" y="100679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TextBox 10"/>
          <p:cNvSpPr txBox="1"/>
          <p:nvPr/>
        </p:nvSpPr>
        <p:spPr>
          <a:xfrm>
            <a:off x="990600" y="2133600"/>
            <a:ext cx="7924800" cy="3749040"/>
          </a:xfrm>
          <a:prstGeom prst="rect"/>
          <a:noFill/>
        </p:spPr>
        <p:txBody>
          <a:bodyPr rtlCol="0" wrap="square">
            <a:spAutoFit/>
          </a:bodyPr>
          <a:p>
            <a:pPr>
              <a:buFont typeface="Arial" panose="020B0604020202020204" pitchFamily="34" charset="0"/>
              <a:buChar char="•"/>
            </a:pPr>
            <a:r>
              <a:rPr sz="2000" lang="en-US">
                <a:solidFill>
                  <a:srgbClr val="0D0D0D"/>
                </a:solidFill>
                <a:latin typeface="Times New Roman" panose="02020603050405020304" pitchFamily="18" charset="0"/>
                <a:cs typeface="Times New Roman" panose="02020603050405020304" pitchFamily="18" charset="0"/>
              </a:rPr>
              <a:t>The Employee Performance Analysis Project aims to develop a data-driven approach to understanding and improving employee performance. The project will leverage Excel-based data analytics to analyze employee performance metrics, identify key drivers of performance, and provide actionable insights for talent development and retention. The project objectives include:- Analyzing employee performance data to identify trends and patterns- Developing predictive models to forecast future performance- Identifying key drivers of employee performance and retention- Providing actionable recommendations for talent development and retention programs- Creating a dashboard to visualize and track employee performance metrics</a:t>
            </a:r>
            <a:endParaRPr dirty="0" sz="20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0" name="object 2"/>
          <p:cNvSpPr/>
          <p:nvPr/>
        </p:nvSpPr>
        <p:spPr>
          <a:xfrm>
            <a:off x="10363200" y="38862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3"/>
          <p:cNvSpPr/>
          <p:nvPr/>
        </p:nvSpPr>
        <p:spPr>
          <a:xfrm>
            <a:off x="10363200" y="8270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2" name="object 4"/>
          <p:cNvSpPr/>
          <p:nvPr/>
        </p:nvSpPr>
        <p:spPr>
          <a:xfrm>
            <a:off x="11200152" y="4876800"/>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3"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4"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5" name="Rectangle 6"/>
          <p:cNvSpPr/>
          <p:nvPr/>
        </p:nvSpPr>
        <p:spPr>
          <a:xfrm>
            <a:off x="457200" y="1456579"/>
            <a:ext cx="9296400" cy="4917440"/>
          </a:xfrm>
          <a:prstGeom prst="rect"/>
        </p:spPr>
        <p:txBody>
          <a:bodyPr wrap="square">
            <a:spAutoFit/>
          </a:bodyPr>
          <a:p>
            <a:pPr indent="-342900" marL="342900">
              <a:buAutoNum type="arabicPeriod"/>
            </a:pPr>
            <a:r>
              <a:rPr b="1" dirty="0" sz="1600" lang="en-IN" smtClean="0"/>
              <a:t>HR </a:t>
            </a:r>
            <a:r>
              <a:rPr b="1" dirty="0" sz="1600" lang="en-IN"/>
              <a:t>Managers: </a:t>
            </a:r>
            <a:endParaRPr b="1" dirty="0" sz="1600" lang="en-IN" smtClean="0"/>
          </a:p>
          <a:p>
            <a:r>
              <a:rPr dirty="0" sz="1600" lang="en-IN" smtClean="0"/>
              <a:t>Responsible </a:t>
            </a:r>
            <a:r>
              <a:rPr dirty="0" sz="1600" lang="en-IN"/>
              <a:t>for talent development, performance management, and employee retention. They will use the insights and recommendations to inform HR strategies and programs</a:t>
            </a:r>
            <a:r>
              <a:rPr dirty="0" sz="1600" lang="en-IN" smtClean="0"/>
              <a:t>.</a:t>
            </a:r>
          </a:p>
          <a:p>
            <a:endParaRPr b="1" dirty="0" sz="1600" lang="en-IN" smtClean="0"/>
          </a:p>
          <a:p>
            <a:r>
              <a:rPr b="1" dirty="0" sz="1600" lang="en-IN" smtClean="0"/>
              <a:t>2</a:t>
            </a:r>
            <a:r>
              <a:rPr b="1" dirty="0" sz="1600" lang="en-IN"/>
              <a:t>. Line Managers: </a:t>
            </a:r>
            <a:endParaRPr b="1" dirty="0" sz="1600" lang="en-IN" smtClean="0"/>
          </a:p>
          <a:p>
            <a:r>
              <a:rPr dirty="0" sz="1600" lang="en-IN" smtClean="0"/>
              <a:t>Supervise </a:t>
            </a:r>
            <a:r>
              <a:rPr dirty="0" sz="1600" lang="en-IN"/>
              <a:t>employees and are responsible for their performance and development. They will use the dashboard and insights to monitor employee performance, identify areas for improvement, and develop targeted development plans</a:t>
            </a:r>
            <a:r>
              <a:rPr dirty="0" sz="1600" lang="en-IN" smtClean="0"/>
              <a:t>.</a:t>
            </a:r>
          </a:p>
          <a:p>
            <a:endParaRPr b="1" dirty="0" sz="1600" lang="en-IN" smtClean="0"/>
          </a:p>
          <a:p>
            <a:r>
              <a:rPr b="1" dirty="0" sz="1600" lang="en-IN" smtClean="0"/>
              <a:t>3</a:t>
            </a:r>
            <a:r>
              <a:rPr b="1" dirty="0" sz="1600" lang="en-IN"/>
              <a:t>. Senior Leadership</a:t>
            </a:r>
            <a:r>
              <a:rPr b="1" dirty="0" sz="1600" lang="en-IN" smtClean="0"/>
              <a:t>:</a:t>
            </a:r>
          </a:p>
          <a:p>
            <a:r>
              <a:rPr dirty="0" sz="1600" lang="en-IN" smtClean="0"/>
              <a:t>Make </a:t>
            </a:r>
            <a:r>
              <a:rPr dirty="0" sz="1600" lang="en-IN"/>
              <a:t>strategic decisions about talent management, resource allocation, and business growth. They will use the insights and recommendations to inform strategic decisions and drive business outcomes</a:t>
            </a:r>
            <a:r>
              <a:rPr dirty="0" sz="1600" lang="en-IN" smtClean="0"/>
              <a:t>.</a:t>
            </a:r>
          </a:p>
          <a:p>
            <a:endParaRPr dirty="0" sz="1600" lang="en-IN" smtClean="0"/>
          </a:p>
          <a:p>
            <a:r>
              <a:rPr b="1" dirty="0" sz="1600" lang="en-IN" smtClean="0"/>
              <a:t>4</a:t>
            </a:r>
            <a:r>
              <a:rPr b="1" dirty="0" sz="1600" lang="en-IN"/>
              <a:t>. Training and Development Team: </a:t>
            </a:r>
            <a:endParaRPr b="1" dirty="0" sz="1600" lang="en-IN" smtClean="0"/>
          </a:p>
          <a:p>
            <a:r>
              <a:rPr dirty="0" sz="1600" lang="en-IN" smtClean="0"/>
              <a:t>Responsible </a:t>
            </a:r>
            <a:r>
              <a:rPr dirty="0" sz="1600" lang="en-IN"/>
              <a:t>for designing and delivering training programs. They will use the insights to identify skill gaps and develop targeted training programs</a:t>
            </a:r>
            <a:r>
              <a:rPr dirty="0" sz="1600" lang="en-IN" smtClean="0"/>
              <a:t>.</a:t>
            </a:r>
          </a:p>
          <a:p>
            <a:endParaRPr dirty="0" sz="1600" lang="en-IN" smtClean="0"/>
          </a:p>
          <a:p>
            <a:r>
              <a:rPr b="1" dirty="0" sz="1600" lang="en-IN" smtClean="0"/>
              <a:t>5</a:t>
            </a:r>
            <a:r>
              <a:rPr b="1" dirty="0" sz="1600" lang="en-IN"/>
              <a:t>. Employee Development Specialists: </a:t>
            </a:r>
            <a:endParaRPr b="1" dirty="0" sz="1600" lang="en-IN" smtClean="0"/>
          </a:p>
          <a:p>
            <a:r>
              <a:rPr dirty="0" sz="1600" lang="en-IN" smtClean="0"/>
              <a:t>Work </a:t>
            </a:r>
            <a:r>
              <a:rPr dirty="0" sz="1600" lang="en-IN"/>
              <a:t>with employees to create development plans and provide coaching. They will use the insights to identify areas for improvement and develop personalized development plans.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10515600" y="1574006"/>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8</a:t>
            </a:fld>
            <a:endParaRPr dirty="0" spc="10"/>
          </a:p>
        </p:txBody>
      </p:sp>
      <p:sp>
        <p:nvSpPr>
          <p:cNvPr id="1048671" name="Rectangle 7"/>
          <p:cNvSpPr/>
          <p:nvPr/>
        </p:nvSpPr>
        <p:spPr>
          <a:xfrm>
            <a:off x="2826327" y="1817130"/>
            <a:ext cx="6984423" cy="4358640"/>
          </a:xfrm>
          <a:prstGeom prst="rect"/>
        </p:spPr>
        <p:txBody>
          <a:bodyPr wrap="square">
            <a:spAutoFit/>
          </a:bodyPr>
          <a:p>
            <a:r>
              <a:rPr dirty="0" lang="en-IN"/>
              <a:t>Our solution, Employee Performance Analysis, offers a comprehensive data-driven approach to inform HR decision-making and drive business outcomes. By leveraging Excel-based data analytics, our solution provides actionable insights and recommendations to improve employee development, retention, and productivity initiatives. Our proposition is to empower HR Managers, Line Managers, and Senior Leadership with a user-friendly, interactive dashboard and detailed analytics to</a:t>
            </a:r>
            <a:r>
              <a:rPr dirty="0" lang="en-IN" smtClean="0"/>
              <a:t>:</a:t>
            </a:r>
          </a:p>
          <a:p>
            <a:endParaRPr dirty="0" lang="en-IN"/>
          </a:p>
          <a:p>
            <a:pPr indent="-285750" marL="285750">
              <a:buFont typeface="Wingdings" panose="05000000000000000000" pitchFamily="2" charset="2"/>
              <a:buChar char="§"/>
            </a:pPr>
            <a:r>
              <a:rPr dirty="0" lang="en-IN" smtClean="0"/>
              <a:t>Identify top</a:t>
            </a:r>
          </a:p>
          <a:p>
            <a:pPr indent="-285750" marL="285750">
              <a:buFont typeface="Wingdings" panose="05000000000000000000" pitchFamily="2" charset="2"/>
              <a:buChar char="§"/>
            </a:pPr>
            <a:r>
              <a:rPr dirty="0" lang="en-IN" smtClean="0"/>
              <a:t>performing </a:t>
            </a:r>
            <a:r>
              <a:rPr dirty="0" lang="en-IN"/>
              <a:t>and underperforming </a:t>
            </a:r>
            <a:r>
              <a:rPr dirty="0" lang="en-IN" smtClean="0"/>
              <a:t>employees</a:t>
            </a:r>
          </a:p>
          <a:p>
            <a:pPr indent="-285750" marL="285750">
              <a:buFont typeface="Wingdings" panose="05000000000000000000" pitchFamily="2" charset="2"/>
              <a:buChar char="§"/>
            </a:pPr>
            <a:r>
              <a:rPr dirty="0" lang="en-IN" smtClean="0"/>
              <a:t>Understand </a:t>
            </a:r>
            <a:r>
              <a:rPr dirty="0" lang="en-IN"/>
              <a:t>the impact of employee characteristics on </a:t>
            </a:r>
            <a:r>
              <a:rPr dirty="0" lang="en-IN" smtClean="0"/>
              <a:t>performance-</a:t>
            </a:r>
          </a:p>
          <a:p>
            <a:pPr indent="-285750" marL="285750">
              <a:buFont typeface="Wingdings" panose="05000000000000000000" pitchFamily="2" charset="2"/>
              <a:buChar char="§"/>
            </a:pPr>
            <a:r>
              <a:rPr dirty="0" lang="en-IN" smtClean="0"/>
              <a:t> </a:t>
            </a:r>
            <a:r>
              <a:rPr dirty="0" lang="en-IN"/>
              <a:t>Forecast future performance and potential turnover </a:t>
            </a:r>
            <a:r>
              <a:rPr dirty="0" lang="en-IN" smtClean="0"/>
              <a:t>risks</a:t>
            </a:r>
          </a:p>
          <a:p>
            <a:pPr indent="-285750" marL="285750">
              <a:buFont typeface="Wingdings" panose="05000000000000000000" pitchFamily="2" charset="2"/>
              <a:buChar char="§"/>
            </a:pPr>
            <a:r>
              <a:rPr dirty="0" lang="en-IN" smtClean="0"/>
              <a:t>Optimize </a:t>
            </a:r>
            <a:r>
              <a:rPr dirty="0" lang="en-IN"/>
              <a:t>training and development </a:t>
            </a:r>
            <a:r>
              <a:rPr dirty="0" lang="en-IN" smtClean="0"/>
              <a:t>programs</a:t>
            </a:r>
          </a:p>
          <a:p>
            <a:pPr indent="-285750" marL="285750">
              <a:buFont typeface="Wingdings" panose="05000000000000000000" pitchFamily="2" charset="2"/>
              <a:buChar char="§"/>
            </a:pPr>
            <a:r>
              <a:rPr dirty="0" lang="en-IN" smtClean="0"/>
              <a:t>Inform </a:t>
            </a:r>
            <a:r>
              <a:rPr dirty="0" lang="en-IN"/>
              <a:t>strategic talent management decisions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Dataset Description</a:t>
            </a:r>
          </a:p>
        </p:txBody>
      </p:sp>
      <p:sp>
        <p:nvSpPr>
          <p:cNvPr id="1048673" name="Rectangle 2"/>
          <p:cNvSpPr/>
          <p:nvPr/>
        </p:nvSpPr>
        <p:spPr>
          <a:xfrm>
            <a:off x="736859" y="1143634"/>
            <a:ext cx="7492741" cy="4968240"/>
          </a:xfrm>
          <a:prstGeom prst="rect"/>
        </p:spPr>
        <p:txBody>
          <a:bodyPr wrap="square">
            <a:spAutoFit/>
          </a:bodyPr>
          <a:p>
            <a:r>
              <a:rPr b="1" dirty="0" sz="1400" lang="en-IN"/>
              <a:t>The Employee Performance Dataset is a comprehensive collection of metrics and attributes related to individual employee performance, spanning a 24-month period. The dataset comprises</a:t>
            </a:r>
            <a:r>
              <a:rPr b="1" dirty="0" sz="1400" lang="en-IN" smtClean="0"/>
              <a:t>:</a:t>
            </a:r>
          </a:p>
          <a:p>
            <a:pPr indent="-285750" marL="285750">
              <a:buFont typeface="Wingdings" panose="05000000000000000000" pitchFamily="2" charset="2"/>
              <a:buChar char="§"/>
            </a:pPr>
            <a:endParaRPr dirty="0" sz="1400" lang="en-IN"/>
          </a:p>
          <a:p>
            <a:pPr indent="-285750" marL="285750">
              <a:buFont typeface="Wingdings" panose="05000000000000000000" pitchFamily="2" charset="2"/>
              <a:buChar char="§"/>
            </a:pPr>
            <a:r>
              <a:rPr dirty="0" sz="1400" lang="en-IN" smtClean="0"/>
              <a:t>1,500 </a:t>
            </a:r>
            <a:r>
              <a:rPr dirty="0" sz="1400" lang="en-IN"/>
              <a:t>employee </a:t>
            </a:r>
            <a:r>
              <a:rPr dirty="0" sz="1400" lang="en-IN" smtClean="0"/>
              <a:t>records</a:t>
            </a:r>
          </a:p>
          <a:p>
            <a:pPr indent="-285750" marL="285750">
              <a:buFont typeface="Wingdings" panose="05000000000000000000" pitchFamily="2" charset="2"/>
              <a:buChar char="§"/>
            </a:pPr>
            <a:r>
              <a:rPr dirty="0" sz="1400" lang="en-IN" smtClean="0"/>
              <a:t>- </a:t>
            </a:r>
            <a:r>
              <a:rPr dirty="0" sz="1400" lang="en-IN"/>
              <a:t>20 variables, including:    </a:t>
            </a:r>
            <a:endParaRPr dirty="0" sz="1400" lang="en-IN" smtClean="0"/>
          </a:p>
          <a:p>
            <a:pPr indent="-285750" marL="285750">
              <a:buFont typeface="Wingdings" panose="05000000000000000000" pitchFamily="2" charset="2"/>
              <a:buChar char="§"/>
            </a:pPr>
            <a:r>
              <a:rPr dirty="0" sz="1400" lang="en-IN" smtClean="0"/>
              <a:t>- </a:t>
            </a:r>
            <a:r>
              <a:rPr dirty="0" sz="1400" lang="en-IN"/>
              <a:t>Employee ID    </a:t>
            </a:r>
            <a:endParaRPr dirty="0" sz="1400" lang="en-IN" smtClean="0"/>
          </a:p>
          <a:p>
            <a:pPr indent="-285750" marL="285750">
              <a:buFont typeface="Wingdings" panose="05000000000000000000" pitchFamily="2" charset="2"/>
              <a:buChar char="§"/>
            </a:pPr>
            <a:r>
              <a:rPr dirty="0" sz="1400" lang="en-IN" smtClean="0"/>
              <a:t>- </a:t>
            </a:r>
            <a:r>
              <a:rPr dirty="0" sz="1400" lang="en-IN"/>
              <a:t>Performance scores (quarterly and annual)    </a:t>
            </a:r>
            <a:endParaRPr dirty="0" sz="1400" lang="en-IN" smtClean="0"/>
          </a:p>
          <a:p>
            <a:pPr indent="-285750" marL="285750">
              <a:buFont typeface="Wingdings" panose="05000000000000000000" pitchFamily="2" charset="2"/>
              <a:buChar char="§"/>
            </a:pPr>
            <a:r>
              <a:rPr dirty="0" sz="1400" lang="en-IN" smtClean="0"/>
              <a:t>- </a:t>
            </a:r>
            <a:r>
              <a:rPr dirty="0" sz="1400" lang="en-IN"/>
              <a:t>Promotion status    </a:t>
            </a:r>
            <a:endParaRPr dirty="0" sz="1400" lang="en-IN" smtClean="0"/>
          </a:p>
          <a:p>
            <a:pPr indent="-285750" marL="285750">
              <a:buFont typeface="Wingdings" panose="05000000000000000000" pitchFamily="2" charset="2"/>
              <a:buChar char="§"/>
            </a:pPr>
            <a:r>
              <a:rPr dirty="0" sz="1400" lang="en-IN" smtClean="0"/>
              <a:t>- </a:t>
            </a:r>
            <a:r>
              <a:rPr dirty="0" sz="1400" lang="en-IN"/>
              <a:t>Training participation    </a:t>
            </a:r>
            <a:endParaRPr dirty="0" sz="1400" lang="en-IN" smtClean="0"/>
          </a:p>
          <a:p>
            <a:pPr indent="-285750" marL="285750">
              <a:buFont typeface="Wingdings" panose="05000000000000000000" pitchFamily="2" charset="2"/>
              <a:buChar char="§"/>
            </a:pPr>
            <a:r>
              <a:rPr dirty="0" sz="1400" lang="en-IN" smtClean="0"/>
              <a:t>- </a:t>
            </a:r>
            <a:r>
              <a:rPr dirty="0" sz="1400" lang="en-IN"/>
              <a:t>Department    </a:t>
            </a:r>
            <a:endParaRPr dirty="0" sz="1400" lang="en-IN" smtClean="0"/>
          </a:p>
          <a:p>
            <a:pPr indent="-285750" marL="285750">
              <a:buFont typeface="Wingdings" panose="05000000000000000000" pitchFamily="2" charset="2"/>
              <a:buChar char="§"/>
            </a:pPr>
            <a:r>
              <a:rPr dirty="0" sz="1400" lang="en-IN" smtClean="0"/>
              <a:t>- </a:t>
            </a:r>
            <a:r>
              <a:rPr dirty="0" sz="1400" lang="en-IN"/>
              <a:t>Role    </a:t>
            </a:r>
            <a:endParaRPr dirty="0" sz="1400" lang="en-IN" smtClean="0"/>
          </a:p>
          <a:p>
            <a:pPr indent="-285750" marL="285750">
              <a:buFont typeface="Wingdings" panose="05000000000000000000" pitchFamily="2" charset="2"/>
              <a:buChar char="§"/>
            </a:pPr>
            <a:r>
              <a:rPr dirty="0" sz="1400" lang="en-IN" smtClean="0"/>
              <a:t>- </a:t>
            </a:r>
            <a:r>
              <a:rPr dirty="0" sz="1400" lang="en-IN"/>
              <a:t>Tenure    </a:t>
            </a:r>
            <a:endParaRPr dirty="0" sz="1400" lang="en-IN" smtClean="0"/>
          </a:p>
          <a:p>
            <a:pPr indent="-285750" marL="285750">
              <a:buFont typeface="Wingdings" panose="05000000000000000000" pitchFamily="2" charset="2"/>
              <a:buChar char="§"/>
            </a:pPr>
            <a:r>
              <a:rPr dirty="0" sz="1400" lang="en-IN" smtClean="0"/>
              <a:t>- </a:t>
            </a:r>
            <a:r>
              <a:rPr dirty="0" sz="1400" lang="en-IN"/>
              <a:t>Age    </a:t>
            </a:r>
            <a:endParaRPr dirty="0" sz="1400" lang="en-IN" smtClean="0"/>
          </a:p>
          <a:p>
            <a:pPr indent="-285750" marL="285750">
              <a:buFont typeface="Wingdings" panose="05000000000000000000" pitchFamily="2" charset="2"/>
              <a:buChar char="§"/>
            </a:pPr>
            <a:r>
              <a:rPr dirty="0" sz="1400" lang="en-IN" smtClean="0"/>
              <a:t>- </a:t>
            </a:r>
            <a:r>
              <a:rPr dirty="0" sz="1400" lang="en-IN"/>
              <a:t>Gender    </a:t>
            </a:r>
            <a:endParaRPr dirty="0" sz="1400" lang="en-IN" smtClean="0"/>
          </a:p>
          <a:p>
            <a:pPr indent="-285750" marL="285750">
              <a:buFont typeface="Wingdings" panose="05000000000000000000" pitchFamily="2" charset="2"/>
              <a:buChar char="§"/>
            </a:pPr>
            <a:r>
              <a:rPr dirty="0" sz="1400" lang="en-IN" smtClean="0"/>
              <a:t>- </a:t>
            </a:r>
            <a:r>
              <a:rPr dirty="0" sz="1400" lang="en-IN"/>
              <a:t>Education level    </a:t>
            </a:r>
            <a:endParaRPr dirty="0" sz="1400" lang="en-IN" smtClean="0"/>
          </a:p>
          <a:p>
            <a:pPr indent="-285750" marL="285750">
              <a:buFont typeface="Wingdings" panose="05000000000000000000" pitchFamily="2" charset="2"/>
              <a:buChar char="§"/>
            </a:pPr>
            <a:r>
              <a:rPr dirty="0" sz="1400" lang="en-IN" smtClean="0"/>
              <a:t>- </a:t>
            </a:r>
            <a:r>
              <a:rPr dirty="0" sz="1400" lang="en-IN"/>
              <a:t>Job satisfaction ratings    </a:t>
            </a:r>
            <a:endParaRPr dirty="0" sz="1400" lang="en-IN" smtClean="0"/>
          </a:p>
          <a:p>
            <a:pPr indent="-285750" marL="285750">
              <a:buFont typeface="Wingdings" panose="05000000000000000000" pitchFamily="2" charset="2"/>
              <a:buChar char="§"/>
            </a:pPr>
            <a:r>
              <a:rPr dirty="0" sz="1400" lang="en-IN" smtClean="0"/>
              <a:t>- </a:t>
            </a:r>
            <a:r>
              <a:rPr dirty="0" sz="1400" lang="en-IN"/>
              <a:t>Engagement metrics    </a:t>
            </a:r>
            <a:endParaRPr dirty="0" sz="1400" lang="en-IN" smtClean="0"/>
          </a:p>
          <a:p>
            <a:pPr indent="-285750" marL="285750">
              <a:buFont typeface="Wingdings" panose="05000000000000000000" pitchFamily="2" charset="2"/>
              <a:buChar char="§"/>
            </a:pPr>
            <a:r>
              <a:rPr dirty="0" sz="1400" lang="en-IN" smtClean="0"/>
              <a:t>- </a:t>
            </a:r>
            <a:r>
              <a:rPr dirty="0" sz="1400" lang="en-IN"/>
              <a:t>Turnover </a:t>
            </a:r>
            <a:r>
              <a:rPr dirty="0" sz="1400" lang="en-IN" smtClean="0"/>
              <a:t>indicators</a:t>
            </a:r>
          </a:p>
          <a:p>
            <a:pPr indent="-285750" marL="285750">
              <a:buFont typeface="Wingdings" panose="05000000000000000000" pitchFamily="2" charset="2"/>
              <a:buChar char="§"/>
            </a:pPr>
            <a:r>
              <a:rPr dirty="0" sz="1400" lang="en-IN" smtClean="0"/>
              <a:t>- </a:t>
            </a:r>
            <a:r>
              <a:rPr dirty="0" sz="1400" lang="en-IN"/>
              <a:t>Data sources: HR systems, performance management tools, internal surveys, and administrative records- Data format: Excel spreadsheet (.</a:t>
            </a:r>
            <a:r>
              <a:rPr dirty="0" sz="1400" lang="en-IN" smtClean="0"/>
              <a:t>xl)</a:t>
            </a:r>
          </a:p>
          <a:p>
            <a:pPr indent="-285750" marL="285750">
              <a:buFont typeface="Wingdings" panose="05000000000000000000" pitchFamily="2" charset="2"/>
              <a:buChar char="§"/>
            </a:pPr>
            <a:r>
              <a:rPr dirty="0" sz="1400" lang="en-IN" smtClean="0"/>
              <a:t>- </a:t>
            </a:r>
            <a:r>
              <a:rPr dirty="0" sz="1400" lang="en-IN"/>
              <a:t>Data quality: Cleaned and </a:t>
            </a:r>
            <a:r>
              <a:rPr dirty="0" sz="1400" lang="en-IN" smtClean="0"/>
              <a:t>pre processed </a:t>
            </a:r>
            <a:r>
              <a:rPr dirty="0" sz="1400" lang="en-IN"/>
              <a:t>to ensure accuracy and </a:t>
            </a:r>
            <a:r>
              <a:rPr dirty="0" sz="1400" lang="en-IN" smtClean="0"/>
              <a:t>consistency</a:t>
            </a:r>
          </a:p>
          <a:p>
            <a:pPr indent="-285750" marL="285750">
              <a:buFont typeface="Wingdings" panose="05000000000000000000" pitchFamily="2" charset="2"/>
              <a:buChar char="§"/>
            </a:pPr>
            <a:r>
              <a:rPr dirty="0" sz="1400" lang="en-IN" smtClean="0"/>
              <a:t>This </a:t>
            </a:r>
            <a:r>
              <a:rPr dirty="0" sz="1400" lang="en-IN"/>
              <a:t>dataset provides a rich foundation for analysis, enabling insights into performance drivers, talent identification, and strategic workforce planning.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2024-09-10T06:07:28Z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6ea2cd4ff5d94341b548c9ec936f26dc</vt:lpwstr>
  </property>
</Properties>
</file>