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256" r:id="rId2"/>
    <p:sldId id="498" r:id="rId3"/>
    <p:sldId id="499" r:id="rId4"/>
    <p:sldId id="500" r:id="rId5"/>
    <p:sldId id="501" r:id="rId6"/>
    <p:sldId id="502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62" r:id="rId17"/>
    <p:sldId id="435" r:id="rId18"/>
    <p:sldId id="436" r:id="rId19"/>
    <p:sldId id="474" r:id="rId20"/>
    <p:sldId id="475" r:id="rId21"/>
    <p:sldId id="437" r:id="rId22"/>
    <p:sldId id="476" r:id="rId23"/>
    <p:sldId id="463" r:id="rId24"/>
    <p:sldId id="480" r:id="rId25"/>
    <p:sldId id="481" r:id="rId26"/>
    <p:sldId id="464" r:id="rId27"/>
    <p:sldId id="485" r:id="rId28"/>
    <p:sldId id="483" r:id="rId29"/>
    <p:sldId id="439" r:id="rId30"/>
    <p:sldId id="486" r:id="rId31"/>
    <p:sldId id="465" r:id="rId32"/>
    <p:sldId id="487" r:id="rId33"/>
    <p:sldId id="440" r:id="rId34"/>
    <p:sldId id="477" r:id="rId35"/>
    <p:sldId id="441" r:id="rId36"/>
    <p:sldId id="442" r:id="rId37"/>
    <p:sldId id="488" r:id="rId38"/>
    <p:sldId id="443" r:id="rId39"/>
    <p:sldId id="444" r:id="rId40"/>
    <p:sldId id="445" r:id="rId41"/>
    <p:sldId id="446" r:id="rId42"/>
    <p:sldId id="478" r:id="rId43"/>
    <p:sldId id="466" r:id="rId44"/>
    <p:sldId id="467" r:id="rId45"/>
    <p:sldId id="468" r:id="rId46"/>
    <p:sldId id="447" r:id="rId47"/>
    <p:sldId id="381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/>
              <a:t>고유값의 합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tr</a:t>
            </a:r>
            <a:r>
              <a:rPr lang="en-US" altLang="ko-KR" sz="1800" dirty="0" smtClean="0"/>
              <a:t>(A)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직접 계산해 보기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34981-970D-4840-87FD-EB07E39B2CBD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F65D6-D96B-4124-B2DF-547722B38C0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38748-77B7-444A-B9B3-185BA7FCF64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C2BD87-91A2-4761-B869-524B767D3EB0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8849-2D22-44B2-B664-36AF22637B68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77DF5-AD09-48B9-B111-24350BE6A3A9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C7241-7981-4E42-9BDC-B84EFBFEE561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0F8C1-9050-478A-B139-1EFFCEBE385D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2B5B5-A66F-415D-BC6C-C89A2A0975D5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E71DA-A28E-4E5C-8630-8FA109765794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DE2BF-20FB-4E24-A684-B62930B68E5F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4472745-EC1E-4CB8-9502-37738B7D9742}" type="datetime1">
              <a:rPr lang="en-US" altLang="ko-KR" smtClean="0"/>
              <a:t>5/9/2022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고유값과 고유벡터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손으로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구하기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−3=0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/>
                  <a:t>λ = 2, </a:t>
                </a:r>
                <a:r>
                  <a:rPr lang="en-US" sz="1800" dirty="0" smtClean="0"/>
                  <a:t>6</a:t>
                </a:r>
              </a:p>
              <a:p>
                <a:pPr lvl="1"/>
                <a:r>
                  <a:rPr lang="ko-KR" altLang="en-US" sz="1800" dirty="0" smtClean="0"/>
                  <a:t>고유벡터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=0 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400" dirty="0"/>
                  <a:t>λ = 2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/>
                  <a:t>3x + y = 0</a:t>
                </a:r>
                <a:r>
                  <a:rPr lang="ko-KR" altLang="en-US" sz="1400" dirty="0"/>
                  <a:t>을 만족하는 모든</a:t>
                </a:r>
                <a:r>
                  <a:rPr lang="en-US" sz="1400" dirty="0"/>
                  <a:t> x, y</a:t>
                </a:r>
                <a:r>
                  <a:rPr lang="ko-KR" altLang="en-US" sz="1400" dirty="0" smtClean="0"/>
                  <a:t>가 </a:t>
                </a:r>
                <a:r>
                  <a:rPr lang="en-US" sz="1400" dirty="0" smtClean="0"/>
                  <a:t>λ </a:t>
                </a:r>
                <a:r>
                  <a:rPr lang="en-US" sz="1400" dirty="0"/>
                  <a:t>= 2 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smtClean="0"/>
                  <a:t>대한 고유벡터가 됨</a:t>
                </a:r>
                <a:endParaRPr lang="en-US" altLang="ko-KR" sz="1400" dirty="0" smtClean="0"/>
              </a:p>
              <a:p>
                <a:pPr lvl="2"/>
                <a:r>
                  <a:rPr lang="ko-KR" altLang="ko-KR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고유벡터는 여러개 나올 수 </a:t>
                </a:r>
                <a:r>
                  <a:rPr lang="ko-KR" altLang="en-US" sz="1400" dirty="0" smtClean="0"/>
                  <a:t>있음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왜냐하면 고유벡터는 방향성만이 중요하기 </a:t>
                </a:r>
                <a:r>
                  <a:rPr lang="ko-KR" altLang="ko-KR" sz="1400" dirty="0" smtClean="0"/>
                  <a:t>때문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보통은 여러개의 고유벡터들 중에서 그 길이가</a:t>
                </a:r>
                <a:r>
                  <a:rPr lang="en-US" altLang="ko-KR" sz="1400" dirty="0"/>
                  <a:t> 1</a:t>
                </a:r>
                <a:r>
                  <a:rPr lang="ko-KR" altLang="ko-KR" sz="1400" dirty="0"/>
                  <a:t>인 고유벡터를 </a:t>
                </a:r>
                <a:r>
                  <a:rPr lang="ko-KR" altLang="ko-KR" sz="1400" dirty="0" smtClean="0"/>
                  <a:t>선택</a:t>
                </a:r>
                <a:r>
                  <a:rPr lang="en-US" altLang="ko-KR" sz="1400" dirty="0" smtClean="0"/>
                  <a:t>.</a:t>
                </a:r>
              </a:p>
              <a:p>
                <a:pPr lvl="2"/>
                <a:r>
                  <a:rPr lang="en-US" sz="1400" dirty="0"/>
                  <a:t>λ = 6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, x = y</a:t>
                </a:r>
                <a:endParaRPr lang="en-US" sz="1400" dirty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Numpy</a:t>
            </a:r>
            <a:r>
              <a:rPr lang="ko-KR" altLang="en-US" sz="2400" dirty="0"/>
              <a:t>를 이용해서 고유값과 고유벡터 </a:t>
            </a:r>
            <a:r>
              <a:rPr lang="ko-KR" altLang="en-US" sz="2400" dirty="0" smtClean="0"/>
              <a:t>구하기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See “</a:t>
            </a:r>
            <a:r>
              <a:rPr lang="en-US" altLang="ko-KR" sz="2000" dirty="0" err="1" smtClean="0"/>
              <a:t>eigen_examples.ipynb</a:t>
            </a:r>
            <a:r>
              <a:rPr lang="en-US" altLang="ko-KR" sz="2000" dirty="0" smtClean="0"/>
              <a:t>”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A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([[5, 1],</a:t>
            </a:r>
          </a:p>
          <a:p>
            <a:pPr marL="457200" lvl="1" indent="0">
              <a:buNone/>
            </a:pPr>
            <a:r>
              <a:rPr lang="en-US" altLang="ko-KR" sz="2000" dirty="0"/>
              <a:t>                        [3, 3]])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eigVals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eigVecs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np.linalg.eig</a:t>
            </a:r>
            <a:r>
              <a:rPr lang="en-US" altLang="ko-KR" sz="2000" dirty="0"/>
              <a:t>(A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eigVecs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Unit vectors </a:t>
            </a:r>
          </a:p>
          <a:p>
            <a:pPr lvl="3"/>
            <a:r>
              <a:rPr lang="ko-KR" altLang="en-US" sz="1200" dirty="0" smtClean="0"/>
              <a:t>방향이 중요하기 때문에</a:t>
            </a:r>
            <a:endParaRPr lang="en-US" altLang="ko-KR" sz="1200" dirty="0"/>
          </a:p>
          <a:p>
            <a:pPr lvl="2"/>
            <a:r>
              <a:rPr lang="en-US" altLang="ko-KR" sz="1600" dirty="0"/>
              <a:t>v1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0]</a:t>
            </a:r>
          </a:p>
          <a:p>
            <a:pPr lvl="2"/>
            <a:r>
              <a:rPr lang="en-US" altLang="ko-KR" sz="1600" dirty="0"/>
              <a:t>v2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1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Check out if v1 satisfies x = y and v2 satisfies y = -3x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</a:t>
            </a:r>
            <a:endParaRPr lang="en-US" sz="20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고유값의 특성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(determinant) = </a:t>
                </a:r>
                <a:r>
                  <a:rPr lang="ko-KR" altLang="en-US" dirty="0" smtClean="0"/>
                  <a:t>고유값들의 곱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3"/>
                <a:r>
                  <a:rPr lang="ko-KR" altLang="en-US" dirty="0" smtClean="0"/>
                  <a:t>고유값 </a:t>
                </a:r>
                <a:r>
                  <a:rPr lang="en-US" altLang="ko-KR" dirty="0" smtClean="0"/>
                  <a:t>= 6, 2 </a:t>
                </a:r>
              </a:p>
              <a:p>
                <a:pPr lvl="3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= 12 = 5*3 – 3*1</a:t>
                </a:r>
              </a:p>
              <a:p>
                <a:pPr lvl="1"/>
                <a:r>
                  <a:rPr lang="en-US" dirty="0" err="1" smtClean="0"/>
                  <a:t>tr</a:t>
                </a:r>
                <a:r>
                  <a:rPr lang="en-US" dirty="0" smtClean="0"/>
                  <a:t>(A) = </a:t>
                </a:r>
                <a:r>
                  <a:rPr lang="ko-KR" altLang="en-US" dirty="0" smtClean="0"/>
                  <a:t>고유값들의 합</a:t>
                </a:r>
                <a:endParaRPr lang="en-US" altLang="ko-KR" dirty="0" smtClean="0"/>
              </a:p>
              <a:p>
                <a:pPr lvl="2"/>
                <a:r>
                  <a:rPr lang="en-US" dirty="0" err="1"/>
                  <a:t>tr</a:t>
                </a:r>
                <a:r>
                  <a:rPr lang="en-US" dirty="0"/>
                  <a:t>(A</a:t>
                </a:r>
                <a:r>
                  <a:rPr lang="en-US" dirty="0" smtClean="0"/>
                  <a:t>) = </a:t>
                </a:r>
                <a:r>
                  <a:rPr lang="ko-KR" altLang="en-US" dirty="0" smtClean="0"/>
                  <a:t>대각 성분의 합</a:t>
                </a:r>
                <a:endParaRPr lang="en-US" altLang="ko-KR" dirty="0" smtClean="0"/>
              </a:p>
              <a:p>
                <a:pPr lvl="2"/>
                <a:r>
                  <a:rPr lang="en-US" dirty="0" smtClean="0"/>
                  <a:t>5+3 = 6+2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2222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고유값의 특성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r>
                      <a:rPr lang="en-US" sz="2000" i="1">
                        <a:latin typeface="Cambria Math"/>
                      </a:rPr>
                      <m:t>𝜆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How to find eigenvalues?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𝑎𝑑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ko-KR" altLang="en-US" sz="2000" dirty="0" smtClean="0"/>
                  <a:t>두 근의 합과 곱은</a:t>
                </a:r>
                <a:r>
                  <a:rPr lang="en-US" altLang="ko-KR" sz="2000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위의 식을 만족하는 고유값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행렬식과의 관계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행렬식 </a:t>
                </a:r>
                <a:r>
                  <a:rPr lang="en-US" altLang="ko-KR" sz="1800" dirty="0"/>
                  <a:t>(determinant) = </a:t>
                </a:r>
                <a:r>
                  <a:rPr lang="ko-KR" altLang="en-US" sz="1800" dirty="0"/>
                  <a:t>고유값들의 </a:t>
                </a:r>
                <a:r>
                  <a:rPr lang="ko-KR" altLang="en-US" sz="1800" dirty="0" smtClean="0"/>
                  <a:t>곱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What if a matrix is not full rank</a:t>
                </a:r>
                <a:endParaRPr lang="en-US" altLang="ko-KR" sz="1600" dirty="0"/>
              </a:p>
              <a:p>
                <a:pPr lvl="1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r>
                  <a:rPr lang="ko-KR" altLang="en-US" sz="1600" dirty="0"/>
                  <a:t>고유값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0, 5</a:t>
                </a:r>
                <a:endParaRPr lang="en-US" altLang="ko-KR" sz="1400" dirty="0"/>
              </a:p>
              <a:p>
                <a:pPr lvl="2"/>
                <a:r>
                  <a:rPr lang="ko-KR" altLang="en-US" sz="1600" dirty="0"/>
                  <a:t>행렬식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 = 5*0</a:t>
                </a:r>
              </a:p>
              <a:p>
                <a:pPr lvl="2"/>
                <a:r>
                  <a:rPr lang="en-US" sz="1600" dirty="0" smtClean="0"/>
                  <a:t>=&gt; </a:t>
                </a:r>
                <a:r>
                  <a:rPr lang="ko-KR" altLang="en-US" sz="1600" dirty="0" smtClean="0"/>
                  <a:t>역행렬이 존재하지 않는다</a:t>
                </a:r>
                <a:r>
                  <a:rPr lang="en-US" altLang="ko-KR" sz="1600" dirty="0" smtClean="0"/>
                  <a:t>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대칭행렬의 고유벡터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서로 수직이다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사이각 </a:t>
                </a:r>
                <a:r>
                  <a:rPr lang="en-US" altLang="ko-KR" dirty="0" smtClean="0"/>
                  <a:t>= 90</a:t>
                </a:r>
                <a:r>
                  <a:rPr lang="ko-KR" altLang="en-US" dirty="0" smtClean="0"/>
                  <a:t>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cos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 = 0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고유분해</a:t>
            </a:r>
            <a:r>
              <a:rPr lang="ko-KR" altLang="en-US" cap="none" dirty="0" smtClean="0"/>
              <a:t> </a:t>
            </a:r>
            <a:r>
              <a:rPr lang="en-US" altLang="ko-KR" cap="none" dirty="0" smtClean="0"/>
              <a:t>(</a:t>
            </a:r>
            <a:r>
              <a:rPr lang="en-US" altLang="ko-KR" cap="none" dirty="0" err="1" smtClean="0"/>
              <a:t>Eigendecomposition</a:t>
            </a:r>
            <a:r>
              <a:rPr lang="en-US" altLang="ko-KR" cap="none" dirty="0" smtClean="0"/>
              <a:t>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Eigendecomposition (</a:t>
                </a:r>
                <a:r>
                  <a:rPr lang="ko-KR" altLang="en-US" sz="2800" dirty="0" smtClean="0"/>
                  <a:t>고유 분해</a:t>
                </a:r>
                <a:r>
                  <a:rPr lang="en-US" altLang="ko-KR" sz="2800" dirty="0" smtClean="0"/>
                  <a:t>)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VΛ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200" dirty="0" smtClean="0"/>
              </a:p>
              <a:p>
                <a:pPr lvl="2" latinLnBrk="1"/>
                <a:r>
                  <a:rPr lang="en-US" altLang="ko-KR" sz="2000" dirty="0" smtClean="0"/>
                  <a:t>A: </a:t>
                </a:r>
                <a:r>
                  <a:rPr lang="en-US" altLang="ko-KR" sz="2000" dirty="0" err="1" smtClean="0"/>
                  <a:t>nxn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정사각행렬</a:t>
                </a:r>
                <a:endParaRPr lang="en-US" altLang="ko-KR" sz="2000" dirty="0" smtClean="0"/>
              </a:p>
              <a:p>
                <a:pPr lvl="2" latinLnBrk="1"/>
                <a:r>
                  <a:rPr lang="en-US" altLang="ko-KR" sz="2000" dirty="0" smtClean="0"/>
                  <a:t>V: A</a:t>
                </a:r>
                <a:r>
                  <a:rPr lang="ko-KR" altLang="en-US" sz="2000" dirty="0" smtClean="0"/>
                  <a:t>의 고유벡터들을 열로 갖는 행렬</a:t>
                </a:r>
                <a:endParaRPr lang="en-US" altLang="ko-KR" sz="2000" dirty="0" smtClean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고유값들을 대각성분으로 갖는 대각행렬</a:t>
                </a:r>
                <a:endParaRPr lang="en-US" altLang="ko-KR" sz="2000" dirty="0" smtClean="0"/>
              </a:p>
              <a:p>
                <a:pPr lvl="3" latinLnBrk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diag</m:t>
                    </m:r>
                    <m:r>
                      <a:rPr lang="en-US" altLang="ko-KR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lvl="2" latinLnBrk="1"/>
                <a:r>
                  <a:rPr lang="en-US" altLang="ko-KR" sz="2000" dirty="0" smtClean="0"/>
                  <a:t>Example)</a:t>
                </a:r>
              </a:p>
              <a:p>
                <a:pPr lvl="3" latinLnBrk="1"/>
                <a:r>
                  <a:rPr lang="en-US" altLang="ko-KR" sz="1800" dirty="0" smtClean="0"/>
                  <a:t>A: 2x2 </a:t>
                </a:r>
                <a:r>
                  <a:rPr lang="ko-KR" altLang="en-US" sz="1800" dirty="0" smtClean="0"/>
                  <a:t>행렬</a:t>
                </a:r>
                <a:r>
                  <a:rPr lang="en-US" altLang="ko-KR" sz="1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Λ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diag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lvl="3"/>
                <a:r>
                  <a:rPr lang="en-US" sz="1800" dirty="0" smtClean="0"/>
                  <a:t>v1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/>
                  <a:t>v2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then V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 smtClean="0"/>
              </a:p>
              <a:p>
                <a:pPr lvl="1"/>
                <a:endParaRPr lang="en-US" sz="2400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sz="2400" dirty="0"/>
              </a:p>
              <a:p>
                <a:pPr marL="457200" lvl="1" indent="0">
                  <a:buNone/>
                </a:pPr>
                <a:endParaRPr lang="en-US" altLang="ko-KR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How to derive?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V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AV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𝑉</m:t>
                    </m:r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𝑤h𝑒𝑟𝑒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eigenvector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VΛ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How to derive? (cont’d)</a:t>
                </a:r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1800" dirty="0" smtClean="0"/>
                  <a:t>V must be full rank, that is the eigenvectors must be linearly independent </a:t>
                </a:r>
              </a:p>
              <a:p>
                <a:pPr lvl="2"/>
                <a:r>
                  <a:rPr lang="en-US" altLang="ko-KR" sz="1800" dirty="0" smtClean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존재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lvl="1"/>
                <a:endParaRPr lang="en-US" altLang="ko-KR" sz="2200" dirty="0" smtClean="0"/>
              </a:p>
              <a:p>
                <a:pPr lvl="1"/>
                <a:endParaRPr lang="en-US" altLang="ko-KR" sz="2000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V</m:t>
                    </m:r>
                    <m:r>
                      <a:rPr lang="en-US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−0.31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0.94868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Python code: See “</a:t>
                </a:r>
                <a:r>
                  <a:rPr lang="en-US" dirty="0" err="1" smtClean="0"/>
                  <a:t>eigen_examples.ipynb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lvl="1"/>
                <a:endParaRPr lang="en-US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err="1" smtClean="0"/>
                  <a:t>eigendecomposition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은 언제 사용할 </a:t>
                </a:r>
                <a:r>
                  <a:rPr lang="ko-KR" altLang="en-US" sz="2000" dirty="0"/>
                  <a:t>수 있는가</a:t>
                </a:r>
                <a:r>
                  <a:rPr lang="en-US" sz="2000" dirty="0"/>
                  <a:t>?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1) </a:t>
                </a:r>
                <a:r>
                  <a:rPr lang="en-US" sz="2000" dirty="0"/>
                  <a:t>A </a:t>
                </a:r>
                <a:r>
                  <a:rPr lang="ko-KR" altLang="en-US" sz="2000" dirty="0"/>
                  <a:t>변환이 여러번 수행되는 경우를 간단하게 계산 가능</a:t>
                </a:r>
                <a:endParaRPr lang="en-US" sz="2000" dirty="0"/>
              </a:p>
              <a:p>
                <a:pPr lvl="2"/>
                <a:r>
                  <a:rPr lang="en-US" sz="1600" dirty="0"/>
                  <a:t>A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= AA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lvl="1"/>
                <a:r>
                  <a:rPr lang="en-US" sz="2000" dirty="0" smtClean="0"/>
                  <a:t>2) PCA </a:t>
                </a:r>
                <a:r>
                  <a:rPr lang="ko-KR" altLang="en-US" sz="2000" dirty="0" smtClean="0"/>
                  <a:t>차원축소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정확하게는 </a:t>
                </a:r>
                <a:r>
                  <a:rPr lang="en-US" altLang="ko-KR" sz="1800" dirty="0" err="1" smtClean="0"/>
                  <a:t>eigendecomposition</a:t>
                </a:r>
                <a:r>
                  <a:rPr lang="ko-KR" altLang="en-US" sz="1800" dirty="0" smtClean="0"/>
                  <a:t>이 사용되기 보다는 </a:t>
                </a:r>
                <a:r>
                  <a:rPr lang="en-US" altLang="ko-KR" sz="1800" dirty="0" smtClean="0"/>
                  <a:t>eigenvalues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eigenvectors</a:t>
                </a:r>
                <a:r>
                  <a:rPr lang="ko-KR" altLang="en-US" sz="1800" dirty="0" smtClean="0"/>
                  <a:t>가 사용됨</a:t>
                </a:r>
                <a:endParaRPr lang="en-US" sz="1800" dirty="0" smtClean="0"/>
              </a:p>
              <a:p>
                <a:pPr lvl="3"/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selection</a:t>
            </a:r>
          </a:p>
          <a:p>
            <a:pPr lvl="1"/>
            <a:r>
              <a:rPr lang="ko-KR" altLang="en-US" sz="2000" dirty="0" smtClean="0"/>
              <a:t>데이터셋에 존재하는 원래의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들 중에서 문제를 푸는데 있어 중요한 역할을 하는 몇 개의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선택하여 최종 분석에서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features: </a:t>
            </a:r>
            <a:r>
              <a:rPr lang="en-US" altLang="ko-KR" sz="1800" dirty="0"/>
              <a:t>age, experience, gender, height, </a:t>
            </a:r>
            <a:r>
              <a:rPr lang="en-US" altLang="ko-KR" sz="1800" dirty="0" smtClean="0"/>
              <a:t>weight → </a:t>
            </a:r>
            <a:r>
              <a:rPr lang="ko-KR" altLang="en-US" sz="1800" dirty="0" smtClean="0"/>
              <a:t>이중에서 </a:t>
            </a:r>
            <a:r>
              <a:rPr lang="en-US" altLang="ko-KR" sz="1800" dirty="0" smtClean="0"/>
              <a:t>age, experience, gender</a:t>
            </a:r>
            <a:r>
              <a:rPr lang="ko-KR" altLang="en-US" sz="1800" dirty="0" smtClean="0"/>
              <a:t>를 선택하여 최종 분석에서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선택되지 않은 </a:t>
            </a:r>
            <a:r>
              <a:rPr lang="en-US" altLang="ko-KR" sz="1800" dirty="0" smtClean="0"/>
              <a:t>features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height, weight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갖고 있는 정보를 최종 분석에서 사용하지 못한다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Feature extraction</a:t>
            </a:r>
          </a:p>
          <a:p>
            <a:pPr lvl="1"/>
            <a:r>
              <a:rPr lang="ko-KR" altLang="ko-KR" sz="2000" dirty="0"/>
              <a:t>데이터셋에 존재하는 원래의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들의 </a:t>
            </a:r>
            <a:r>
              <a:rPr lang="ko-KR" altLang="ko-KR" sz="2000" dirty="0" smtClean="0"/>
              <a:t>정보</a:t>
            </a:r>
            <a:r>
              <a:rPr lang="ko-KR" altLang="en-US" sz="2000" dirty="0"/>
              <a:t>를</a:t>
            </a:r>
            <a:r>
              <a:rPr lang="ko-KR" altLang="ko-KR" sz="2000" dirty="0" smtClean="0"/>
              <a:t> 사용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원래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그대로를 최종분석에서</a:t>
            </a:r>
            <a:r>
              <a:rPr lang="ko-KR" altLang="ko-KR" sz="2000" dirty="0" smtClean="0"/>
              <a:t> 사용하지</a:t>
            </a:r>
            <a:r>
              <a:rPr lang="ko-KR" altLang="en-US" sz="2000" dirty="0" smtClean="0"/>
              <a:t>는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/>
              <a:t>원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들이 가지고 있는 </a:t>
            </a:r>
            <a:r>
              <a:rPr lang="ko-KR" altLang="ko-KR" sz="2000" dirty="0" smtClean="0"/>
              <a:t>정보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분산 정보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활용해서 새로운 종류의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를 생성해서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extraction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최종 분석에서 사용한다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장점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데이터셋에 존재하는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들을 버리지 않고</a:t>
            </a:r>
            <a:r>
              <a:rPr lang="en-US" altLang="ko-KR" sz="2000" dirty="0"/>
              <a:t>, feature</a:t>
            </a:r>
            <a:r>
              <a:rPr lang="ko-KR" altLang="ko-KR" sz="2000" dirty="0"/>
              <a:t>들이 가지고 있는 많은 정보를 사용할 수 </a:t>
            </a:r>
            <a:r>
              <a:rPr lang="ko-KR" altLang="ko-KR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600" dirty="0"/>
              <a:t>전체 </a:t>
            </a:r>
            <a:r>
              <a:rPr lang="en-US" altLang="ko-KR" sz="1600" dirty="0"/>
              <a:t>features: age, experience, gender, height, </a:t>
            </a:r>
            <a:r>
              <a:rPr lang="en-US" altLang="ko-KR" sz="1600" dirty="0" smtClean="0"/>
              <a:t>weight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사용해서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정보를 담고 있는 새로운 </a:t>
            </a:r>
            <a:r>
              <a:rPr lang="en-US" altLang="ko-KR" sz="1600" dirty="0" smtClean="0"/>
              <a:t>feature 2</a:t>
            </a:r>
            <a:r>
              <a:rPr lang="ko-KR" altLang="en-US" sz="1600" dirty="0" smtClean="0"/>
              <a:t>개를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생성된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들은 실제로 존재하는 어떠한 변수가 아님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축들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(cont’d)</a:t>
            </a:r>
          </a:p>
          <a:p>
            <a:pPr lvl="1"/>
            <a:r>
              <a:rPr lang="ko-KR" altLang="en-US" sz="2000" dirty="0" smtClean="0"/>
              <a:t>이러한 </a:t>
            </a:r>
            <a:r>
              <a:rPr lang="en-US" altLang="ko-KR" sz="2000" dirty="0" smtClean="0"/>
              <a:t>PC </a:t>
            </a:r>
            <a:r>
              <a:rPr lang="ko-KR" altLang="en-US" sz="2000" dirty="0" smtClean="0"/>
              <a:t>들 중에서 분산을 많이 설명하는 상위 몇개의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만을 선택하여 사용 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이를 이용하여 원데이터를 다시 표현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효과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 데이터의 정보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별로 손실하지 않으면서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수를 줄이는 효과</a:t>
            </a:r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05" y="2057400"/>
            <a:ext cx="5251450" cy="35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2590800"/>
            <a:ext cx="2186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Example</a:t>
            </a:r>
          </a:p>
          <a:p>
            <a:r>
              <a:rPr lang="ko-KR" altLang="en-US" dirty="0" smtClean="0"/>
              <a:t>독립변수의 수 </a:t>
            </a:r>
            <a:r>
              <a:rPr lang="en-US" altLang="ko-KR" dirty="0" smtClean="0"/>
              <a:t>= 2</a:t>
            </a:r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4191000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분산을 가장 많이 설명하는 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352800" y="4191000"/>
            <a:ext cx="2438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262004" y="5297269"/>
            <a:ext cx="45031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설명하지 못하는 분산을 설명</a:t>
            </a:r>
            <a:endParaRPr lang="en-US" altLang="ko-KR" dirty="0" smtClean="0"/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서로 수직</a:t>
            </a:r>
            <a:endParaRPr lang="en-US" altLang="ko-KR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352800" y="4514165"/>
            <a:ext cx="3810000" cy="1115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14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예제 데이터 </a:t>
            </a:r>
            <a:r>
              <a:rPr lang="en-US" altLang="ko-KR" sz="2000" dirty="0" smtClean="0"/>
              <a:t>(# of features = 2, # data points = 10)</a:t>
            </a:r>
          </a:p>
          <a:p>
            <a:pPr lvl="1"/>
            <a:endParaRPr lang="en-US" sz="1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62448"/>
              </p:ext>
            </p:extLst>
          </p:nvPr>
        </p:nvGraphicFramePr>
        <p:xfrm>
          <a:off x="1066800" y="3114984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83088" y="3276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를 하나만 선택해서 사용하고자 하는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X2 </a:t>
            </a:r>
            <a:r>
              <a:rPr lang="ko-KR" altLang="en-US" dirty="0" smtClean="0"/>
              <a:t>중 하나만을 선택하게 되면</a:t>
            </a:r>
            <a:r>
              <a:rPr lang="en-US" altLang="ko-KR" dirty="0"/>
              <a:t> </a:t>
            </a:r>
            <a:r>
              <a:rPr lang="en-US" altLang="ko-KR" dirty="0" smtClean="0"/>
              <a:t>(feature selection), </a:t>
            </a:r>
            <a:r>
              <a:rPr lang="ko-KR" altLang="en-US" dirty="0" smtClean="0"/>
              <a:t>선택되지 않은 변수의 정보를 모두 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방지하기 위해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feature extraction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중에서 원 데이터의 분산을 더 많이 설명하는 하나만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PCA (cont’d)</a:t>
            </a:r>
          </a:p>
          <a:p>
            <a:pPr lvl="1"/>
            <a:r>
              <a:rPr lang="en-US" altLang="ko-KR" sz="2400" dirty="0"/>
              <a:t>Mean centering </a:t>
            </a:r>
          </a:p>
          <a:p>
            <a:pPr lvl="2"/>
            <a:r>
              <a:rPr lang="en-US" altLang="ko-KR" sz="1800" dirty="0"/>
              <a:t>PCA</a:t>
            </a:r>
            <a:r>
              <a:rPr lang="ko-KR" altLang="en-US" sz="1800" dirty="0"/>
              <a:t>는 원래의 값을 </a:t>
            </a:r>
            <a:r>
              <a:rPr lang="ko-KR" altLang="en-US" sz="1800" dirty="0" smtClean="0"/>
              <a:t>사용하지 </a:t>
            </a:r>
            <a:r>
              <a:rPr lang="ko-KR" altLang="en-US" sz="1800" dirty="0"/>
              <a:t>않고</a:t>
            </a:r>
            <a:r>
              <a:rPr lang="en-US" altLang="ko-KR" sz="1800" dirty="0"/>
              <a:t>, mean centering</a:t>
            </a:r>
            <a:r>
              <a:rPr lang="ko-KR" altLang="en-US" sz="1800" dirty="0"/>
              <a:t>값을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Mean centering value = </a:t>
            </a:r>
            <a:r>
              <a:rPr lang="ko-KR" altLang="en-US" sz="1800" dirty="0" smtClean="0"/>
              <a:t>원값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평균</a:t>
            </a:r>
            <a:endParaRPr lang="en-US" altLang="ko-KR" sz="1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3004"/>
            <a:ext cx="3749040" cy="255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순서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원데이터의 각 독립변수에 대해서 </a:t>
            </a:r>
            <a:r>
              <a:rPr lang="en-US" altLang="ko-KR" sz="1800" dirty="0" smtClean="0"/>
              <a:t>mean centering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원래 값에서 해당 변수의 평균을 뺀다</a:t>
            </a:r>
            <a:r>
              <a:rPr lang="en-US" altLang="ko-KR" sz="1800" dirty="0" smtClean="0"/>
              <a:t>). </a:t>
            </a:r>
          </a:p>
          <a:p>
            <a:pPr lvl="2"/>
            <a:r>
              <a:rPr lang="ko-KR" altLang="en-US" sz="1800" dirty="0" smtClean="0"/>
              <a:t>원데이터에 대한 공분산 행렬을 만든다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공분산 행렬에 대해서 고유분해를 수행한다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고유값과 고유벡터를 찾는다</a:t>
            </a:r>
            <a:r>
              <a:rPr lang="en-US" altLang="ko-KR" sz="1800" dirty="0" smtClean="0"/>
              <a:t>). </a:t>
            </a:r>
          </a:p>
          <a:p>
            <a:pPr lvl="2"/>
            <a:r>
              <a:rPr lang="ko-KR" altLang="en-US" sz="1800" dirty="0" smtClean="0"/>
              <a:t>각 고유벡터가 우리가 찾고자 하는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가 된다</a:t>
            </a:r>
            <a:r>
              <a:rPr lang="en-US" altLang="ko-KR" sz="1800" dirty="0" smtClean="0"/>
              <a:t>. </a:t>
            </a:r>
          </a:p>
          <a:p>
            <a:pPr lvl="2"/>
            <a:r>
              <a:rPr lang="ko-KR" altLang="en-US" sz="1800" dirty="0" smtClean="0"/>
              <a:t>우리는 이중에서 설명력이 높은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만을 선택한다</a:t>
            </a:r>
            <a:r>
              <a:rPr lang="en-US" altLang="ko-KR" sz="1800" dirty="0" smtClean="0"/>
              <a:t>. </a:t>
            </a:r>
          </a:p>
          <a:p>
            <a:pPr lvl="3"/>
            <a:r>
              <a:rPr lang="ko-KR" altLang="en-US" sz="1600" dirty="0" smtClean="0"/>
              <a:t>몇개를 선택하는지는 사용자가 결정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3"/>
            <a:r>
              <a:rPr lang="ko-KR" altLang="en-US" sz="1600" dirty="0" smtClean="0"/>
              <a:t>이렇게 선택된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가 우리가 최종적으로 사용하고자 하는 독립변수가 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feature </a:t>
            </a:r>
            <a:r>
              <a:rPr lang="ko-KR" altLang="en-US" sz="1600" dirty="0" smtClean="0"/>
              <a:t>가 됨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새로 구한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대해 각 관측치의 새로운 값 구하기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PCA 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45643"/>
              </p:ext>
            </p:extLst>
          </p:nvPr>
        </p:nvGraphicFramePr>
        <p:xfrm>
          <a:off x="1135698" y="2819400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28854"/>
              </p:ext>
            </p:extLst>
          </p:nvPr>
        </p:nvGraphicFramePr>
        <p:xfrm>
          <a:off x="5410200" y="2819400"/>
          <a:ext cx="1905000" cy="29245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PC1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419600" y="3657600"/>
            <a:ext cx="685800" cy="990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원데이터를 이용해서 공분산 행렬 구하기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 smtClean="0"/>
                  <a:t>공분산 행렬 </a:t>
                </a:r>
                <a:endParaRPr lang="en-US" sz="2000" dirty="0" smtClean="0"/>
              </a:p>
              <a:p>
                <a:pPr lvl="1"/>
                <a:r>
                  <a:rPr lang="en-US" sz="1800" dirty="0" err="1" smtClean="0"/>
                  <a:t>Cov</a:t>
                </a:r>
                <a:r>
                  <a:rPr lang="en-US" sz="1800" dirty="0" smtClean="0"/>
                  <a:t>(X)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𝑎𝑟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/>
                      </a:rPr>
                      <m:t> 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/>
                  <a:t>전체 분산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+…+ </m:t>
                    </m:r>
                    <m:r>
                      <a:rPr lang="en-US" sz="1800" i="1">
                        <a:latin typeface="Cambria Math"/>
                      </a:rPr>
                      <m:t>𝑉𝑎𝑟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Cov</a:t>
                </a:r>
                <a:r>
                  <a:rPr lang="en-US" sz="1800" dirty="0"/>
                  <a:t>(X</a:t>
                </a:r>
                <a:r>
                  <a:rPr lang="en-US" sz="1800" dirty="0" smtClean="0"/>
                  <a:t>) is a symmetric matrix</a:t>
                </a:r>
              </a:p>
              <a:p>
                <a:pPr lvl="1"/>
                <a:r>
                  <a:rPr lang="en-US" sz="1800" dirty="0" err="1" smtClean="0"/>
                  <a:t>Numpy</a:t>
                </a:r>
                <a:r>
                  <a:rPr lang="ko-KR" altLang="en-US" sz="1800" dirty="0" smtClean="0"/>
                  <a:t>나 </a:t>
                </a:r>
                <a:r>
                  <a:rPr lang="en-US" altLang="ko-KR" sz="1800" dirty="0" smtClean="0"/>
                  <a:t>pandas</a:t>
                </a:r>
                <a:r>
                  <a:rPr lang="ko-KR" altLang="en-US" sz="1800" dirty="0" smtClean="0"/>
                  <a:t>를 이용해서 쉽게 구할 수 있다</a:t>
                </a:r>
                <a:r>
                  <a:rPr lang="en-US" altLang="ko-KR" sz="1800" dirty="0" smtClean="0"/>
                  <a:t>. </a:t>
                </a:r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주의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PCA</a:t>
            </a:r>
            <a:r>
              <a:rPr lang="ko-KR" altLang="en-US" dirty="0" smtClean="0"/>
              <a:t>에서는 각 독립변수의 원래 값을 사용하지 않고 </a:t>
            </a:r>
            <a:r>
              <a:rPr lang="en-US" altLang="ko-KR" dirty="0" smtClean="0"/>
              <a:t>mean centering </a:t>
            </a:r>
            <a:r>
              <a:rPr lang="ko-KR" altLang="en-US" dirty="0" smtClean="0"/>
              <a:t>된 값을 사용한다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원래값에서 각 변수의 평균을 뺀 값을 사용한다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그래야지만 일반적인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모형의 성능이 더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Cov</a:t>
                </a:r>
                <a:r>
                  <a:rPr lang="en-US" dirty="0" smtClean="0"/>
                  <a:t>(X)</a:t>
                </a:r>
                <a:r>
                  <a:rPr lang="ko-KR" altLang="en-US" dirty="0" smtClean="0"/>
                  <a:t>의 고유값과 고유벡터 구하기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전체 분산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r>
                      <a:rPr lang="en-US" i="1">
                        <a:latin typeface="Cambria Math"/>
                      </a:rPr>
                      <m:t>𝑉𝑎𝑟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ko-KR" altLang="en-US" dirty="0" smtClean="0"/>
                  <a:t>고유값의 합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고유값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전체 분산을 설명하는 정도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고유벡터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Principal component</a:t>
                </a:r>
                <a:r>
                  <a:rPr lang="ko-KR" altLang="en-US" dirty="0" smtClean="0"/>
                  <a:t>를 의미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각 고유값의 방향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분산의 방향</a:t>
                </a:r>
                <a:r>
                  <a:rPr lang="en-US" altLang="ko-KR" dirty="0" smtClean="0"/>
                  <a:t>) </a:t>
                </a:r>
              </a:p>
              <a:p>
                <a:pPr lvl="2"/>
                <a:r>
                  <a:rPr lang="en-US" dirty="0" smtClean="0"/>
                  <a:t>array</a:t>
                </a:r>
                <a:r>
                  <a:rPr lang="en-US" dirty="0"/>
                  <a:t>([[-0.73517866, -0.6778734 ],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[ </a:t>
                </a:r>
                <a:r>
                  <a:rPr lang="en-US" dirty="0"/>
                  <a:t>0.6778734 , -0.73517866]])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2222" b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12" y="2362200"/>
            <a:ext cx="53911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8600" y="29718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가장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42394" y="3156466"/>
            <a:ext cx="2672406" cy="1339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2962017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두번째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5181600" y="3423682"/>
            <a:ext cx="1524000" cy="9959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13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순서</a:t>
            </a:r>
            <a:endParaRPr lang="en-US" altLang="ko-KR" sz="2400" dirty="0"/>
          </a:p>
          <a:p>
            <a:pPr lvl="1"/>
            <a:r>
              <a:rPr lang="ko-KR" altLang="en-US" sz="2000" b="1" dirty="0"/>
              <a:t>원데이터의 각 독립변수에 대해서 </a:t>
            </a:r>
            <a:r>
              <a:rPr lang="en-US" altLang="ko-KR" sz="2000" b="1" dirty="0"/>
              <a:t>mean centering </a:t>
            </a:r>
            <a:r>
              <a:rPr lang="ko-KR" altLang="en-US" sz="2000" b="1" dirty="0"/>
              <a:t>한다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원래 값에서 해당 변수의 평균을 뺀다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원데이터에 대한 공분산 행렬을 만든다</a:t>
            </a:r>
            <a:r>
              <a:rPr lang="en-US" altLang="ko-KR" sz="2000" b="1" dirty="0"/>
              <a:t>.</a:t>
            </a:r>
          </a:p>
          <a:p>
            <a:pPr lvl="1"/>
            <a:r>
              <a:rPr lang="ko-KR" altLang="en-US" sz="2000" b="1" dirty="0"/>
              <a:t>공분산 행렬에 대해서 고유분해를 수행한다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고유값과 고유벡터를 찾는다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각 고유벡터가 우리가 찾고자 하는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된다</a:t>
            </a:r>
            <a:r>
              <a:rPr lang="en-US" altLang="ko-KR" sz="2000" b="1" dirty="0"/>
              <a:t>. </a:t>
            </a:r>
          </a:p>
          <a:p>
            <a:pPr lvl="1"/>
            <a:r>
              <a:rPr lang="ko-KR" altLang="en-US" sz="2000" b="1" dirty="0"/>
              <a:t>우리는 이중에서 설명력이 높은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만을 선택한다</a:t>
            </a:r>
            <a:r>
              <a:rPr lang="en-US" altLang="ko-KR" sz="2000" b="1" dirty="0"/>
              <a:t>. </a:t>
            </a:r>
          </a:p>
          <a:p>
            <a:pPr lvl="2"/>
            <a:r>
              <a:rPr lang="ko-KR" altLang="en-US" sz="2000" b="1" dirty="0"/>
              <a:t>몇개를 선택하는지는 사용자가 결정</a:t>
            </a:r>
            <a:r>
              <a:rPr lang="en-US" altLang="ko-KR" sz="2000" b="1" dirty="0"/>
              <a:t> </a:t>
            </a:r>
          </a:p>
          <a:p>
            <a:pPr lvl="2"/>
            <a:r>
              <a:rPr lang="ko-KR" altLang="en-US" sz="2000" b="1" dirty="0"/>
              <a:t>이렇게 선택된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우리가 최종적으로 사용하고자 하는 독립변수가 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feature </a:t>
            </a:r>
            <a:r>
              <a:rPr lang="ko-KR" altLang="en-US" sz="2000" b="1" dirty="0"/>
              <a:t>가 됨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sz="2000" b="1" dirty="0"/>
              <a:t>새로 구한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에 대해 각 관측치의 새로운 값 구하기</a:t>
            </a:r>
          </a:p>
          <a:p>
            <a:endParaRPr lang="ko-KR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우리가 사용하고 싶은 </a:t>
            </a:r>
            <a:r>
              <a:rPr lang="en-US" altLang="ko-KR" sz="2800" dirty="0" smtClean="0"/>
              <a:t>component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(eigenvector)</a:t>
            </a:r>
            <a:r>
              <a:rPr lang="ko-KR" altLang="en-US" sz="2800" dirty="0" smtClean="0"/>
              <a:t>만을 고른다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dirty="0" smtClean="0"/>
              <a:t>선택 방법</a:t>
            </a:r>
            <a:endParaRPr lang="en-US" altLang="ko-KR" dirty="0"/>
          </a:p>
          <a:p>
            <a:pPr lvl="2"/>
            <a:r>
              <a:rPr lang="en-US" dirty="0" smtClean="0"/>
              <a:t>Scree plot</a:t>
            </a:r>
          </a:p>
          <a:p>
            <a:pPr lvl="3"/>
            <a:r>
              <a:rPr lang="en-US" dirty="0" smtClean="0"/>
              <a:t>Eigenvalues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sz="2800" dirty="0" smtClean="0"/>
              <a:t>PC</a:t>
            </a:r>
            <a:r>
              <a:rPr lang="ko-KR" altLang="en-US" sz="2800" dirty="0" smtClean="0"/>
              <a:t>를 이용한 데이터 표현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기저의 이동 </a:t>
            </a:r>
            <a:r>
              <a:rPr lang="en-US" altLang="ko-KR" sz="2400" dirty="0" smtClean="0"/>
              <a:t>(change of basis)</a:t>
            </a:r>
          </a:p>
          <a:p>
            <a:pPr lvl="2"/>
            <a:r>
              <a:rPr lang="ko-KR" altLang="en-US" sz="2000" dirty="0" smtClean="0"/>
              <a:t>축의 이동</a:t>
            </a:r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172200" cy="46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selection</a:t>
            </a:r>
          </a:p>
          <a:p>
            <a:pPr lvl="1"/>
            <a:r>
              <a:rPr lang="ko-KR" altLang="en-US" sz="2000" dirty="0" smtClean="0"/>
              <a:t>데이터셋에 존재하는 원래의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들 중에서 문제를 푸는데 있어 중요한 역할을 하는 몇 개의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선택하여 최종 분석에서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features: </a:t>
            </a:r>
            <a:r>
              <a:rPr lang="en-US" altLang="ko-KR" sz="1800" dirty="0"/>
              <a:t>age, experience, gender, height, </a:t>
            </a:r>
            <a:r>
              <a:rPr lang="en-US" altLang="ko-KR" sz="1800" dirty="0" smtClean="0"/>
              <a:t>weight → </a:t>
            </a:r>
            <a:r>
              <a:rPr lang="ko-KR" altLang="en-US" sz="1800" dirty="0" smtClean="0"/>
              <a:t>이중에서 </a:t>
            </a:r>
            <a:r>
              <a:rPr lang="en-US" altLang="ko-KR" sz="1800" dirty="0" smtClean="0"/>
              <a:t>age, experience, gender</a:t>
            </a:r>
            <a:r>
              <a:rPr lang="ko-KR" altLang="en-US" sz="1800" dirty="0" smtClean="0"/>
              <a:t>를 선택하여 최종 분석에서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선택되지 않은 </a:t>
            </a:r>
            <a:r>
              <a:rPr lang="en-US" altLang="ko-KR" sz="1800" dirty="0" smtClean="0"/>
              <a:t>features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height, weight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갖고 있는 정보를 최종 분석에서 사용하지 못한다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r>
              <a:rPr lang="ko-KR" altLang="en-US" dirty="0" smtClean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PC</a:t>
            </a:r>
            <a:r>
              <a:rPr lang="ko-KR" altLang="en-US" sz="2400" dirty="0"/>
              <a:t>를 이용한 데이터 </a:t>
            </a: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관측치가 각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대해서 갖는 값을 계산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PC</a:t>
            </a:r>
            <a:r>
              <a:rPr lang="ko-KR" altLang="en-US" sz="2000" dirty="0" smtClean="0"/>
              <a:t>로 나타내어지는 새로운 </a:t>
            </a:r>
            <a:r>
              <a:rPr lang="en-US" altLang="ko-KR" sz="2000" dirty="0" smtClean="0"/>
              <a:t>IV</a:t>
            </a:r>
            <a:r>
              <a:rPr lang="ko-KR" altLang="en-US" sz="2000" dirty="0" smtClean="0"/>
              <a:t>에 대한 값 계산으로 간주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원래의 관측치가 갖는 해당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로 나타내어지는 축에 대한 좌표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59436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276600" y="3886200"/>
            <a:ext cx="0" cy="228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76600" y="4800600"/>
            <a:ext cx="18288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181600" y="48006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3810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866950" y="4876800"/>
            <a:ext cx="3429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581400" y="396240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데이터 포인트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3886200" y="4331732"/>
            <a:ext cx="381000" cy="392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47939" y="533400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축에 대한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= projection vector</a:t>
            </a:r>
            <a:r>
              <a:rPr lang="ko-KR" altLang="en-US" dirty="0" smtClean="0"/>
              <a:t>의 길이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 bwMode="auto">
          <a:xfrm flipH="1" flipV="1">
            <a:off x="3976339" y="5562600"/>
            <a:ext cx="1371600" cy="94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276600" y="5372100"/>
            <a:ext cx="933250" cy="5600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7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PC</a:t>
            </a:r>
            <a:r>
              <a:rPr lang="ko-KR" altLang="en-US" sz="2800" dirty="0"/>
              <a:t>를 이용한 데이터 </a:t>
            </a:r>
            <a:r>
              <a:rPr lang="ko-KR" altLang="en-US" sz="2800" dirty="0" smtClean="0"/>
              <a:t>표현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이를 위해 </a:t>
            </a:r>
            <a:r>
              <a:rPr lang="en-US" altLang="ko-KR" sz="2400" dirty="0" smtClean="0"/>
              <a:t>projection vector</a:t>
            </a:r>
            <a:r>
              <a:rPr lang="ko-KR" altLang="en-US" sz="2400" dirty="0" smtClean="0"/>
              <a:t>에 대해서 먼저 알아야 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길이가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면서 방향은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의 단위벡터와 동일한 벡터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  <a:blipFill rotWithShape="0">
                <a:blip r:embed="rId6"/>
                <a:stretch>
                  <a:fillRect l="-1515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 smtClean="0"/>
                  <a:t> 가 고유벡터인 경우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1</a:t>
                </a:r>
              </a:p>
              <a:p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  <a:blipFill rotWithShape="0">
                <a:blip r:embed="rId5"/>
                <a:stretch>
                  <a:fillRect l="-1331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3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이용하는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0938" y="3048000"/>
            <a:ext cx="420153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sklearn.decomposition</a:t>
            </a:r>
            <a:r>
              <a:rPr lang="en-US" altLang="ko-KR" dirty="0"/>
              <a:t> import </a:t>
            </a:r>
            <a:r>
              <a:rPr lang="en-US" altLang="ko-KR" dirty="0" smtClean="0"/>
              <a:t>PCA</a:t>
            </a:r>
          </a:p>
          <a:p>
            <a:r>
              <a:rPr lang="en-US" altLang="ko-KR" dirty="0" err="1"/>
              <a:t>pca</a:t>
            </a:r>
            <a:r>
              <a:rPr lang="en-US" altLang="ko-KR" dirty="0"/>
              <a:t> = PCA(</a:t>
            </a:r>
            <a:r>
              <a:rPr lang="en-US" altLang="ko-KR" dirty="0" err="1"/>
              <a:t>n_components</a:t>
            </a:r>
            <a:r>
              <a:rPr lang="en-US" altLang="ko-KR" dirty="0"/>
              <a:t>=1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pca.fit_transform</a:t>
            </a:r>
            <a:r>
              <a:rPr lang="en-US" altLang="ko-KR" dirty="0"/>
              <a:t>(</a:t>
            </a:r>
            <a:r>
              <a:rPr lang="en-US" altLang="ko-KR" dirty="0" err="1"/>
              <a:t>d_np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/>
              <a:t>특이값분해 </a:t>
            </a:r>
            <a:r>
              <a:rPr lang="en-US" altLang="ko-KR" cap="none" dirty="0" smtClean="0"/>
              <a:t>(</a:t>
            </a:r>
            <a:r>
              <a:rPr lang="en-US" altLang="ko-KR" cap="none" dirty="0"/>
              <a:t>Singular values </a:t>
            </a:r>
            <a:r>
              <a:rPr lang="en-US" altLang="ko-KR" cap="none" dirty="0" smtClean="0"/>
              <a:t>decomposition)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다른 종류의 </a:t>
                </a:r>
                <a:r>
                  <a:rPr lang="en-US" altLang="ko-KR" sz="2800" dirty="0" smtClean="0"/>
                  <a:t>decomposition</a:t>
                </a:r>
                <a:endParaRPr lang="en-US" sz="2800" dirty="0" smtClean="0"/>
              </a:p>
              <a:p>
                <a:pPr lvl="1"/>
                <a:r>
                  <a:rPr lang="en-US" sz="2400" dirty="0"/>
                  <a:t>SVD (Singular values </a:t>
                </a:r>
                <a:r>
                  <a:rPr lang="en-US" sz="2400" dirty="0" smtClean="0"/>
                  <a:t>decomposition)</a:t>
                </a:r>
              </a:p>
              <a:p>
                <a:pPr lvl="2"/>
                <a:r>
                  <a:rPr lang="en-US" sz="2000" dirty="0" err="1" smtClean="0"/>
                  <a:t>eigendecomposition</a:t>
                </a:r>
                <a:r>
                  <a:rPr lang="ko-KR" altLang="en-US" sz="2000" dirty="0" smtClean="0"/>
                  <a:t>과 비슷</a:t>
                </a:r>
                <a:r>
                  <a:rPr lang="en-US" altLang="ko-KR" sz="2000" dirty="0" smtClean="0"/>
                  <a:t>, but</a:t>
                </a:r>
              </a:p>
              <a:p>
                <a:pPr lvl="2"/>
                <a:r>
                  <a:rPr lang="en-US" altLang="ko-KR" sz="2000" dirty="0" err="1"/>
                  <a:t>eigendecomposition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square matrix</a:t>
                </a:r>
                <a:r>
                  <a:rPr lang="ko-KR" altLang="en-US" sz="2000" dirty="0"/>
                  <a:t>에 대해서만 </a:t>
                </a:r>
                <a:r>
                  <a:rPr lang="ko-KR" altLang="en-US" sz="2000" dirty="0" smtClean="0"/>
                  <a:t>가능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다른 </a:t>
                </a:r>
                <a:r>
                  <a:rPr lang="ko-KR" altLang="en-US" sz="2000" dirty="0"/>
                  <a:t>형태의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에 대해서는 </a:t>
                </a:r>
                <a:r>
                  <a:rPr lang="en-US" altLang="ko-KR" sz="2000" dirty="0"/>
                  <a:t>SVD </a:t>
                </a:r>
                <a:r>
                  <a:rPr lang="ko-KR" altLang="en-US" sz="2000" dirty="0" smtClean="0"/>
                  <a:t>사용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다음과 같이 정의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UD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는 정사각행렬이 아닌 사각행렬로 </a:t>
                </a:r>
                <a:r>
                  <a:rPr lang="en-US" altLang="ko-KR" sz="1800" dirty="0" err="1"/>
                  <a:t>mxn</a:t>
                </a:r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라고 표현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의 </a:t>
                </a:r>
                <a:r>
                  <a:rPr lang="ko-KR" altLang="ko-KR" sz="1800" dirty="0"/>
                  <a:t>고유벡터를 열로 갖는 행렬</a:t>
                </a:r>
              </a:p>
              <a:p>
                <a:pPr lvl="2"/>
                <a:r>
                  <a:rPr lang="en-US" altLang="ko-KR" sz="1800" dirty="0"/>
                  <a:t>V</a:t>
                </a:r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의 고유벡터를 열로 갖는 </a:t>
                </a:r>
                <a:r>
                  <a:rPr lang="ko-KR" altLang="ko-KR" sz="1800" dirty="0" smtClean="0"/>
                  <a:t>행렬</a:t>
                </a:r>
                <a:endParaRPr lang="en-US" altLang="ko-KR" sz="1800" dirty="0" smtClean="0"/>
              </a:p>
              <a:p>
                <a:pPr lvl="2"/>
                <a:r>
                  <a:rPr lang="en-US" altLang="ko-KR" sz="1800" dirty="0"/>
                  <a:t>D</a:t>
                </a:r>
                <a:r>
                  <a:rPr lang="ko-KR" altLang="ko-KR" sz="1800" dirty="0"/>
                  <a:t>은 대각행렬인데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대각원소는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X</a:t>
                </a:r>
                <a:r>
                  <a:rPr lang="en-US" altLang="ko-KR" sz="1800" baseline="30000" dirty="0" smtClean="0"/>
                  <a:t>T</a:t>
                </a:r>
                <a:r>
                  <a:rPr lang="en-US" altLang="ko-KR" sz="1800" dirty="0" smtClean="0"/>
                  <a:t>X </a:t>
                </a:r>
                <a:r>
                  <a:rPr lang="ko-KR" altLang="ko-KR" sz="1800" dirty="0"/>
                  <a:t>혹은</a:t>
                </a:r>
                <a:r>
                  <a:rPr lang="en-US" altLang="ko-KR" sz="1800" dirty="0"/>
                  <a:t> XX</a:t>
                </a:r>
                <a:r>
                  <a:rPr lang="en-US" altLang="ko-KR" sz="1800" baseline="30000" dirty="0"/>
                  <a:t>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eigenvalues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ko-KR" sz="1800" dirty="0"/>
                  <a:t>에 루트를 씌운 값</a:t>
                </a:r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sz="1800" dirty="0"/>
                  <a:t>), </a:t>
                </a:r>
                <a:r>
                  <a:rPr lang="ko-KR" altLang="en-US" sz="1800" dirty="0" smtClean="0"/>
                  <a:t>이를 </a:t>
                </a:r>
                <a:r>
                  <a:rPr lang="en-US" altLang="ko-KR" sz="1800" dirty="0" smtClean="0"/>
                  <a:t>X</a:t>
                </a:r>
                <a:r>
                  <a:rPr lang="ko-KR" altLang="ko-KR" sz="1800" dirty="0"/>
                  <a:t>의</a:t>
                </a:r>
                <a:r>
                  <a:rPr lang="en-US" altLang="ko-KR" sz="1800" dirty="0"/>
                  <a:t> singular </a:t>
                </a:r>
                <a:r>
                  <a:rPr lang="en-US" altLang="ko-KR" sz="1800" dirty="0" smtClean="0"/>
                  <a:t>values</a:t>
                </a:r>
                <a:r>
                  <a:rPr lang="ko-KR" altLang="en-US" sz="1800" dirty="0" smtClean="0"/>
                  <a:t>라고 함</a:t>
                </a:r>
                <a:endParaRPr lang="en-US" sz="1800" dirty="0" smtClean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SVD (cont’d)</a:t>
            </a:r>
          </a:p>
          <a:p>
            <a:pPr lvl="1"/>
            <a:r>
              <a:rPr lang="ko-KR" altLang="en-US" sz="2200" dirty="0" smtClean="0"/>
              <a:t>파이썬 코드</a:t>
            </a:r>
            <a:endParaRPr lang="en-US" altLang="ko-KR" sz="2200" dirty="0"/>
          </a:p>
          <a:p>
            <a:pPr lvl="2"/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SVD_example.ipynb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참</a:t>
            </a:r>
            <a:r>
              <a:rPr lang="ko-KR" altLang="en-US" sz="1800" dirty="0"/>
              <a:t>고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U, D, V = </a:t>
            </a:r>
            <a:r>
              <a:rPr lang="en-US" altLang="ko-KR" sz="1800" dirty="0" err="1"/>
              <a:t>np.linalg.svd</a:t>
            </a:r>
            <a:r>
              <a:rPr lang="en-US" altLang="ko-KR" sz="1800" dirty="0"/>
              <a:t>(A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600" dirty="0" smtClean="0"/>
              <a:t>여기서의 </a:t>
            </a:r>
            <a:r>
              <a:rPr lang="en-US" altLang="ko-KR" sz="1600" dirty="0" smtClean="0"/>
              <a:t>V</a:t>
            </a:r>
            <a:r>
              <a:rPr lang="ko-KR" altLang="en-US" sz="1600" dirty="0" smtClean="0"/>
              <a:t>는 위의 공식에서의 </a:t>
            </a:r>
            <a:r>
              <a:rPr lang="en-US" altLang="ko-KR" sz="1600" dirty="0" smtClean="0"/>
              <a:t>V</a:t>
            </a:r>
            <a:r>
              <a:rPr lang="en-US" altLang="ko-KR" sz="1600" baseline="30000" dirty="0" smtClean="0"/>
              <a:t>T</a:t>
            </a:r>
            <a:endParaRPr lang="ko-KR" altLang="en-US" sz="1600" baseline="30000" dirty="0" smtClean="0"/>
          </a:p>
          <a:p>
            <a:pPr lvl="2"/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Feature extraction</a:t>
            </a:r>
          </a:p>
          <a:p>
            <a:pPr lvl="1"/>
            <a:r>
              <a:rPr lang="ko-KR" altLang="ko-KR" sz="2000" dirty="0"/>
              <a:t>데이터셋에 존재하는 원래의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들의 </a:t>
            </a:r>
            <a:r>
              <a:rPr lang="ko-KR" altLang="ko-KR" sz="2000" dirty="0" smtClean="0"/>
              <a:t>정보</a:t>
            </a:r>
            <a:r>
              <a:rPr lang="ko-KR" altLang="en-US" sz="2000" dirty="0"/>
              <a:t>를</a:t>
            </a:r>
            <a:r>
              <a:rPr lang="ko-KR" altLang="ko-KR" sz="2000" dirty="0" smtClean="0"/>
              <a:t> 사용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원래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그대로를 최종분석에서</a:t>
            </a:r>
            <a:r>
              <a:rPr lang="ko-KR" altLang="ko-KR" sz="2000" dirty="0" smtClean="0"/>
              <a:t> 사용하지</a:t>
            </a:r>
            <a:r>
              <a:rPr lang="ko-KR" altLang="en-US" sz="2000" dirty="0" smtClean="0"/>
              <a:t>는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/>
              <a:t>원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들이 가지고 있는 </a:t>
            </a:r>
            <a:r>
              <a:rPr lang="ko-KR" altLang="ko-KR" sz="2000" dirty="0" smtClean="0"/>
              <a:t>정보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분산 정보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활용해서 새로운 종류의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를 생성해서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extraction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최종 분석에서 사용한다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장점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데이터셋에 존재하는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들을 버리지 않고</a:t>
            </a:r>
            <a:r>
              <a:rPr lang="en-US" altLang="ko-KR" sz="2000" dirty="0"/>
              <a:t>, feature</a:t>
            </a:r>
            <a:r>
              <a:rPr lang="ko-KR" altLang="ko-KR" sz="2000" dirty="0"/>
              <a:t>들이 가지고 있는 많은 정보를 사용할 수 </a:t>
            </a:r>
            <a:r>
              <a:rPr lang="ko-KR" altLang="ko-KR" sz="2000" dirty="0" smtClean="0"/>
              <a:t>있다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600" dirty="0"/>
              <a:t>전체 </a:t>
            </a:r>
            <a:r>
              <a:rPr lang="en-US" altLang="ko-KR" sz="1600" dirty="0"/>
              <a:t>features: age, experience, gender, height, </a:t>
            </a:r>
            <a:r>
              <a:rPr lang="en-US" altLang="ko-KR" sz="1600" dirty="0" smtClean="0"/>
              <a:t>weight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사용해서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정보를 담고 있는 새로운 </a:t>
            </a:r>
            <a:r>
              <a:rPr lang="en-US" altLang="ko-KR" sz="1600" dirty="0" smtClean="0"/>
              <a:t>feature 2</a:t>
            </a:r>
            <a:r>
              <a:rPr lang="ko-KR" altLang="en-US" sz="1600" dirty="0" smtClean="0"/>
              <a:t>개를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생성된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들은 실제로 존재하는 어떠한 변수가 아님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축들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고유값과 고유벡터</a:t>
                </a:r>
                <a:r>
                  <a:rPr lang="en-US" sz="1800" dirty="0"/>
                  <a:t> (eigenvalues, eigenvectors</a:t>
                </a:r>
                <a:r>
                  <a:rPr lang="en-US" sz="1800" dirty="0" smtClean="0"/>
                  <a:t>)</a:t>
                </a:r>
              </a:p>
              <a:p>
                <a:r>
                  <a:rPr lang="ko-KR" altLang="en-US" sz="1800" dirty="0" smtClean="0"/>
                  <a:t>정의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</a:t>
                </a:r>
                <a:r>
                  <a:rPr lang="ko-KR" altLang="en-US" sz="1600" dirty="0"/>
                  <a:t>는</a:t>
                </a:r>
                <a:r>
                  <a:rPr lang="en-US" sz="1600" dirty="0"/>
                  <a:t> </a:t>
                </a:r>
                <a:r>
                  <a:rPr lang="en-US" sz="1600" b="1" u="sng" dirty="0" err="1"/>
                  <a:t>nxn</a:t>
                </a:r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행렬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nx1 </a:t>
                </a:r>
                <a:r>
                  <a:rPr lang="ko-KR" altLang="en-US" sz="1600" dirty="0" smtClean="0"/>
                  <a:t>벡터 </a:t>
                </a:r>
                <a:r>
                  <a:rPr lang="en-US" altLang="ko-KR" sz="1600" dirty="0" smtClean="0"/>
                  <a:t>(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≠</a:t>
                </a:r>
                <a:r>
                  <a:rPr lang="ko-KR" altLang="en-US" sz="1600" dirty="0" smtClean="0">
                    <a:latin typeface="Calibri"/>
                    <a:cs typeface="Calibri"/>
                  </a:rPr>
                  <a:t>영벡터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)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는 스칼라값</a:t>
                </a:r>
                <a:endParaRPr lang="en-US" sz="1600" dirty="0"/>
              </a:p>
              <a:p>
                <a:pPr lvl="1"/>
                <a:r>
                  <a:rPr lang="ko-KR" altLang="en-US" sz="1600" dirty="0"/>
                  <a:t>위의 식을 만족하는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고유벡터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en-US" sz="1600" b="0" i="0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고유값</a:t>
                </a:r>
                <a:r>
                  <a:rPr lang="en-US" sz="1600" dirty="0" smtClean="0"/>
                  <a:t> </a:t>
                </a:r>
              </a:p>
              <a:p>
                <a:r>
                  <a:rPr lang="ko-KR" altLang="en-US" sz="1800" dirty="0" smtClean="0"/>
                  <a:t>기하학적 의미</a:t>
                </a:r>
                <a:endParaRPr lang="en-US" altLang="ko-KR" sz="1800" dirty="0"/>
              </a:p>
              <a:p>
                <a:pPr lvl="1"/>
                <a:r>
                  <a:rPr lang="ko-KR" altLang="en-US" sz="1600" dirty="0" smtClean="0"/>
                  <a:t>고유벡터는 행렬 </a:t>
                </a:r>
                <a:r>
                  <a:rPr lang="en-US" altLang="ko-KR" sz="1600" dirty="0" smtClean="0"/>
                  <a:t>A</a:t>
                </a:r>
                <a:r>
                  <a:rPr lang="ko-KR" altLang="en-US" sz="1600" dirty="0" smtClean="0"/>
                  <a:t>에 의해 선형변환되는 경우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방향은 바뀌지 않고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길이만 달라지는 벡터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 </a:t>
                </a:r>
                <a:r>
                  <a:rPr lang="ko-KR" altLang="en-US" sz="1600" dirty="0"/>
                  <a:t>고유벡터에 대한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사상은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고유벡터를 </a:t>
                </a:r>
                <a:r>
                  <a:rPr lang="ko-KR" altLang="en-US" sz="1600" dirty="0"/>
                  <a:t>스칼라배한 것과 </a:t>
                </a:r>
                <a:r>
                  <a:rPr lang="ko-KR" altLang="en-US" sz="1600" dirty="0" smtClean="0"/>
                  <a:t>같다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b="1" u="sng" dirty="0"/>
                  <a:t>즉</a:t>
                </a:r>
                <a:r>
                  <a:rPr lang="en-US" sz="1600" b="1" u="sng" dirty="0"/>
                  <a:t>, 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/>
                      </a:rPr>
                      <m:t>𝑨𝒗</m:t>
                    </m:r>
                  </m:oMath>
                </a14:m>
                <a:r>
                  <a:rPr lang="ko-KR" altLang="en-US" sz="1600" b="1" u="sng" dirty="0"/>
                  <a:t>는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벡터의 방향은 바꾸지 않고</a:t>
                </a:r>
                <a:r>
                  <a:rPr lang="en-US" sz="1600" b="1" u="sng" dirty="0"/>
                  <a:t>, </a:t>
                </a:r>
                <a:r>
                  <a:rPr lang="en-US" sz="1600" b="1" u="sng" dirty="0" smtClean="0"/>
                  <a:t/>
                </a:r>
                <a:br>
                  <a:rPr lang="en-US" sz="1600" b="1" u="sng" dirty="0" smtClean="0"/>
                </a:br>
                <a:r>
                  <a:rPr lang="ko-KR" altLang="en-US" sz="1600" b="1" u="sng" dirty="0" smtClean="0"/>
                  <a:t>크기만 </a:t>
                </a:r>
                <a:r>
                  <a:rPr lang="ko-KR" altLang="en-US" sz="1600" b="1" u="sng" dirty="0"/>
                  <a:t>변경시킨다는 </a:t>
                </a:r>
                <a:r>
                  <a:rPr lang="ko-KR" altLang="en-US" sz="1600" b="1" u="sng" dirty="0" smtClean="0"/>
                  <a:t>것</a:t>
                </a:r>
                <a:endParaRPr lang="en-US" altLang="ko-KR" sz="1600" b="1" u="sng" dirty="0" smtClean="0"/>
              </a:p>
              <a:p>
                <a:pPr lvl="1"/>
                <a:r>
                  <a:rPr lang="ko-KR" altLang="en-US" sz="1600" dirty="0"/>
                  <a:t>고유벡터는</a:t>
                </a:r>
                <a:r>
                  <a:rPr lang="en-US" sz="1600" dirty="0"/>
                  <a:t> A </a:t>
                </a:r>
                <a:r>
                  <a:rPr lang="ko-KR" altLang="en-US" sz="1600" dirty="0"/>
                  <a:t>행렬의 고유한 특성을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나타내는 벡터</a:t>
                </a:r>
                <a:endParaRPr lang="en-US" altLang="ko-KR" sz="1600" dirty="0" smtClean="0"/>
              </a:p>
              <a:p>
                <a:pPr lvl="1"/>
                <a:endParaRPr lang="en-US" sz="1600" dirty="0" smtClean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48400" y="3962400"/>
            <a:ext cx="2743200" cy="1828800"/>
            <a:chOff x="6248400" y="3962400"/>
            <a:chExt cx="2743200" cy="1828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6248400" y="3962400"/>
              <a:ext cx="0" cy="1828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248400" y="5791200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9"/>
            <p:cNvSpPr/>
            <p:nvPr/>
          </p:nvSpPr>
          <p:spPr bwMode="auto">
            <a:xfrm>
              <a:off x="7115475" y="52858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6248400" y="5334000"/>
              <a:ext cx="914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7162800" y="4572000"/>
              <a:ext cx="1524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/>
            <p:nvPr/>
          </p:nvSpPr>
          <p:spPr bwMode="auto">
            <a:xfrm>
              <a:off x="8715675" y="4496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7924800" y="4953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8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고유값과 고유벡터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손으로</a:t>
                </a:r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구하기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ko-KR" sz="2000" dirty="0"/>
                  <a:t>은 아래와 같이 변형</a:t>
                </a:r>
                <a:endParaRPr lang="en-US" altLang="ko-KR" sz="2000" dirty="0" smtClean="0"/>
              </a:p>
              <a:p>
                <a:pPr lvl="1"/>
                <a:r>
                  <a:rPr lang="en-US" sz="2000" dirty="0"/>
                  <a:t>(A-</a:t>
                </a:r>
                <a:r>
                  <a:rPr lang="el-GR" sz="2000" dirty="0"/>
                  <a:t>λ</a:t>
                </a:r>
                <a:r>
                  <a:rPr lang="en-US" sz="2000" dirty="0"/>
                  <a:t>I)v= </a:t>
                </a:r>
                <a:r>
                  <a:rPr lang="en-US" sz="2000" dirty="0" smtClean="0"/>
                  <a:t>0</a:t>
                </a:r>
              </a:p>
              <a:p>
                <a:pPr lvl="2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ko-KR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nxn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단위행렬</a:t>
                </a:r>
                <a:endParaRPr lang="en-US" sz="1600" dirty="0"/>
              </a:p>
              <a:p>
                <a:pPr lvl="2"/>
                <a:r>
                  <a:rPr lang="ko-KR" altLang="en-US" sz="1600" dirty="0" smtClean="0"/>
                  <a:t>이식이 </a:t>
                </a:r>
                <a:r>
                  <a:rPr lang="en-US" altLang="ko-KR" sz="1600" dirty="0"/>
                  <a:t>0</a:t>
                </a:r>
                <a:r>
                  <a:rPr lang="ko-KR" altLang="ko-KR" sz="1600" dirty="0"/>
                  <a:t>이 아닌</a:t>
                </a:r>
                <a:r>
                  <a:rPr lang="en-US" altLang="ko-KR" sz="1600" dirty="0"/>
                  <a:t>  v</a:t>
                </a:r>
                <a:r>
                  <a:rPr lang="ko-KR" altLang="ko-KR" sz="1600" dirty="0"/>
                  <a:t>에 대해서</a:t>
                </a:r>
                <a:r>
                  <a:rPr lang="ko-KR" altLang="en-US" sz="1600" dirty="0" smtClean="0"/>
                  <a:t> 만족하기 위해서는 </a:t>
                </a:r>
                <a:r>
                  <a:rPr lang="en-US" sz="1600" dirty="0"/>
                  <a:t>(A-</a:t>
                </a:r>
                <a:r>
                  <a:rPr lang="el-GR" sz="1600" dirty="0"/>
                  <a:t>λ</a:t>
                </a:r>
                <a:r>
                  <a:rPr lang="en-US" sz="1600" dirty="0"/>
                  <a:t>I</a:t>
                </a:r>
                <a:r>
                  <a:rPr lang="en-US" sz="1600" dirty="0" smtClean="0"/>
                  <a:t>)</a:t>
                </a:r>
                <a:r>
                  <a:rPr lang="ko-KR" altLang="en-US" sz="1600" dirty="0" smtClean="0"/>
                  <a:t>의 역행렬이 존재하지 않아야 함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600" dirty="0"/>
                  <a:t>의 역행렬이 존재하는 경우에는 위의 식을 만족하는</a:t>
                </a:r>
                <a:r>
                  <a:rPr lang="en-US" altLang="ko-KR" sz="1600" dirty="0"/>
                  <a:t> v</a:t>
                </a:r>
                <a:r>
                  <a:rPr lang="ko-KR" altLang="ko-KR" sz="1600" dirty="0"/>
                  <a:t>는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벡터 밖에 </a:t>
                </a:r>
                <a:r>
                  <a:rPr lang="ko-KR" altLang="ko-KR" sz="1600" dirty="0" smtClean="0"/>
                  <a:t>없</a:t>
                </a:r>
                <a:r>
                  <a:rPr lang="ko-KR" altLang="en-US" sz="1600" dirty="0" smtClean="0"/>
                  <a:t>음</a:t>
                </a:r>
                <a:endParaRPr lang="en-US" sz="1600" dirty="0" smtClean="0"/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2"/>
                <a:endParaRPr lang="en-US" sz="1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25151</TotalTime>
  <Words>1791</Words>
  <Application>Microsoft Office PowerPoint</Application>
  <PresentationFormat>On-screen Show (4:3)</PresentationFormat>
  <Paragraphs>536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차원축소</vt:lpstr>
      <vt:lpstr>차원축소</vt:lpstr>
      <vt:lpstr>차원 축소</vt:lpstr>
      <vt:lpstr>차원축소</vt:lpstr>
      <vt:lpstr>차원축소</vt:lpstr>
      <vt:lpstr>차원축소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고유분해 (Eigendecomposition)</vt:lpstr>
      <vt:lpstr>Eigendecomposition</vt:lpstr>
      <vt:lpstr>Eigendecomposition</vt:lpstr>
      <vt:lpstr>Eigendecomposition</vt:lpstr>
      <vt:lpstr>Eigendecomposition</vt:lpstr>
      <vt:lpstr>Eigendecomposition</vt:lpstr>
      <vt:lpstr>차원축소</vt:lpstr>
      <vt:lpstr>차원 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PCA</vt:lpstr>
      <vt:lpstr>PCA</vt:lpstr>
      <vt:lpstr>PCA</vt:lpstr>
      <vt:lpstr>PCA</vt:lpstr>
      <vt:lpstr>Review</vt:lpstr>
      <vt:lpstr>PCA</vt:lpstr>
      <vt:lpstr>Scree plot</vt:lpstr>
      <vt:lpstr>PC를 이용한 데이터 표현</vt:lpstr>
      <vt:lpstr>PC를 이용한 데이터 표현</vt:lpstr>
      <vt:lpstr>PC를 이용한 데이터 표현</vt:lpstr>
      <vt:lpstr>PCA</vt:lpstr>
      <vt:lpstr>특이값분해 (Singular values decomposition)</vt:lpstr>
      <vt:lpstr>Singular values decomposition</vt:lpstr>
      <vt:lpstr>Singular values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270</cp:revision>
  <dcterms:created xsi:type="dcterms:W3CDTF">2015-01-19T14:33:39Z</dcterms:created>
  <dcterms:modified xsi:type="dcterms:W3CDTF">2022-05-09T03:37:47Z</dcterms:modified>
</cp:coreProperties>
</file>