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9" r:id="rId4"/>
    <p:sldId id="277" r:id="rId5"/>
    <p:sldId id="269" r:id="rId6"/>
    <p:sldId id="270" r:id="rId7"/>
    <p:sldId id="271" r:id="rId8"/>
    <p:sldId id="279" r:id="rId9"/>
    <p:sldId id="260" r:id="rId10"/>
    <p:sldId id="278" r:id="rId11"/>
    <p:sldId id="261" r:id="rId12"/>
    <p:sldId id="262" r:id="rId13"/>
    <p:sldId id="280" r:id="rId14"/>
    <p:sldId id="263" r:id="rId15"/>
    <p:sldId id="273" r:id="rId16"/>
    <p:sldId id="264" r:id="rId17"/>
    <p:sldId id="276" r:id="rId18"/>
    <p:sldId id="265" r:id="rId19"/>
    <p:sldId id="281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45" autoAdjust="0"/>
  </p:normalViewPr>
  <p:slideViewPr>
    <p:cSldViewPr>
      <p:cViewPr varScale="1">
        <p:scale>
          <a:sx n="52" d="100"/>
          <a:sy n="52" d="100"/>
        </p:scale>
        <p:origin x="1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B13DEE1-F4FF-4952-80AD-064A0DF2E0B7}" type="datetime1">
              <a:rPr lang="en-US" smtClean="0"/>
              <a:t>5/8/2022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B33FAD-2C59-42D1-8A05-9AE319D8BDB3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Decision Tree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7A03D7-6E68-450C-A067-8990082F297F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Decision Tree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2DB2DB-CBAA-4016-8B7B-FE64A13A0B56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66DC5C-9EB2-4CD2-AB92-26CD9C7657E7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Decision Tree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178B63-0D2E-4647-AF67-0C719FB4BF4D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Decision Tree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51A9D5-349C-42D3-89A4-3F3FDC3D1227}" type="datetime1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Decision Tree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B69589-D01D-44BA-B410-66432A51D2F6}" type="datetime1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Decision Tree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B881A6-04ED-4A30-83DF-27016AAD901C}" type="datetime1">
              <a:rPr lang="en-US" smtClean="0"/>
              <a:t>5/8/2022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Decision Tree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898E93-D71B-49AC-BB2C-D078E72FFEC9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Decision Tree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D0B7FE-3CD8-480F-BEBD-26CB9BE711EE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Decision Tree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516400A4-EF85-4E44-9463-5849EA6CEF38}" type="datetime1">
              <a:rPr lang="en-US" smtClean="0"/>
              <a:t>5/8/2022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Decision Tree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tree.DecisionTreeClassifier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Decision Tree  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Tree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종속변수 값의 </a:t>
            </a:r>
            <a:r>
              <a:rPr lang="ko-KR" altLang="en-US" sz="2800" dirty="0" smtClean="0"/>
              <a:t>예측 </a:t>
            </a:r>
            <a:r>
              <a:rPr lang="en-US" altLang="ko-KR" sz="2800" dirty="0" smtClean="0"/>
              <a:t>(cont’d)</a:t>
            </a:r>
          </a:p>
          <a:p>
            <a:pPr lvl="1"/>
            <a:r>
              <a:rPr lang="ko-KR" altLang="en-US" sz="2400" dirty="0" smtClean="0"/>
              <a:t>특정 그룹에 대해서</a:t>
            </a:r>
            <a:endParaRPr lang="en-US" altLang="ko-KR" sz="2400" dirty="0" smtClean="0"/>
          </a:p>
          <a:p>
            <a:pPr lvl="2"/>
            <a:r>
              <a:rPr lang="ko-KR" altLang="en-US" dirty="0" smtClean="0"/>
              <a:t>회귀문제</a:t>
            </a:r>
            <a:endParaRPr lang="en-US" altLang="ko-KR" dirty="0" smtClean="0"/>
          </a:p>
          <a:p>
            <a:pPr lvl="3"/>
            <a:r>
              <a:rPr lang="en-US" altLang="ko-KR" sz="1800" dirty="0" smtClean="0"/>
              <a:t>10</a:t>
            </a:r>
            <a:r>
              <a:rPr lang="ko-KR" altLang="en-US" sz="1800" dirty="0" smtClean="0"/>
              <a:t>개의 관측치들의 종속변수 값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=&gt; </a:t>
            </a:r>
            <a:r>
              <a:rPr lang="en-US" altLang="ko-KR" sz="1800" dirty="0"/>
              <a:t>(2, 3, 4, 4, 3, 6, 4, 10, 2, 12)</a:t>
            </a:r>
            <a:endParaRPr lang="ko-KR" altLang="ko-KR" sz="1800" dirty="0"/>
          </a:p>
          <a:p>
            <a:pPr lvl="3"/>
            <a:r>
              <a:rPr lang="ko-KR" altLang="en-US" sz="1800" dirty="0" smtClean="0"/>
              <a:t>종속변수의 예측치는 </a:t>
            </a:r>
            <a:r>
              <a:rPr lang="en-US" altLang="ko-KR" sz="1800" dirty="0"/>
              <a:t> (2+ 3+ 4+ 4+ 3+ 6+ 4+ 10+ 2+ 12)/10 = 5 </a:t>
            </a:r>
            <a:endParaRPr lang="en-US" altLang="ko-KR" sz="1800" dirty="0" smtClean="0"/>
          </a:p>
          <a:p>
            <a:pPr lvl="2"/>
            <a:r>
              <a:rPr lang="ko-KR" altLang="en-US" dirty="0" smtClean="0"/>
              <a:t>분류문제</a:t>
            </a:r>
            <a:endParaRPr lang="en-US" altLang="ko-KR" dirty="0" smtClean="0"/>
          </a:p>
          <a:p>
            <a:pPr lvl="3"/>
            <a:r>
              <a:rPr lang="ko-KR" altLang="en-US" sz="1800" dirty="0" smtClean="0"/>
              <a:t>종속변수가 취할 수 있는 값 </a:t>
            </a:r>
            <a:r>
              <a:rPr lang="en-US" altLang="ko-KR" sz="1800" dirty="0" smtClean="0"/>
              <a:t>=&gt; 0, 1, 2</a:t>
            </a:r>
          </a:p>
          <a:p>
            <a:pPr lvl="3"/>
            <a:r>
              <a:rPr lang="en-US" altLang="ko-KR" sz="1800" dirty="0" smtClean="0"/>
              <a:t>10</a:t>
            </a:r>
            <a:r>
              <a:rPr lang="ko-KR" altLang="en-US" sz="1800" dirty="0" smtClean="0"/>
              <a:t>개의 관측치들의 종속변수 값 </a:t>
            </a:r>
            <a:r>
              <a:rPr lang="en-US" altLang="ko-KR" sz="1800" dirty="0"/>
              <a:t>=&gt; (2, 0, 1, 1, 1, 2, 1, 1, 0, 1</a:t>
            </a:r>
            <a:r>
              <a:rPr lang="en-US" altLang="ko-KR" sz="1800" dirty="0" smtClean="0"/>
              <a:t>)</a:t>
            </a:r>
          </a:p>
          <a:p>
            <a:pPr lvl="3"/>
            <a:r>
              <a:rPr lang="ko-KR" altLang="en-US" sz="1800" dirty="0" smtClean="0"/>
              <a:t>종속변수의 예측치 </a:t>
            </a:r>
            <a:r>
              <a:rPr lang="en-US" altLang="ko-KR" sz="1800" dirty="0" smtClean="0"/>
              <a:t>=&gt; </a:t>
            </a:r>
            <a:r>
              <a:rPr lang="ko-KR" altLang="en-US" sz="1800" dirty="0" smtClean="0"/>
              <a:t>최빈값</a:t>
            </a:r>
            <a:endParaRPr lang="en-US" altLang="ko-KR" sz="1800" dirty="0"/>
          </a:p>
          <a:p>
            <a:endParaRPr lang="ko-KR" alt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split data into two groups?</a:t>
            </a:r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</a:t>
            </a:r>
            <a:r>
              <a:rPr lang="en-US" altLang="ko-KR" dirty="0" smtClean="0"/>
              <a:t>decision node</a:t>
            </a:r>
            <a:r>
              <a:rPr lang="ko-KR" altLang="en-US" dirty="0" smtClean="0"/>
              <a:t>에서 어떠한 변수의 어떠한 값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cutpoint</a:t>
            </a:r>
            <a:r>
              <a:rPr lang="en-US" altLang="ko-KR" dirty="0" smtClean="0"/>
              <a:t> value)</a:t>
            </a:r>
            <a:r>
              <a:rPr lang="ko-KR" altLang="en-US" dirty="0" smtClean="0"/>
              <a:t>으로 데이터를 </a:t>
            </a:r>
            <a:r>
              <a:rPr lang="en-US" altLang="ko-KR" dirty="0" smtClean="0"/>
              <a:t>split </a:t>
            </a:r>
            <a:r>
              <a:rPr lang="ko-KR" altLang="en-US" dirty="0" smtClean="0"/>
              <a:t>할 것인가</a:t>
            </a:r>
            <a:r>
              <a:rPr lang="en-US" altLang="ko-KR" dirty="0" smtClean="0"/>
              <a:t>? </a:t>
            </a:r>
          </a:p>
          <a:p>
            <a:pPr lvl="2"/>
            <a:r>
              <a:rPr lang="en-US" altLang="ko-KR" dirty="0" smtClean="0"/>
              <a:t>split</a:t>
            </a:r>
            <a:r>
              <a:rPr lang="ko-KR" altLang="en-US" dirty="0" smtClean="0"/>
              <a:t>되었을 때 발생하는 에러 정도를 최소화하게끔 </a:t>
            </a:r>
            <a:r>
              <a:rPr lang="en-US" altLang="ko-KR" dirty="0" smtClean="0"/>
              <a:t>split</a:t>
            </a:r>
          </a:p>
          <a:p>
            <a:pPr lvl="2"/>
            <a:r>
              <a:rPr lang="ko-KR" altLang="en-US" dirty="0" smtClean="0"/>
              <a:t>회귀문제와 분류문제에서의 </a:t>
            </a:r>
            <a:r>
              <a:rPr lang="ko-KR" altLang="en-US" dirty="0"/>
              <a:t>에러 정도를 </a:t>
            </a:r>
            <a:r>
              <a:rPr lang="ko-KR" altLang="en-US" dirty="0" smtClean="0"/>
              <a:t>계산하는 </a:t>
            </a:r>
            <a:r>
              <a:rPr lang="ko-KR" altLang="en-US" dirty="0"/>
              <a:t>방법이 </a:t>
            </a:r>
            <a:r>
              <a:rPr lang="ko-KR" altLang="en-US" dirty="0" smtClean="0"/>
              <a:t>상이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5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2017713"/>
                <a:ext cx="6248400" cy="4114800"/>
              </a:xfrm>
            </p:spPr>
            <p:txBody>
              <a:bodyPr/>
              <a:lstStyle/>
              <a:p>
                <a:r>
                  <a:rPr lang="ko-KR" altLang="en-US" sz="2400" dirty="0" smtClean="0"/>
                  <a:t>회귀 문제 </a:t>
                </a:r>
                <a:endParaRPr lang="en-US" altLang="ko-KR" sz="2400" dirty="0" smtClean="0"/>
              </a:p>
              <a:p>
                <a:pPr lvl="1"/>
                <a:r>
                  <a:rPr lang="ko-KR" altLang="en-US" sz="2000" dirty="0" smtClean="0"/>
                  <a:t>각 그룹 </a:t>
                </a:r>
                <a:r>
                  <a:rPr lang="en-US" altLang="ko-KR" sz="2000" dirty="0" smtClean="0"/>
                  <a:t>(e.g., Group j)</a:t>
                </a:r>
                <a:r>
                  <a:rPr lang="ko-KR" altLang="en-US" sz="2000" dirty="0" smtClean="0"/>
                  <a:t>의 </a:t>
                </a:r>
                <a:r>
                  <a:rPr lang="en-US" altLang="ko-KR" sz="2000" dirty="0" smtClean="0"/>
                  <a:t>RSS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8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8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 smtClean="0"/>
                  <a:t>: Group j</a:t>
                </a:r>
                <a:r>
                  <a:rPr lang="ko-KR" altLang="en-US" sz="1800" dirty="0" smtClean="0"/>
                  <a:t>에 대한 종속변수 예측치</a:t>
                </a:r>
                <a:endParaRPr lang="en-US" sz="1800" dirty="0" smtClean="0"/>
              </a:p>
              <a:p>
                <a:pPr lvl="1"/>
                <a:r>
                  <a:rPr lang="ko-KR" altLang="en-US" sz="2000" dirty="0" smtClean="0"/>
                  <a:t>노드를 </a:t>
                </a:r>
                <a:r>
                  <a:rPr lang="en-US" altLang="ko-KR" sz="2000" dirty="0" smtClean="0"/>
                  <a:t>split</a:t>
                </a:r>
                <a:r>
                  <a:rPr lang="ko-KR" altLang="en-US" sz="2000" dirty="0" smtClean="0"/>
                  <a:t>해서 두개의 그룹이 발생하는 경우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각 그룹 </a:t>
                </a:r>
                <a:r>
                  <a:rPr lang="en-US" altLang="ko-KR" sz="2000" dirty="0" smtClean="0"/>
                  <a:t>RSS </a:t>
                </a:r>
                <a:r>
                  <a:rPr lang="ko-KR" altLang="en-US" sz="2000" dirty="0" smtClean="0"/>
                  <a:t>합을 </a:t>
                </a:r>
                <a:r>
                  <a:rPr lang="en-US" altLang="ko-KR" sz="2000" dirty="0" smtClean="0"/>
                  <a:t>minimize </a:t>
                </a:r>
                <a:r>
                  <a:rPr lang="ko-KR" altLang="en-US" sz="2000" dirty="0" smtClean="0"/>
                  <a:t>하는 변수 </a:t>
                </a:r>
                <a:r>
                  <a:rPr lang="en-US" altLang="ko-KR" sz="2000" dirty="0" smtClean="0"/>
                  <a:t>j</a:t>
                </a:r>
                <a:r>
                  <a:rPr lang="ko-KR" altLang="en-US" sz="2000" dirty="0" smtClean="0"/>
                  <a:t>와 해당 변수의 값 </a:t>
                </a:r>
                <a:r>
                  <a:rPr lang="en-US" altLang="ko-KR" sz="2000" dirty="0" smtClean="0"/>
                  <a:t>(s)</a:t>
                </a:r>
                <a:r>
                  <a:rPr lang="ko-KR" altLang="en-US" sz="2000" dirty="0" smtClean="0"/>
                  <a:t>을 찾아야 함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이를 기준으로 </a:t>
                </a:r>
                <a:r>
                  <a:rPr lang="en-US" altLang="ko-KR" sz="2000" dirty="0" smtClean="0"/>
                  <a:t>split</a:t>
                </a:r>
              </a:p>
              <a:p>
                <a:pPr lvl="2"/>
                <a:r>
                  <a:rPr lang="ko-KR" altLang="en-US" sz="1800" dirty="0" smtClean="0"/>
                  <a:t>즉</a:t>
                </a:r>
                <a:r>
                  <a:rPr lang="en-US" altLang="ko-KR" sz="1800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80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lim>
                        </m:limLow>
                      </m:fName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800" dirty="0" smtClean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2017713"/>
                <a:ext cx="6248400" cy="4114800"/>
              </a:xfrm>
              <a:blipFill>
                <a:blip r:embed="rId2"/>
                <a:stretch>
                  <a:fillRect l="-195" t="-1185" r="-10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324600" y="3200400"/>
            <a:ext cx="2807366" cy="2319754"/>
            <a:chOff x="6477000" y="3124200"/>
            <a:chExt cx="3505200" cy="23959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Diamond 6"/>
                <p:cNvSpPr/>
                <p:nvPr/>
              </p:nvSpPr>
              <p:spPr bwMode="auto">
                <a:xfrm>
                  <a:off x="7467600" y="3124200"/>
                  <a:ext cx="1828800" cy="990600"/>
                </a:xfrm>
                <a:prstGeom prst="diamond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1400">
                            <a:latin typeface="Cambria Math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/>
                          </a:rPr>
                          <m:t>s</m:t>
                        </m:r>
                      </m:oMath>
                    </m:oMathPara>
                  </a14:m>
                  <a:endPara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7" name="Diamond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3124200"/>
                  <a:ext cx="1828800" cy="990600"/>
                </a:xfrm>
                <a:prstGeom prst="diamond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 bwMode="auto">
            <a:xfrm>
              <a:off x="6477000" y="4495800"/>
              <a:ext cx="1295400" cy="762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8686800" y="4495800"/>
              <a:ext cx="1295400" cy="762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H="1">
              <a:off x="7467600" y="3886200"/>
              <a:ext cx="457200" cy="609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8915400" y="3886200"/>
              <a:ext cx="231794" cy="609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7156412" y="3962400"/>
              <a:ext cx="4897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Yes</a:t>
              </a:r>
              <a:endParaRPr 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067800" y="3897868"/>
              <a:ext cx="433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No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858000" y="4724400"/>
                  <a:ext cx="541302" cy="3597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600" dirty="0" smtClean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4724400"/>
                  <a:ext cx="541302" cy="35971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2817" b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6705600" y="5181600"/>
              <a:ext cx="823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group1</a:t>
              </a:r>
              <a:endParaRPr 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926539" y="5181600"/>
              <a:ext cx="823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group2</a:t>
              </a:r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9059898" y="4724400"/>
                  <a:ext cx="541302" cy="3597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600" dirty="0" smtClean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9898" y="4724400"/>
                  <a:ext cx="541302" cy="35971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2817" b="-1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59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Tree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독립변수의 어떠한 값들을 </a:t>
            </a:r>
            <a:r>
              <a:rPr lang="en-US" altLang="ko-KR" sz="2000" dirty="0" smtClean="0"/>
              <a:t>try </a:t>
            </a:r>
            <a:r>
              <a:rPr lang="ko-KR" altLang="en-US" sz="2000" dirty="0" smtClean="0"/>
              <a:t>하는가</a:t>
            </a:r>
            <a:r>
              <a:rPr lang="en-US" altLang="ko-KR" sz="2000" dirty="0" smtClean="0"/>
              <a:t>? </a:t>
            </a:r>
          </a:p>
          <a:p>
            <a:pPr lvl="1"/>
            <a:r>
              <a:rPr lang="ko-KR" altLang="en-US" sz="1800" dirty="0" smtClean="0"/>
              <a:t>데이터에 존재하는 변수의 실제값들 사용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구체적으로 어떠한 값을 사용하는지는 변수의 유형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연속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범주형 범수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에 따라 구분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연속변수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변수의 값을 크기에 따라 정렬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연속된 두개의 값의 평균값을 사용</a:t>
            </a:r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1"/>
            <a:r>
              <a:rPr lang="ko-KR" altLang="en-US" sz="1800" dirty="0" smtClean="0"/>
              <a:t>범주형 변수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있는 그대로의 값을 사용</a:t>
            </a:r>
            <a:endParaRPr lang="en-US" altLang="ko-KR" sz="1800" dirty="0"/>
          </a:p>
          <a:p>
            <a:pPr lvl="2"/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7507"/>
              </p:ext>
            </p:extLst>
          </p:nvPr>
        </p:nvGraphicFramePr>
        <p:xfrm>
          <a:off x="2233200" y="4277497"/>
          <a:ext cx="138022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223">
                  <a:extLst>
                    <a:ext uri="{9D8B030D-6E8A-4147-A177-3AD203B41FA5}">
                      <a16:colId xmlns:a16="http://schemas.microsoft.com/office/drawing/2014/main" val="1841241049"/>
                    </a:ext>
                  </a:extLst>
                </a:gridCol>
              </a:tblGrid>
              <a:tr h="302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Weight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141264"/>
                  </a:ext>
                </a:extLst>
              </a:tr>
              <a:tr h="302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842024"/>
                  </a:ext>
                </a:extLst>
              </a:tr>
              <a:tr h="302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64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418387"/>
                  </a:ext>
                </a:extLst>
              </a:tr>
              <a:tr h="302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732514"/>
                  </a:ext>
                </a:extLst>
              </a:tr>
              <a:tr h="3027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13424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256082"/>
              </p:ext>
            </p:extLst>
          </p:nvPr>
        </p:nvGraphicFramePr>
        <p:xfrm>
          <a:off x="5448445" y="4264797"/>
          <a:ext cx="1386016" cy="168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016">
                  <a:extLst>
                    <a:ext uri="{9D8B030D-6E8A-4147-A177-3AD203B41FA5}">
                      <a16:colId xmlns:a16="http://schemas.microsoft.com/office/drawing/2014/main" val="1841241049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Weight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141264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2842024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64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418387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732514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55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8134246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 bwMode="auto">
          <a:xfrm>
            <a:off x="4117562" y="4810897"/>
            <a:ext cx="912813" cy="3937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14400" y="51918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정렬</a:t>
            </a:r>
            <a:endParaRPr lang="ko-KR" altLang="en-US"/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6859175" y="4933607"/>
            <a:ext cx="4794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7363314" y="4761471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72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7072972" y="5238660"/>
            <a:ext cx="461665" cy="2814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0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17713"/>
                <a:ext cx="7772400" cy="4114800"/>
              </a:xfrm>
            </p:spPr>
            <p:txBody>
              <a:bodyPr/>
              <a:lstStyle/>
              <a:p>
                <a:r>
                  <a:rPr lang="ko-KR" altLang="en-US" sz="2400" dirty="0" smtClean="0"/>
                  <a:t>분류 문제</a:t>
                </a:r>
                <a:endParaRPr lang="en-US" altLang="ko-KR" sz="2400" dirty="0" smtClean="0"/>
              </a:p>
              <a:p>
                <a:pPr lvl="1"/>
                <a:r>
                  <a:rPr lang="ko-KR" altLang="en-US" sz="2000" dirty="0" smtClean="0"/>
                  <a:t>분류 문제의 경우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각 그룹에서의 오차 정도를 측정하기 위해 다음 두가지 값을 사용</a:t>
                </a:r>
                <a:endParaRPr lang="en-US" altLang="ko-KR" sz="2000" dirty="0" smtClean="0"/>
              </a:p>
              <a:p>
                <a:pPr lvl="1"/>
                <a:r>
                  <a:rPr lang="en-US" sz="2000" dirty="0"/>
                  <a:t>Gini index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𝐺</m:t>
                    </m:r>
                    <m:r>
                      <a:rPr lang="en-US" sz="1800" i="1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  <m:r>
                          <a:rPr lang="en-US" sz="1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, 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(1−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, 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 smtClean="0"/>
              </a:p>
              <a:p>
                <a:pPr lvl="3"/>
                <a:r>
                  <a:rPr lang="ko-KR" altLang="en-US" sz="1400" dirty="0" smtClean="0"/>
                  <a:t>종속변수가 취할 수 있는 값 </a:t>
                </a:r>
                <a:r>
                  <a:rPr lang="en-US" altLang="ko-KR" sz="1400" dirty="0" smtClean="0"/>
                  <a:t>=&gt; 1, ..., K</a:t>
                </a:r>
                <a:endParaRPr lang="en-US" sz="140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𝑗</m:t>
                        </m:r>
                        <m:r>
                          <a:rPr lang="en-US" sz="1600" i="1">
                            <a:latin typeface="Cambria Math"/>
                          </a:rPr>
                          <m:t>, </m:t>
                        </m:r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/>
                  <a:t>= Group j</a:t>
                </a:r>
                <a:r>
                  <a:rPr lang="ko-KR" altLang="en-US" sz="1600" dirty="0"/>
                  <a:t>에서 </a:t>
                </a:r>
                <a:r>
                  <a:rPr lang="en-US" sz="1600" dirty="0"/>
                  <a:t>class k</a:t>
                </a:r>
                <a:r>
                  <a:rPr lang="ko-KR" altLang="en-US" sz="1600" dirty="0"/>
                  <a:t>의 비중 </a:t>
                </a:r>
                <a:r>
                  <a:rPr lang="en-US" sz="16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𝑚𝑗</m:t>
                        </m:r>
                      </m:den>
                    </m:f>
                  </m:oMath>
                </a14:m>
                <a:endParaRPr lang="en-US" sz="1600" dirty="0"/>
              </a:p>
              <a:p>
                <a:pPr lvl="2"/>
                <a:endParaRPr lang="en-US" sz="18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17713"/>
                <a:ext cx="7772400" cy="4114800"/>
              </a:xfrm>
              <a:blipFill>
                <a:blip r:embed="rId2"/>
                <a:stretch>
                  <a:fillRect l="-157" t="-1185" r="-3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75572" y="3048000"/>
                <a:ext cx="2406428" cy="94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Example) Group 1</a:t>
                </a:r>
              </a:p>
              <a:p>
                <a:r>
                  <a:rPr lang="en-US" dirty="0" smtClean="0"/>
                  <a:t>(0,0,0, 1,1,1, 2,2,2,2)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1,0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572" y="3048000"/>
                <a:ext cx="2406428" cy="945643"/>
              </a:xfrm>
              <a:prstGeom prst="rect">
                <a:avLst/>
              </a:prstGeom>
              <a:blipFill rotWithShape="1">
                <a:blip r:embed="rId3"/>
                <a:stretch>
                  <a:fillRect l="-2025" t="-3226" r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72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17713"/>
                <a:ext cx="7772400" cy="4114800"/>
              </a:xfrm>
            </p:spPr>
            <p:txBody>
              <a:bodyPr/>
              <a:lstStyle/>
              <a:p>
                <a:r>
                  <a:rPr lang="ko-KR" altLang="en-US" sz="2400" dirty="0" smtClean="0"/>
                  <a:t>분류 문제</a:t>
                </a:r>
                <a:endParaRPr lang="en-US" altLang="ko-KR" sz="2400" dirty="0" smtClean="0"/>
              </a:p>
              <a:p>
                <a:pPr lvl="1"/>
                <a:r>
                  <a:rPr lang="en-US" sz="2000" dirty="0" smtClean="0"/>
                  <a:t>Entropy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𝐸</m:t>
                    </m:r>
                    <m:r>
                      <a:rPr lang="en-US" sz="1800">
                        <a:latin typeface="Cambria Math"/>
                      </a:rPr>
                      <m:t>= </m:t>
                    </m:r>
                    <m:r>
                      <a:rPr lang="en-US" sz="1800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  <m:r>
                          <a:rPr lang="en-US" sz="1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, 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80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𝑗</m:t>
                        </m:r>
                        <m:r>
                          <a:rPr lang="en-US" altLang="ko-KR" sz="1400" i="1">
                            <a:latin typeface="Cambria Math"/>
                          </a:rPr>
                          <m:t>, </m:t>
                        </m:r>
                        <m:r>
                          <a:rPr lang="en-US" altLang="ko-KR" sz="14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400" dirty="0"/>
                  <a:t>= Group j</a:t>
                </a:r>
                <a:r>
                  <a:rPr lang="ko-KR" altLang="en-US" sz="1400" dirty="0"/>
                  <a:t>에서 </a:t>
                </a:r>
                <a:r>
                  <a:rPr lang="en-US" altLang="ko-KR" sz="1400" dirty="0"/>
                  <a:t>class k</a:t>
                </a:r>
                <a:r>
                  <a:rPr lang="ko-KR" altLang="en-US" sz="1400" dirty="0"/>
                  <a:t>의 비중 </a:t>
                </a:r>
                <a:r>
                  <a:rPr lang="en-US" altLang="ko-KR" sz="1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altLang="ko-KR" sz="1400" i="1">
                            <a:latin typeface="Cambria Math"/>
                          </a:rPr>
                          <m:t>𝑚𝑗</m:t>
                        </m:r>
                      </m:den>
                    </m:f>
                  </m:oMath>
                </a14:m>
                <a:endParaRPr lang="en-US" altLang="ko-KR" sz="1400" dirty="0" smtClean="0"/>
              </a:p>
              <a:p>
                <a:pPr lvl="2"/>
                <a:r>
                  <a:rPr lang="en-US" altLang="ko-KR" sz="1800" dirty="0" smtClean="0"/>
                  <a:t>Group j</a:t>
                </a:r>
                <a:r>
                  <a:rPr lang="ko-KR" altLang="en-US" sz="1800" dirty="0" smtClean="0"/>
                  <a:t>에 존재하는 종속변수의 불확실성을 의미</a:t>
                </a:r>
                <a:endParaRPr lang="en-US" altLang="ko-KR" sz="1800" dirty="0" smtClean="0"/>
              </a:p>
              <a:p>
                <a:pPr lvl="2"/>
                <a:r>
                  <a:rPr lang="ko-KR" altLang="en-US" sz="1800" dirty="0" smtClean="0"/>
                  <a:t>종속변수의 값이 동일할수록 불확실성 감소 </a:t>
                </a:r>
                <a:r>
                  <a:rPr lang="en-US" altLang="ko-KR" sz="1800" dirty="0" smtClean="0"/>
                  <a:t>=&gt; </a:t>
                </a:r>
                <a:r>
                  <a:rPr lang="ko-KR" altLang="en-US" sz="1800" dirty="0" smtClean="0"/>
                  <a:t>즉 </a:t>
                </a:r>
                <a:r>
                  <a:rPr lang="en-US" altLang="ko-KR" sz="1800" dirty="0" smtClean="0"/>
                  <a:t>entropy </a:t>
                </a:r>
                <a:r>
                  <a:rPr lang="ko-KR" altLang="en-US" sz="1800" dirty="0" smtClean="0"/>
                  <a:t>값 감소</a:t>
                </a:r>
                <a:endParaRPr lang="en-US" altLang="ko-KR" sz="1800" dirty="0"/>
              </a:p>
              <a:p>
                <a:pPr marL="1371600" lvl="3" indent="0">
                  <a:buNone/>
                </a:pPr>
                <a:endParaRPr lang="en-US" sz="1400" dirty="0" smtClean="0"/>
              </a:p>
              <a:p>
                <a:pPr lvl="1"/>
                <a:r>
                  <a:rPr lang="ko-KR" altLang="en-US" sz="2000" dirty="0" smtClean="0"/>
                  <a:t>두 값 모두 </a:t>
                </a:r>
                <a:r>
                  <a:rPr lang="en-US" altLang="ko-KR" sz="2000" dirty="0" smtClean="0"/>
                  <a:t>impurity (or heterogeneity / uncertainty) </a:t>
                </a:r>
                <a:r>
                  <a:rPr lang="ko-KR" altLang="en-US" sz="2000" dirty="0" smtClean="0"/>
                  <a:t>정도를 의미 </a:t>
                </a:r>
                <a:r>
                  <a:rPr lang="en-US" altLang="ko-KR" sz="2000" dirty="0" smtClean="0"/>
                  <a:t>(</a:t>
                </a:r>
                <a:r>
                  <a:rPr lang="ko-KR" altLang="en-US" sz="2000" dirty="0" smtClean="0"/>
                  <a:t>즉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각 그룹에서 동일한 </a:t>
                </a:r>
                <a:r>
                  <a:rPr lang="en-US" altLang="ko-KR" sz="2000" dirty="0" smtClean="0"/>
                  <a:t>class</a:t>
                </a:r>
                <a:r>
                  <a:rPr lang="ko-KR" altLang="en-US" sz="2000" dirty="0" smtClean="0"/>
                  <a:t>의 </a:t>
                </a:r>
                <a:r>
                  <a:rPr lang="en-US" altLang="ko-KR" sz="2000" dirty="0" smtClean="0"/>
                  <a:t>points</a:t>
                </a:r>
                <a:r>
                  <a:rPr lang="ko-KR" altLang="en-US" sz="2000" dirty="0" smtClean="0"/>
                  <a:t>가 많을 수록 값이 작아짐</a:t>
                </a:r>
                <a:r>
                  <a:rPr lang="en-US" altLang="ko-KR" sz="2000" dirty="0" smtClean="0"/>
                  <a:t>)</a:t>
                </a:r>
              </a:p>
              <a:p>
                <a:pPr lvl="2"/>
                <a:r>
                  <a:rPr lang="ko-KR" altLang="en-US" sz="1600" dirty="0" smtClean="0"/>
                  <a:t>모든 </a:t>
                </a:r>
                <a:r>
                  <a:rPr lang="en-US" altLang="ko-KR" sz="1600" dirty="0" err="1" smtClean="0"/>
                  <a:t>dp</a:t>
                </a:r>
                <a:r>
                  <a:rPr lang="ko-KR" altLang="en-US" sz="1600" dirty="0" smtClean="0"/>
                  <a:t>가 동일한 값을 갖을 경우 제일 작고</a:t>
                </a:r>
                <a:endParaRPr lang="en-US" altLang="ko-KR" sz="1600" dirty="0" smtClean="0"/>
              </a:p>
              <a:p>
                <a:pPr lvl="2"/>
                <a:r>
                  <a:rPr lang="ko-KR" altLang="en-US" sz="1600" dirty="0" smtClean="0"/>
                  <a:t>각 값을 갖는 </a:t>
                </a:r>
                <a:r>
                  <a:rPr lang="en-US" altLang="ko-KR" sz="1600" dirty="0" err="1" smtClean="0"/>
                  <a:t>dp</a:t>
                </a:r>
                <a:r>
                  <a:rPr lang="ko-KR" altLang="en-US" sz="1600" dirty="0" smtClean="0"/>
                  <a:t>의 수가 동일한 경우 제일 크다</a:t>
                </a:r>
                <a:r>
                  <a:rPr lang="en-US" altLang="ko-KR" sz="1600" dirty="0" smtClean="0"/>
                  <a:t>. </a:t>
                </a:r>
                <a:endParaRPr lang="en-US" sz="1600" dirty="0"/>
              </a:p>
              <a:p>
                <a:pPr lvl="2"/>
                <a:endParaRPr lang="en-US" sz="18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17713"/>
                <a:ext cx="7772400" cy="4114800"/>
              </a:xfrm>
              <a:blipFill rotWithShape="0">
                <a:blip r:embed="rId2"/>
                <a:stretch>
                  <a:fillRect l="-157" t="-1185" b="-68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7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4532312" cy="4114800"/>
              </a:xfrm>
            </p:spPr>
            <p:txBody>
              <a:bodyPr/>
              <a:lstStyle/>
              <a:p>
                <a:r>
                  <a:rPr lang="ko-KR" altLang="en-US" sz="2400" dirty="0" smtClean="0"/>
                  <a:t>분류 문제</a:t>
                </a:r>
                <a:endParaRPr lang="en-US" altLang="ko-KR" sz="2400" dirty="0" smtClean="0"/>
              </a:p>
              <a:p>
                <a:pPr lvl="1"/>
                <a:r>
                  <a:rPr lang="ko-KR" altLang="en-US" sz="2000" dirty="0" smtClean="0"/>
                  <a:t>각 노드에서 다음 값을 </a:t>
                </a:r>
                <a:r>
                  <a:rPr lang="en-US" altLang="ko-KR" sz="2000" dirty="0" smtClean="0"/>
                  <a:t>minimize</a:t>
                </a:r>
                <a:r>
                  <a:rPr lang="ko-KR" altLang="en-US" sz="2000" dirty="0" smtClean="0"/>
                  <a:t>하는 변수와 해당 변수의 값을 찾아야 함</a:t>
                </a:r>
                <a:endParaRPr lang="en-US" altLang="ko-KR" sz="20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𝐺𝑖𝑛𝑖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𝐺𝑖𝑛𝑖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 </a:t>
                </a:r>
                <a:r>
                  <a:rPr lang="ko-KR" altLang="en-US" sz="1800" dirty="0" smtClean="0"/>
                  <a:t>또는 </a:t>
                </a:r>
                <a:endParaRPr lang="en-US" altLang="ko-KR" sz="18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lvl="1"/>
                <a:r>
                  <a:rPr lang="ko-KR" altLang="en-US" sz="2000" dirty="0" smtClean="0"/>
                  <a:t>각 그룹의 </a:t>
                </a:r>
                <a:r>
                  <a:rPr lang="en-US" altLang="ko-KR" sz="2000" dirty="0" smtClean="0"/>
                  <a:t>data points </a:t>
                </a:r>
                <a:r>
                  <a:rPr lang="ko-KR" altLang="en-US" sz="2000" dirty="0" smtClean="0"/>
                  <a:t>수에 따라 </a:t>
                </a:r>
                <a:r>
                  <a:rPr lang="en-US" altLang="ko-KR" sz="2000" dirty="0" smtClean="0"/>
                  <a:t>weight</a:t>
                </a:r>
                <a:r>
                  <a:rPr lang="ko-KR" altLang="en-US" sz="2000" dirty="0" smtClean="0"/>
                  <a:t>를 주기도 함 </a:t>
                </a:r>
                <a:r>
                  <a:rPr lang="en-US" altLang="ko-KR" sz="2000" dirty="0" smtClean="0"/>
                  <a:t>(</a:t>
                </a:r>
                <a:r>
                  <a:rPr lang="ko-KR" altLang="en-US" sz="2000" dirty="0" smtClean="0"/>
                  <a:t>즉</a:t>
                </a:r>
                <a:r>
                  <a:rPr lang="en-US" altLang="ko-KR" sz="2000" dirty="0" smtClean="0"/>
                  <a:t>, weighted average </a:t>
                </a:r>
                <a:r>
                  <a:rPr lang="ko-KR" altLang="en-US" sz="2000" dirty="0" smtClean="0"/>
                  <a:t>사용</a:t>
                </a:r>
                <a:r>
                  <a:rPr lang="en-US" altLang="ko-KR" sz="2000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𝐺𝑖𝑛𝑖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𝐺𝑖𝑛𝑖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4532312" cy="4114800"/>
              </a:xfrm>
              <a:blipFill>
                <a:blip r:embed="rId2"/>
                <a:stretch>
                  <a:fillRect l="-269" t="-1185" r="-1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136609" y="2209800"/>
            <a:ext cx="2807366" cy="2065744"/>
            <a:chOff x="6477000" y="3124200"/>
            <a:chExt cx="3505200" cy="2133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Diamond 7"/>
                <p:cNvSpPr/>
                <p:nvPr/>
              </p:nvSpPr>
              <p:spPr bwMode="auto">
                <a:xfrm>
                  <a:off x="7467600" y="3124200"/>
                  <a:ext cx="1828800" cy="990600"/>
                </a:xfrm>
                <a:prstGeom prst="diamond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sz="1400">
                            <a:latin typeface="Cambria Math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sz="1400">
                            <a:latin typeface="Cambria Math"/>
                          </a:rPr>
                          <m:t>s</m:t>
                        </m:r>
                      </m:oMath>
                    </m:oMathPara>
                  </a14:m>
                  <a:endParaRPr kumimoji="0" lang="en-US" sz="14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7" name="Diamond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67600" y="3124200"/>
                  <a:ext cx="1828800" cy="990600"/>
                </a:xfrm>
                <a:prstGeom prst="diamond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 bwMode="auto">
            <a:xfrm>
              <a:off x="6477000" y="4495800"/>
              <a:ext cx="1295400" cy="762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8686800" y="4495800"/>
              <a:ext cx="1295400" cy="762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flipH="1">
              <a:off x="7467600" y="3886200"/>
              <a:ext cx="457200" cy="609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8915400" y="3886200"/>
              <a:ext cx="231794" cy="609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TextBox 12"/>
            <p:cNvSpPr txBox="1"/>
            <p:nvPr/>
          </p:nvSpPr>
          <p:spPr>
            <a:xfrm>
              <a:off x="7156412" y="3962400"/>
              <a:ext cx="4897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Yes</a:t>
              </a:r>
              <a:endParaRPr lang="en-US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067800" y="3897868"/>
              <a:ext cx="433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No</a:t>
              </a:r>
              <a:endParaRPr lang="en-US" sz="16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94591" y="4690647"/>
              <a:ext cx="823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group1</a:t>
              </a:r>
              <a:endParaRPr lang="en-US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78660" y="4707523"/>
              <a:ext cx="823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group2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71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2017713"/>
            <a:ext cx="8029575" cy="4114800"/>
          </a:xfrm>
        </p:spPr>
        <p:txBody>
          <a:bodyPr/>
          <a:lstStyle/>
          <a:p>
            <a:r>
              <a:rPr lang="ko-KR" altLang="en-US" sz="2000" dirty="0" smtClean="0"/>
              <a:t>분류문제</a:t>
            </a:r>
            <a:endParaRPr lang="en-US" altLang="ko-KR" sz="2000" dirty="0" smtClean="0"/>
          </a:p>
          <a:p>
            <a:pPr lvl="1"/>
            <a:r>
              <a:rPr lang="en-US" sz="1800" dirty="0" err="1" smtClean="0"/>
              <a:t>DT_clf_iris.ipynb</a:t>
            </a:r>
            <a:endParaRPr lang="en-US" sz="1800" dirty="0" smtClean="0"/>
          </a:p>
          <a:p>
            <a:pPr lvl="1"/>
            <a:r>
              <a:rPr lang="en-US" sz="1800" dirty="0" smtClean="0"/>
              <a:t>petal length and width </a:t>
            </a:r>
            <a:r>
              <a:rPr lang="ko-KR" altLang="en-US" sz="1800" dirty="0" smtClean="0"/>
              <a:t>만 사용</a:t>
            </a:r>
            <a:endParaRPr lang="en-US" altLang="ko-KR" sz="1800" dirty="0" smtClean="0"/>
          </a:p>
          <a:p>
            <a:r>
              <a:rPr lang="en-US" altLang="ko-KR" sz="2000" dirty="0" smtClean="0"/>
              <a:t>In Python</a:t>
            </a:r>
            <a:r>
              <a:rPr lang="en-US" altLang="ko-KR" sz="2000" dirty="0"/>
              <a:t>, </a:t>
            </a:r>
            <a:r>
              <a:rPr lang="en-US" altLang="ko-KR" sz="2000" dirty="0" err="1" smtClean="0"/>
              <a:t>DecisionTreeClassifier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</a:t>
            </a:r>
            <a:endParaRPr lang="en-US" altLang="ko-KR" sz="2000" dirty="0" smtClean="0"/>
          </a:p>
          <a:p>
            <a:pPr lvl="1"/>
            <a:r>
              <a:rPr lang="en-US" altLang="ko-KR" sz="1600" dirty="0" smtClean="0">
                <a:hlinkClick r:id="rId2"/>
              </a:rPr>
              <a:t>https</a:t>
            </a:r>
            <a:r>
              <a:rPr lang="en-US" altLang="ko-KR" sz="1600" dirty="0">
                <a:hlinkClick r:id="rId2"/>
              </a:rPr>
              <a:t>://</a:t>
            </a:r>
            <a:r>
              <a:rPr lang="en-US" altLang="ko-KR" sz="1600" dirty="0" err="1" smtClean="0">
                <a:hlinkClick r:id="rId2"/>
              </a:rPr>
              <a:t>scikit-learn.org</a:t>
            </a:r>
            <a:r>
              <a:rPr lang="en-US" altLang="ko-KR" sz="1600" dirty="0" smtClean="0">
                <a:hlinkClick r:id="rId2"/>
              </a:rPr>
              <a:t>/stable/modules/generated/</a:t>
            </a:r>
            <a:r>
              <a:rPr lang="en-US" altLang="ko-KR" sz="1600" dirty="0" err="1" smtClean="0">
                <a:hlinkClick r:id="rId2"/>
              </a:rPr>
              <a:t>sklearn.tree.DecisionTreeClassifier.html</a:t>
            </a:r>
            <a:r>
              <a:rPr lang="en-US" altLang="ko-KR" sz="1600" dirty="0" smtClean="0"/>
              <a:t> </a:t>
            </a:r>
          </a:p>
          <a:p>
            <a:pPr lvl="1"/>
            <a:r>
              <a:rPr lang="ko-KR" altLang="en-US" sz="1800" dirty="0"/>
              <a:t>주요 </a:t>
            </a:r>
            <a:r>
              <a:rPr lang="en-US" altLang="ko-KR" sz="1800" dirty="0" err="1" smtClean="0"/>
              <a:t>hyperparameters</a:t>
            </a:r>
            <a:endParaRPr lang="en-US" altLang="ko-KR" sz="1800" dirty="0" smtClean="0"/>
          </a:p>
          <a:p>
            <a:pPr lvl="2"/>
            <a:r>
              <a:rPr lang="en-US" sz="1600" dirty="0" smtClean="0"/>
              <a:t>criterion: </a:t>
            </a:r>
            <a:r>
              <a:rPr lang="en-US" sz="1600" dirty="0" err="1" smtClean="0"/>
              <a:t>gini</a:t>
            </a:r>
            <a:r>
              <a:rPr lang="en-US" sz="1600" dirty="0" smtClean="0"/>
              <a:t> or entropy</a:t>
            </a:r>
          </a:p>
          <a:p>
            <a:pPr lvl="2"/>
            <a:r>
              <a:rPr lang="en-US" sz="1600" dirty="0" err="1" smtClean="0"/>
              <a:t>max_depth</a:t>
            </a:r>
            <a:r>
              <a:rPr lang="en-US" sz="1600" dirty="0"/>
              <a:t>: </a:t>
            </a:r>
            <a:r>
              <a:rPr lang="en-US" sz="1600" dirty="0" smtClean="0"/>
              <a:t>maximum </a:t>
            </a:r>
            <a:r>
              <a:rPr lang="en-US" sz="1600" dirty="0"/>
              <a:t>depth of the </a:t>
            </a:r>
            <a:r>
              <a:rPr lang="en-US" sz="1600" dirty="0" smtClean="0"/>
              <a:t>tree</a:t>
            </a:r>
          </a:p>
          <a:p>
            <a:pPr lvl="2"/>
            <a:r>
              <a:rPr lang="en-US" sz="1600" dirty="0" err="1" smtClean="0"/>
              <a:t>min_samples_split</a:t>
            </a:r>
            <a:r>
              <a:rPr lang="en-US" sz="1600" dirty="0" smtClean="0"/>
              <a:t>: minimum number of data points a decision node must have before it can be split</a:t>
            </a:r>
          </a:p>
          <a:p>
            <a:pPr lvl="2"/>
            <a:r>
              <a:rPr lang="en-US" sz="1600" dirty="0" err="1" smtClean="0"/>
              <a:t>min_samples_leaf</a:t>
            </a:r>
            <a:r>
              <a:rPr lang="en-US" sz="1600" dirty="0" smtClean="0"/>
              <a:t>: minimum number of data points a leaf node must have</a:t>
            </a:r>
          </a:p>
          <a:p>
            <a:pPr lvl="2"/>
            <a:r>
              <a:rPr lang="en-US" sz="1600" dirty="0" err="1" smtClean="0"/>
              <a:t>max_leaf_nodes</a:t>
            </a:r>
            <a:r>
              <a:rPr lang="en-US" sz="1600" dirty="0" smtClean="0"/>
              <a:t>: maximum number of leaf nodes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4953000"/>
            <a:ext cx="1009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Stopping criterion</a:t>
            </a:r>
            <a:endParaRPr lang="ko-KR" altLang="en-US" sz="1600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828800" y="4572001"/>
            <a:ext cx="7115174" cy="1447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 bwMode="auto">
          <a:xfrm>
            <a:off x="1009650" y="5245388"/>
            <a:ext cx="819150" cy="1068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2133600" y="6096000"/>
            <a:ext cx="5042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Hyperparameter</a:t>
            </a:r>
            <a:r>
              <a:rPr lang="ko-KR" altLang="en-US" sz="1600" dirty="0" smtClean="0"/>
              <a:t>가 많아서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Gridsearch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방법 사용 권고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6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회귀문제</a:t>
            </a:r>
            <a:endParaRPr lang="en-US" altLang="ko-KR" dirty="0" smtClean="0"/>
          </a:p>
          <a:p>
            <a:pPr lvl="1"/>
            <a:r>
              <a:rPr lang="en-US" dirty="0" err="1" smtClean="0"/>
              <a:t>DT_reg_hitters.ipynb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9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Decision Tree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Another example</a:t>
            </a:r>
          </a:p>
          <a:p>
            <a:pPr lvl="1"/>
            <a:r>
              <a:rPr lang="en-US" altLang="ko-KR" dirty="0" smtClean="0"/>
              <a:t>See “</a:t>
            </a:r>
            <a:r>
              <a:rPr lang="en-US" altLang="ko-KR" dirty="0" err="1" smtClean="0"/>
              <a:t>heart_disease_example.ipynb</a:t>
            </a:r>
            <a:r>
              <a:rPr lang="en-US" altLang="ko-KR" dirty="0" smtClean="0"/>
              <a:t>”</a:t>
            </a:r>
          </a:p>
          <a:p>
            <a:pPr lvl="1"/>
            <a:r>
              <a:rPr lang="en-US" altLang="ko-KR" dirty="0" smtClean="0"/>
              <a:t>Note the feature importance part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1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기본 원리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DT</a:t>
            </a:r>
            <a:r>
              <a:rPr lang="ko-KR" altLang="en-US" sz="2000" dirty="0"/>
              <a:t>는 </a:t>
            </a:r>
            <a:r>
              <a:rPr lang="en-US" altLang="ko-KR" sz="2000" dirty="0"/>
              <a:t>dataset</a:t>
            </a:r>
            <a:r>
              <a:rPr lang="ko-KR" altLang="en-US" sz="2000" dirty="0"/>
              <a:t>에 있는 </a:t>
            </a:r>
            <a:r>
              <a:rPr lang="ko-KR" altLang="en-US" sz="2000" dirty="0" smtClean="0"/>
              <a:t>관측치들을 </a:t>
            </a:r>
            <a:r>
              <a:rPr lang="ko-KR" altLang="en-US" sz="2000" dirty="0"/>
              <a:t>독립변수 </a:t>
            </a:r>
            <a:r>
              <a:rPr lang="en-US" altLang="ko-KR" sz="2000" dirty="0"/>
              <a:t>(feature)</a:t>
            </a:r>
            <a:r>
              <a:rPr lang="ko-KR" altLang="en-US" sz="2000" dirty="0"/>
              <a:t>의 값에 따라서 종속변수의 값이 유사한 여러 개의 그룹으로 분리하고</a:t>
            </a:r>
            <a:r>
              <a:rPr lang="en-US" altLang="ko-KR" sz="2000" dirty="0"/>
              <a:t>, </a:t>
            </a:r>
            <a:r>
              <a:rPr lang="ko-KR" altLang="en-US" sz="2000" dirty="0"/>
              <a:t>각 그룹에 속한 </a:t>
            </a:r>
            <a:r>
              <a:rPr lang="ko-KR" altLang="en-US" sz="2000" dirty="0" smtClean="0"/>
              <a:t>관측치들의 </a:t>
            </a:r>
            <a:r>
              <a:rPr lang="ko-KR" altLang="en-US" sz="2000" dirty="0"/>
              <a:t>종속변수 값을 동일한 값으로 예측하는 알고리즘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회귀문제와 분류문제 모두 적용 가능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회귀문제에 적용되는 </a:t>
            </a:r>
            <a:r>
              <a:rPr lang="en-US" altLang="ko-KR" sz="1800" dirty="0" smtClean="0"/>
              <a:t>DT: Decision Tree </a:t>
            </a:r>
            <a:r>
              <a:rPr lang="en-US" altLang="ko-KR" sz="1800" dirty="0" err="1" smtClean="0"/>
              <a:t>Regressor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분류문제에 적용되는 </a:t>
            </a:r>
            <a:r>
              <a:rPr lang="en-US" altLang="ko-KR" sz="1800" dirty="0" smtClean="0"/>
              <a:t>DT: Decision Tree Classifier</a:t>
            </a:r>
          </a:p>
          <a:p>
            <a:pPr lvl="1"/>
            <a:r>
              <a:rPr lang="en-US" altLang="ko-KR" sz="2200" dirty="0"/>
              <a:t>DT</a:t>
            </a:r>
            <a:r>
              <a:rPr lang="ko-KR" altLang="en-US" sz="2200" dirty="0"/>
              <a:t>는 독립변수의 값을 이용하여 </a:t>
            </a:r>
            <a:r>
              <a:rPr lang="ko-KR" altLang="en-US" sz="2200" dirty="0" smtClean="0"/>
              <a:t>관측치들을 </a:t>
            </a:r>
            <a:r>
              <a:rPr lang="ko-KR" altLang="en-US" sz="2200" dirty="0"/>
              <a:t>서로 다른 그룹으로 분리하기 위해서 </a:t>
            </a:r>
            <a:r>
              <a:rPr lang="en-US" altLang="ko-KR" sz="2200" dirty="0"/>
              <a:t>Tree </a:t>
            </a:r>
            <a:r>
              <a:rPr lang="ko-KR" altLang="en-US" sz="2200" dirty="0"/>
              <a:t>형태의 분리 과정을 사용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4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Example with two IVs (</a:t>
            </a:r>
            <a:r>
              <a:rPr lang="en-US" altLang="ko-KR" sz="2800" dirty="0" err="1"/>
              <a:t>X1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X2</a:t>
            </a:r>
            <a:r>
              <a:rPr lang="en-US" altLang="ko-KR" sz="2800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49272" y="2902506"/>
            <a:ext cx="7151556" cy="3341132"/>
            <a:chOff x="838200" y="2895600"/>
            <a:chExt cx="7151556" cy="3341132"/>
          </a:xfrm>
        </p:grpSpPr>
        <p:sp>
          <p:nvSpPr>
            <p:cNvPr id="7" name="Rectangle 6"/>
            <p:cNvSpPr/>
            <p:nvPr/>
          </p:nvSpPr>
          <p:spPr bwMode="auto">
            <a:xfrm>
              <a:off x="1676400" y="2895600"/>
              <a:ext cx="6096000" cy="2743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43800" y="5867400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8200" y="3048000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X2</a:t>
              </a:r>
              <a:endParaRPr lang="en-US" dirty="0"/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2362200" y="3232666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2514600" y="31546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2438400" y="3429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2697481" y="35052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2743200" y="3385066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2895600" y="33070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2819400" y="3581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3078481" y="3657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2362200" y="40403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2514600" y="3962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2438400" y="42367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3108962" y="34594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3154681" y="3339347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3307081" y="3261362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230881" y="35356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2362200" y="45415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2209800" y="3581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2468881" y="3657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2514600" y="3537466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2590800" y="3733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3078481" y="41165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3230881" y="4038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048000" y="41605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2590800" y="45262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636519" y="41927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2788919" y="4114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2971800" y="4419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3230881" y="4495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2667000" y="51968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2895600" y="4800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276600" y="4861562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3535681" y="4937762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1905000" y="46939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307081" y="3733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2895600" y="38404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3611881" y="35204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3611881" y="3979423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64281" y="39014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581400" y="4023357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3764281" y="43586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3810000" y="4724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3840481" y="35966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4251962" y="39166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4297681" y="3796547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6096000" y="44500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6355081" y="39928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4267200" y="42672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4754881" y="3962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4648200" y="4419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4907281" y="4495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4191000" y="48785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343400" y="4800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4267200" y="50749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4937762" y="42976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5059681" y="43738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4038600" y="4419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4191000" y="46024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343400" y="4375666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4419600" y="4572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4907281" y="49547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5059681" y="4876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4876800" y="49987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4465319" y="50309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4617719" y="4953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4800600" y="5257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5059681" y="5334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6888481" y="4572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4724400" y="46786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5440681" y="43586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5440681" y="4817623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5593081" y="47396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6050281" y="5105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6705600" y="4953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5669281" y="44348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55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(cont’d)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457200" y="2000488"/>
            <a:ext cx="8830041" cy="4464844"/>
            <a:chOff x="457200" y="2000488"/>
            <a:chExt cx="8830041" cy="4464844"/>
          </a:xfrm>
        </p:grpSpPr>
        <p:sp>
          <p:nvSpPr>
            <p:cNvPr id="50" name="TextBox 49"/>
            <p:cNvSpPr txBox="1"/>
            <p:nvPr/>
          </p:nvSpPr>
          <p:spPr>
            <a:xfrm>
              <a:off x="609600" y="3429000"/>
              <a:ext cx="22176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depth = 2</a:t>
              </a:r>
            </a:p>
            <a:p>
              <a:r>
                <a:rPr lang="en-US" altLang="ko-KR" dirty="0" smtClean="0"/>
                <a:t>=&gt; </a:t>
              </a:r>
              <a:r>
                <a:rPr lang="en-US" altLang="ko-KR" dirty="0" err="1" smtClean="0"/>
                <a:t>hyperparameter</a:t>
              </a:r>
              <a:endParaRPr lang="ko-KR" altLang="en-US" dirty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57200" y="2000488"/>
              <a:ext cx="8830041" cy="4464844"/>
              <a:chOff x="457200" y="2000488"/>
              <a:chExt cx="8830041" cy="446484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85800" y="2636520"/>
                <a:ext cx="8601441" cy="3828812"/>
                <a:chOff x="685800" y="2636520"/>
                <a:chExt cx="8601441" cy="3828812"/>
              </a:xfrm>
            </p:grpSpPr>
            <p:sp>
              <p:nvSpPr>
                <p:cNvPr id="7" name="Diamond 6"/>
                <p:cNvSpPr/>
                <p:nvPr/>
              </p:nvSpPr>
              <p:spPr bwMode="auto">
                <a:xfrm>
                  <a:off x="3581400" y="2636520"/>
                  <a:ext cx="1828800" cy="990600"/>
                </a:xfrm>
                <a:prstGeom prst="diamond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X1 &lt; 10</a:t>
                  </a:r>
                </a:p>
              </p:txBody>
            </p:sp>
            <p:sp>
              <p:nvSpPr>
                <p:cNvPr id="10" name="Diamond 9"/>
                <p:cNvSpPr/>
                <p:nvPr/>
              </p:nvSpPr>
              <p:spPr bwMode="auto">
                <a:xfrm>
                  <a:off x="1676400" y="4038600"/>
                  <a:ext cx="1828800" cy="990600"/>
                </a:xfrm>
                <a:prstGeom prst="diamond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X2 &lt; 8</a:t>
                  </a:r>
                </a:p>
              </p:txBody>
            </p:sp>
            <p:sp>
              <p:nvSpPr>
                <p:cNvPr id="11" name="Diamond 10"/>
                <p:cNvSpPr/>
                <p:nvPr/>
              </p:nvSpPr>
              <p:spPr bwMode="auto">
                <a:xfrm>
                  <a:off x="5410200" y="4038600"/>
                  <a:ext cx="1828800" cy="990600"/>
                </a:xfrm>
                <a:prstGeom prst="diamond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600" b="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rPr>
                    <a:t>X2 &lt; 5</a:t>
                  </a:r>
                </a:p>
              </p:txBody>
            </p:sp>
            <p:cxnSp>
              <p:nvCxnSpPr>
                <p:cNvPr id="15" name="Straight Arrow Connector 14"/>
                <p:cNvCxnSpPr/>
                <p:nvPr/>
              </p:nvCxnSpPr>
              <p:spPr bwMode="auto">
                <a:xfrm flipH="1">
                  <a:off x="2971800" y="3429000"/>
                  <a:ext cx="1066800" cy="8382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" name="Straight Arrow Connector 16"/>
                <p:cNvCxnSpPr/>
                <p:nvPr/>
              </p:nvCxnSpPr>
              <p:spPr bwMode="auto">
                <a:xfrm>
                  <a:off x="4953000" y="3429000"/>
                  <a:ext cx="838200" cy="8382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3124200" y="3505200"/>
                  <a:ext cx="528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Yes</a:t>
                  </a:r>
                  <a:endParaRPr lang="en-US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5334000" y="3593068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No</a:t>
                  </a:r>
                  <a:endParaRPr lang="en-US" dirty="0"/>
                </a:p>
              </p:txBody>
            </p:sp>
            <p:sp>
              <p:nvSpPr>
                <p:cNvPr id="22" name="Oval 21"/>
                <p:cNvSpPr/>
                <p:nvPr/>
              </p:nvSpPr>
              <p:spPr bwMode="auto">
                <a:xfrm>
                  <a:off x="685800" y="5410200"/>
                  <a:ext cx="1295400" cy="762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 bwMode="auto">
                <a:xfrm>
                  <a:off x="2895600" y="5410200"/>
                  <a:ext cx="1295400" cy="762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Oval 23"/>
                <p:cNvSpPr/>
                <p:nvPr/>
              </p:nvSpPr>
              <p:spPr bwMode="auto">
                <a:xfrm>
                  <a:off x="4724400" y="5410200"/>
                  <a:ext cx="1295400" cy="762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 bwMode="auto">
                <a:xfrm>
                  <a:off x="7162800" y="5410200"/>
                  <a:ext cx="1295400" cy="762000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cxnSp>
              <p:nvCxnSpPr>
                <p:cNvPr id="27" name="Straight Arrow Connector 26"/>
                <p:cNvCxnSpPr/>
                <p:nvPr/>
              </p:nvCxnSpPr>
              <p:spPr bwMode="auto">
                <a:xfrm flipH="1">
                  <a:off x="1676400" y="4800600"/>
                  <a:ext cx="457200" cy="6096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9" name="Straight Arrow Connector 28"/>
                <p:cNvCxnSpPr/>
                <p:nvPr/>
              </p:nvCxnSpPr>
              <p:spPr bwMode="auto">
                <a:xfrm>
                  <a:off x="3124200" y="4800600"/>
                  <a:ext cx="231794" cy="6096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Straight Arrow Connector 30"/>
                <p:cNvCxnSpPr/>
                <p:nvPr/>
              </p:nvCxnSpPr>
              <p:spPr bwMode="auto">
                <a:xfrm flipH="1">
                  <a:off x="5562600" y="4800600"/>
                  <a:ext cx="299686" cy="6096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Straight Arrow Connector 32"/>
                <p:cNvCxnSpPr/>
                <p:nvPr/>
              </p:nvCxnSpPr>
              <p:spPr bwMode="auto">
                <a:xfrm>
                  <a:off x="6858000" y="4800600"/>
                  <a:ext cx="685800" cy="60960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1365212" y="4876800"/>
                  <a:ext cx="528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Yes</a:t>
                  </a:r>
                  <a:endParaRPr lang="en-US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3276600" y="4812268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No</a:t>
                  </a:r>
                  <a:endParaRPr lang="en-US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5256526" y="4788932"/>
                  <a:ext cx="5282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Yes</a:t>
                  </a:r>
                  <a:endParaRPr lang="en-US" dirty="0"/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7167914" y="4724400"/>
                  <a:ext cx="463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No</a:t>
                  </a:r>
                  <a:endParaRPr lang="en-US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909253" y="5543905"/>
                  <a:ext cx="91954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predicted</a:t>
                  </a:r>
                </a:p>
                <a:p>
                  <a:pPr algn="ctr"/>
                  <a:r>
                    <a:rPr lang="en-US" sz="1400" dirty="0" smtClean="0"/>
                    <a:t>value</a:t>
                  </a:r>
                  <a:endParaRPr lang="en-US" sz="1400" dirty="0"/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119053" y="5535080"/>
                  <a:ext cx="91954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predicted</a:t>
                  </a:r>
                </a:p>
                <a:p>
                  <a:pPr algn="ctr"/>
                  <a:r>
                    <a:rPr lang="en-US" sz="1400" dirty="0" smtClean="0"/>
                    <a:t>value</a:t>
                  </a:r>
                  <a:endParaRPr lang="en-US" sz="1400" dirty="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4947853" y="5524100"/>
                  <a:ext cx="91954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predicted</a:t>
                  </a:r>
                </a:p>
                <a:p>
                  <a:pPr algn="ctr"/>
                  <a:r>
                    <a:rPr lang="en-US" sz="1400" dirty="0" smtClean="0"/>
                    <a:t>value</a:t>
                  </a:r>
                  <a:endParaRPr lang="en-US" sz="1400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7391400" y="5486400"/>
                  <a:ext cx="91954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predicted</a:t>
                  </a:r>
                </a:p>
                <a:p>
                  <a:pPr algn="ctr"/>
                  <a:r>
                    <a:rPr lang="en-US" sz="1400" dirty="0" smtClean="0"/>
                    <a:t>value</a:t>
                  </a:r>
                  <a:endParaRPr lang="en-US" sz="1400" dirty="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914400" y="6096000"/>
                  <a:ext cx="903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group1</a:t>
                  </a:r>
                  <a:endParaRPr lang="en-US" dirty="0"/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3135339" y="6096000"/>
                  <a:ext cx="903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group2</a:t>
                  </a:r>
                  <a:endParaRPr lang="en-US" dirty="0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4964139" y="6096000"/>
                  <a:ext cx="903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group3</a:t>
                  </a:r>
                  <a:endParaRPr lang="en-US" dirty="0"/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>
                  <a:off x="7402539" y="6096000"/>
                  <a:ext cx="903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group4</a:t>
                  </a:r>
                  <a:endParaRPr lang="en-US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214135" y="3020356"/>
                  <a:ext cx="162576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Internal node </a:t>
                  </a:r>
                  <a:br>
                    <a:rPr lang="en-US" sz="1400" dirty="0" smtClean="0"/>
                  </a:br>
                  <a:r>
                    <a:rPr lang="en-US" sz="1400" dirty="0" smtClean="0"/>
                    <a:t>(or decision node)</a:t>
                  </a:r>
                  <a:endParaRPr lang="en-US" sz="1400" dirty="0"/>
                </a:p>
              </p:txBody>
            </p:sp>
            <p:cxnSp>
              <p:nvCxnSpPr>
                <p:cNvPr id="48" name="Straight Arrow Connector 47"/>
                <p:cNvCxnSpPr>
                  <a:stCxn id="46" idx="2"/>
                </p:cNvCxnSpPr>
                <p:nvPr/>
              </p:nvCxnSpPr>
              <p:spPr bwMode="auto">
                <a:xfrm flipH="1">
                  <a:off x="6858001" y="3543576"/>
                  <a:ext cx="1169017" cy="723624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49" name="TextBox 48"/>
                <p:cNvSpPr txBox="1"/>
                <p:nvPr/>
              </p:nvSpPr>
              <p:spPr>
                <a:xfrm>
                  <a:off x="7871469" y="4382869"/>
                  <a:ext cx="141577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Leaf node</a:t>
                  </a:r>
                  <a:br>
                    <a:rPr lang="en-US" sz="1400" dirty="0" smtClean="0"/>
                  </a:br>
                  <a:r>
                    <a:rPr lang="en-US" sz="1400" dirty="0" smtClean="0"/>
                    <a:t>(terminal node)</a:t>
                  </a:r>
                  <a:endParaRPr lang="en-US" sz="1400" dirty="0"/>
                </a:p>
              </p:txBody>
            </p:sp>
            <p:cxnSp>
              <p:nvCxnSpPr>
                <p:cNvPr id="51" name="Straight Arrow Connector 50"/>
                <p:cNvCxnSpPr>
                  <a:stCxn id="49" idx="2"/>
                </p:cNvCxnSpPr>
                <p:nvPr/>
              </p:nvCxnSpPr>
              <p:spPr bwMode="auto">
                <a:xfrm flipH="1">
                  <a:off x="8153400" y="4906089"/>
                  <a:ext cx="425955" cy="504111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arrow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47" name="Straight Arrow Connector 46"/>
              <p:cNvCxnSpPr/>
              <p:nvPr/>
            </p:nvCxnSpPr>
            <p:spPr bwMode="auto">
              <a:xfrm>
                <a:off x="457200" y="2743200"/>
                <a:ext cx="0" cy="31242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" name="TextBox 8"/>
              <p:cNvSpPr txBox="1"/>
              <p:nvPr/>
            </p:nvSpPr>
            <p:spPr>
              <a:xfrm>
                <a:off x="5372100" y="2000488"/>
                <a:ext cx="593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root</a:t>
                </a:r>
                <a:endParaRPr lang="ko-KR" altLang="en-US" dirty="0"/>
              </a:p>
            </p:txBody>
          </p:sp>
          <p:cxnSp>
            <p:nvCxnSpPr>
              <p:cNvPr id="13" name="Straight Arrow Connector 12"/>
              <p:cNvCxnSpPr>
                <a:stCxn id="9" idx="2"/>
              </p:cNvCxnSpPr>
              <p:nvPr/>
            </p:nvCxnSpPr>
            <p:spPr bwMode="auto">
              <a:xfrm flipH="1">
                <a:off x="5068888" y="2369820"/>
                <a:ext cx="600153" cy="47367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ysDash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52" name="Straight Arrow Connector 51"/>
          <p:cNvCxnSpPr/>
          <p:nvPr/>
        </p:nvCxnSpPr>
        <p:spPr bwMode="auto">
          <a:xfrm flipH="1">
            <a:off x="5215787" y="2533888"/>
            <a:ext cx="1617348" cy="1108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6781800" y="2286000"/>
            <a:ext cx="721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branch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6019800" y="914400"/>
            <a:ext cx="2844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기준이 되는 값을 </a:t>
            </a:r>
            <a:r>
              <a:rPr lang="en-US" altLang="ko-KR" sz="1400" dirty="0" err="1" smtClean="0"/>
              <a:t>cutpoint</a:t>
            </a:r>
            <a:r>
              <a:rPr lang="ko-KR" altLang="en-US" sz="1400" dirty="0" smtClean="0"/>
              <a:t>라고 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975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(cont’d) – step 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38200" y="2895600"/>
            <a:ext cx="7151556" cy="3341132"/>
            <a:chOff x="838200" y="2895600"/>
            <a:chExt cx="7151556" cy="3341132"/>
          </a:xfrm>
        </p:grpSpPr>
        <p:sp>
          <p:nvSpPr>
            <p:cNvPr id="7" name="Rectangle 6"/>
            <p:cNvSpPr/>
            <p:nvPr/>
          </p:nvSpPr>
          <p:spPr bwMode="auto">
            <a:xfrm>
              <a:off x="1676400" y="2895600"/>
              <a:ext cx="6096000" cy="2743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43800" y="5867400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8200" y="3048000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X2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3962400" y="2895600"/>
              <a:ext cx="0" cy="2743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3761875" y="5743075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10</a:t>
              </a:r>
              <a:endParaRPr lang="en-US" sz="1600" dirty="0"/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2362200" y="3232666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2514600" y="31546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2438400" y="3429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2697481" y="35052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2743200" y="3385066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2895600" y="33070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2819400" y="3581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3078481" y="3657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2362200" y="40403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2514600" y="3962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2438400" y="42367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3108962" y="34594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3154681" y="3339347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3307081" y="3261362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230881" y="35356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2362200" y="45415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2209800" y="3581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2468881" y="3657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2514600" y="3537466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2590800" y="3733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3078481" y="41165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3230881" y="4038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048000" y="41605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2590800" y="45262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636519" y="41927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2788919" y="4114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2971800" y="4419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3230881" y="4495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2667000" y="51968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2895600" y="4800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276600" y="4861562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3535681" y="4937762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1905000" y="46939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307081" y="3733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2895600" y="38404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3611881" y="35204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3611881" y="3979423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64281" y="39014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581400" y="4023357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3764281" y="43586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3810000" y="4724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3840481" y="35966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4251962" y="39166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4297681" y="3796547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6096000" y="44500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6355081" y="39928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4267200" y="42672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4754881" y="3962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4648200" y="4419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4907281" y="4495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4191000" y="48785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343400" y="4800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4267200" y="50749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4937762" y="42976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5059681" y="43738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4038600" y="4419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4191000" y="46024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343400" y="4375666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4419600" y="4572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4907281" y="49547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5059681" y="4876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4876800" y="49987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4465319" y="50309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4617719" y="4953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4800600" y="5257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5059681" y="5334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6888481" y="4572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4724400" y="46786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5440681" y="43586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5440681" y="4817623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5593081" y="47396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6050281" y="5105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6705600" y="4953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5669281" y="44348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95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(cont’d) – step 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676400" y="2895600"/>
            <a:ext cx="6096000" cy="27432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43800" y="586740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304800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X2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962400" y="2895600"/>
            <a:ext cx="0" cy="2743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3761875" y="5743075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1676400" y="3886200"/>
            <a:ext cx="2286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1313031" y="371739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3966418" y="4724400"/>
            <a:ext cx="38003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7848600" y="457200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9" name="Oval 18"/>
          <p:cNvSpPr/>
          <p:nvPr/>
        </p:nvSpPr>
        <p:spPr bwMode="auto">
          <a:xfrm>
            <a:off x="2362200" y="3232666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514600" y="3154681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2438400" y="34290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2697481" y="35052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2743200" y="3385066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2895600" y="3307081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2819400" y="35814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3078481" y="36576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362200" y="4040385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2514600" y="39624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2438400" y="4236719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3108962" y="3459481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3154681" y="3339347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3307081" y="3261362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3230881" y="3535681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2362200" y="4541519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2209800" y="35814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2468881" y="36576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2514600" y="3537466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2590800" y="37338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3078481" y="4116585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3230881" y="40386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3048000" y="4160519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2590800" y="4526281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2636519" y="4192785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788919" y="41148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2971800" y="44196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3230881" y="44958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2667000" y="5196838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2895600" y="48006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3276600" y="4861562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3535681" y="4937762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1905000" y="4693919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3307081" y="37338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2895600" y="3840481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3611881" y="3520438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3611881" y="3979423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3764281" y="3901438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3581400" y="4023357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3764281" y="4358638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3810000" y="47244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3840481" y="3596638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4251962" y="3916681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4297681" y="3796547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6096000" y="4450081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6355081" y="3992881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4267200" y="42672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4754881" y="39624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4648200" y="44196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4907281" y="44958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4191000" y="4878585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4343400" y="48006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4267200" y="5074919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4937762" y="4297681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5059681" y="4373881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4038600" y="44196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4191000" y="4602481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4343400" y="4375666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4419600" y="45720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4907281" y="4954785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5059681" y="48768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5" name="Oval 94"/>
          <p:cNvSpPr/>
          <p:nvPr/>
        </p:nvSpPr>
        <p:spPr bwMode="auto">
          <a:xfrm>
            <a:off x="4876800" y="4998719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4465319" y="5030985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7" name="Oval 96"/>
          <p:cNvSpPr/>
          <p:nvPr/>
        </p:nvSpPr>
        <p:spPr bwMode="auto">
          <a:xfrm>
            <a:off x="4617719" y="49530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4800600" y="52578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9" name="Oval 98"/>
          <p:cNvSpPr/>
          <p:nvPr/>
        </p:nvSpPr>
        <p:spPr bwMode="auto">
          <a:xfrm>
            <a:off x="5059681" y="53340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6888481" y="45720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4724400" y="4678681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5440681" y="4358638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5440681" y="4817623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5593081" y="4739638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6050281" y="51054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6705600" y="4953000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5669281" y="4434838"/>
            <a:ext cx="45719" cy="45719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1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(cont’d)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838200" y="2819400"/>
            <a:ext cx="7307276" cy="3417332"/>
            <a:chOff x="838200" y="2819400"/>
            <a:chExt cx="7307276" cy="3417332"/>
          </a:xfrm>
        </p:grpSpPr>
        <p:sp>
          <p:nvSpPr>
            <p:cNvPr id="7" name="Rectangle 6"/>
            <p:cNvSpPr/>
            <p:nvPr/>
          </p:nvSpPr>
          <p:spPr bwMode="auto">
            <a:xfrm>
              <a:off x="1676400" y="2895600"/>
              <a:ext cx="6096000" cy="2743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43800" y="5867400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X1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8200" y="3048000"/>
              <a:ext cx="4459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X2</a:t>
              </a:r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 bwMode="auto">
            <a:xfrm>
              <a:off x="3962400" y="2895600"/>
              <a:ext cx="0" cy="2743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TextBox 11"/>
            <p:cNvSpPr txBox="1"/>
            <p:nvPr/>
          </p:nvSpPr>
          <p:spPr>
            <a:xfrm>
              <a:off x="3761875" y="5743075"/>
              <a:ext cx="4090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10</a:t>
              </a:r>
              <a:endParaRPr lang="en-US" sz="1600" dirty="0"/>
            </a:p>
          </p:txBody>
        </p:sp>
        <p:cxnSp>
          <p:nvCxnSpPr>
            <p:cNvPr id="14" name="Straight Connector 13"/>
            <p:cNvCxnSpPr/>
            <p:nvPr/>
          </p:nvCxnSpPr>
          <p:spPr bwMode="auto">
            <a:xfrm>
              <a:off x="1676400" y="3886200"/>
              <a:ext cx="2286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Box 14"/>
            <p:cNvSpPr txBox="1"/>
            <p:nvPr/>
          </p:nvSpPr>
          <p:spPr>
            <a:xfrm>
              <a:off x="1313031" y="371739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8</a:t>
              </a:r>
              <a:endParaRPr lang="en-US" sz="1600" dirty="0"/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3966418" y="4724400"/>
              <a:ext cx="380036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TextBox 17"/>
            <p:cNvSpPr txBox="1"/>
            <p:nvPr/>
          </p:nvSpPr>
          <p:spPr>
            <a:xfrm>
              <a:off x="7848600" y="457200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5</a:t>
              </a:r>
              <a:endParaRPr lang="en-US" sz="1600" dirty="0"/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2362200" y="3232666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2514600" y="31546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2438400" y="3429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2697481" y="35052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2743200" y="3385066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2895600" y="33070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Oval 35"/>
            <p:cNvSpPr/>
            <p:nvPr/>
          </p:nvSpPr>
          <p:spPr bwMode="auto">
            <a:xfrm>
              <a:off x="2819400" y="3581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3078481" y="3657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2362200" y="40403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2514600" y="3962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2438400" y="42367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3108962" y="34594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3154681" y="3339347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3307081" y="3261362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3230881" y="35356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2362200" y="45415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2209800" y="3581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Oval 46"/>
            <p:cNvSpPr/>
            <p:nvPr/>
          </p:nvSpPr>
          <p:spPr bwMode="auto">
            <a:xfrm>
              <a:off x="2468881" y="3657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2514600" y="3537466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2590800" y="3733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3078481" y="41165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3230881" y="4038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048000" y="41605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2590800" y="45262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636519" y="41927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2788919" y="4114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2971800" y="4419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3230881" y="4495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2667000" y="51968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2895600" y="4800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3276600" y="4861562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3535681" y="4937762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1905000" y="46939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Oval 62"/>
            <p:cNvSpPr/>
            <p:nvPr/>
          </p:nvSpPr>
          <p:spPr bwMode="auto">
            <a:xfrm>
              <a:off x="3307081" y="3733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2895600" y="38404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3611881" y="35204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3611881" y="3979423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3764281" y="39014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Oval 71"/>
            <p:cNvSpPr/>
            <p:nvPr/>
          </p:nvSpPr>
          <p:spPr bwMode="auto">
            <a:xfrm>
              <a:off x="3581400" y="4023357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3764281" y="43586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Oval 73"/>
            <p:cNvSpPr/>
            <p:nvPr/>
          </p:nvSpPr>
          <p:spPr bwMode="auto">
            <a:xfrm>
              <a:off x="3810000" y="4724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3840481" y="35966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4251962" y="39166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4297681" y="3796547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6096000" y="44500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6355081" y="39928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4267200" y="42672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4754881" y="3962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4648200" y="4419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4907281" y="4495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4191000" y="48785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343400" y="4800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4267200" y="50749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4937762" y="42976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5059681" y="43738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9" name="Oval 88"/>
            <p:cNvSpPr/>
            <p:nvPr/>
          </p:nvSpPr>
          <p:spPr bwMode="auto">
            <a:xfrm>
              <a:off x="4038600" y="44196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4191000" y="46024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343400" y="4375666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4419600" y="4572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4907281" y="49547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5059681" y="4876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4876800" y="4998719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Oval 95"/>
            <p:cNvSpPr/>
            <p:nvPr/>
          </p:nvSpPr>
          <p:spPr bwMode="auto">
            <a:xfrm>
              <a:off x="4465319" y="5030985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4617719" y="4953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4800600" y="52578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5059681" y="5334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0" name="Oval 99"/>
            <p:cNvSpPr/>
            <p:nvPr/>
          </p:nvSpPr>
          <p:spPr bwMode="auto">
            <a:xfrm>
              <a:off x="6888481" y="4572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Oval 100"/>
            <p:cNvSpPr/>
            <p:nvPr/>
          </p:nvSpPr>
          <p:spPr bwMode="auto">
            <a:xfrm>
              <a:off x="4724400" y="4678681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5440681" y="43586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5440681" y="4817623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5593081" y="47396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6050281" y="51054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Oval 105"/>
            <p:cNvSpPr/>
            <p:nvPr/>
          </p:nvSpPr>
          <p:spPr bwMode="auto">
            <a:xfrm>
              <a:off x="6705600" y="4953000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5669281" y="4434838"/>
              <a:ext cx="45719" cy="45719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286000" y="5181600"/>
              <a:ext cx="975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group 3</a:t>
              </a:r>
              <a:endParaRPr 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286000" y="2819400"/>
              <a:ext cx="975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group 4</a:t>
              </a:r>
              <a:endParaRPr lang="en-US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111205" y="2895600"/>
              <a:ext cx="975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group 2</a:t>
              </a:r>
              <a:endParaRPr lang="en-US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11205" y="5269468"/>
              <a:ext cx="1505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group 1 </a:t>
              </a:r>
            </a:p>
            <a:p>
              <a:pPr algn="ctr"/>
              <a:r>
                <a:rPr lang="en-US" dirty="0" smtClean="0"/>
                <a:t>(leaf node 1)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3507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(cont’d)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85800" y="2636520"/>
            <a:ext cx="8601441" cy="3828812"/>
            <a:chOff x="685800" y="2636520"/>
            <a:chExt cx="8601441" cy="3828812"/>
          </a:xfrm>
        </p:grpSpPr>
        <p:sp>
          <p:nvSpPr>
            <p:cNvPr id="7" name="Diamond 6"/>
            <p:cNvSpPr/>
            <p:nvPr/>
          </p:nvSpPr>
          <p:spPr bwMode="auto">
            <a:xfrm>
              <a:off x="3581400" y="2636520"/>
              <a:ext cx="1828800" cy="990600"/>
            </a:xfrm>
            <a:prstGeom prst="diamon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X1 &lt; 10</a:t>
              </a:r>
            </a:p>
          </p:txBody>
        </p:sp>
        <p:sp>
          <p:nvSpPr>
            <p:cNvPr id="10" name="Diamond 9"/>
            <p:cNvSpPr/>
            <p:nvPr/>
          </p:nvSpPr>
          <p:spPr bwMode="auto">
            <a:xfrm>
              <a:off x="1676400" y="4038600"/>
              <a:ext cx="1828800" cy="990600"/>
            </a:xfrm>
            <a:prstGeom prst="diamon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X2 &lt; 8</a:t>
              </a:r>
            </a:p>
          </p:txBody>
        </p:sp>
        <p:sp>
          <p:nvSpPr>
            <p:cNvPr id="11" name="Diamond 10"/>
            <p:cNvSpPr/>
            <p:nvPr/>
          </p:nvSpPr>
          <p:spPr bwMode="auto">
            <a:xfrm>
              <a:off x="5410200" y="4038600"/>
              <a:ext cx="1828800" cy="990600"/>
            </a:xfrm>
            <a:prstGeom prst="diamon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X2 &lt; 5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H="1">
              <a:off x="2971800" y="3429000"/>
              <a:ext cx="1066800" cy="838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4953000" y="3429000"/>
              <a:ext cx="838200" cy="838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Box 19"/>
            <p:cNvSpPr txBox="1"/>
            <p:nvPr/>
          </p:nvSpPr>
          <p:spPr>
            <a:xfrm>
              <a:off x="3124200" y="3505200"/>
              <a:ext cx="528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34000" y="359306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685800" y="5410200"/>
              <a:ext cx="1295400" cy="762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2895600" y="5410200"/>
              <a:ext cx="1295400" cy="762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4724400" y="5410200"/>
              <a:ext cx="1295400" cy="762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7162800" y="5410200"/>
              <a:ext cx="1295400" cy="762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 flipH="1">
              <a:off x="1676400" y="4800600"/>
              <a:ext cx="457200" cy="609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3124200" y="4800600"/>
              <a:ext cx="231794" cy="609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30"/>
            <p:cNvCxnSpPr/>
            <p:nvPr/>
          </p:nvCxnSpPr>
          <p:spPr bwMode="auto">
            <a:xfrm flipH="1">
              <a:off x="5562600" y="4800600"/>
              <a:ext cx="299686" cy="609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Straight Arrow Connector 32"/>
            <p:cNvCxnSpPr/>
            <p:nvPr/>
          </p:nvCxnSpPr>
          <p:spPr bwMode="auto">
            <a:xfrm>
              <a:off x="6858000" y="4800600"/>
              <a:ext cx="685800" cy="609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TextBox 33"/>
            <p:cNvSpPr txBox="1"/>
            <p:nvPr/>
          </p:nvSpPr>
          <p:spPr>
            <a:xfrm>
              <a:off x="1365212" y="4876800"/>
              <a:ext cx="528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76600" y="481226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256526" y="4788932"/>
              <a:ext cx="528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67914" y="4724400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09253" y="5543905"/>
              <a:ext cx="9195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predicted</a:t>
              </a:r>
            </a:p>
            <a:p>
              <a:pPr algn="ctr"/>
              <a:r>
                <a:rPr lang="en-US" sz="1400" dirty="0" smtClean="0"/>
                <a:t>value</a:t>
              </a:r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19053" y="5535080"/>
              <a:ext cx="9195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predicted</a:t>
              </a:r>
            </a:p>
            <a:p>
              <a:pPr algn="ctr"/>
              <a:r>
                <a:rPr lang="en-US" sz="1400" dirty="0" smtClean="0"/>
                <a:t>value</a:t>
              </a:r>
              <a:endParaRPr lang="en-US" sz="14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47853" y="5524100"/>
              <a:ext cx="9195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predicted</a:t>
              </a:r>
            </a:p>
            <a:p>
              <a:pPr algn="ctr"/>
              <a:r>
                <a:rPr lang="en-US" sz="1400" dirty="0" smtClean="0"/>
                <a:t>value</a:t>
              </a:r>
              <a:endParaRPr lang="en-US" sz="14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91400" y="5486400"/>
              <a:ext cx="9195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predicted</a:t>
              </a:r>
            </a:p>
            <a:p>
              <a:pPr algn="ctr"/>
              <a:r>
                <a:rPr lang="en-US" sz="1400" dirty="0" smtClean="0"/>
                <a:t>value</a:t>
              </a:r>
              <a:endParaRPr 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14400" y="6096000"/>
              <a:ext cx="903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group1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135339" y="6096000"/>
              <a:ext cx="903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group2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64139" y="6096000"/>
              <a:ext cx="903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group3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02539" y="6096000"/>
              <a:ext cx="903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group4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14135" y="3020356"/>
              <a:ext cx="16257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Internal node </a:t>
              </a:r>
              <a:br>
                <a:rPr lang="en-US" sz="1400" dirty="0" smtClean="0"/>
              </a:br>
              <a:r>
                <a:rPr lang="en-US" sz="1400" dirty="0" smtClean="0"/>
                <a:t>(or decision node)</a:t>
              </a:r>
              <a:endParaRPr lang="en-US" sz="1400" dirty="0"/>
            </a:p>
          </p:txBody>
        </p:sp>
        <p:cxnSp>
          <p:nvCxnSpPr>
            <p:cNvPr id="48" name="Straight Arrow Connector 47"/>
            <p:cNvCxnSpPr>
              <a:stCxn id="46" idx="2"/>
            </p:cNvCxnSpPr>
            <p:nvPr/>
          </p:nvCxnSpPr>
          <p:spPr bwMode="auto">
            <a:xfrm flipH="1">
              <a:off x="6858001" y="3543576"/>
              <a:ext cx="1169017" cy="7236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TextBox 48"/>
            <p:cNvSpPr txBox="1"/>
            <p:nvPr/>
          </p:nvSpPr>
          <p:spPr>
            <a:xfrm>
              <a:off x="7871469" y="4382869"/>
              <a:ext cx="14157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Leaf node</a:t>
              </a:r>
              <a:br>
                <a:rPr lang="en-US" sz="1400" dirty="0" smtClean="0"/>
              </a:br>
              <a:r>
                <a:rPr lang="en-US" sz="1400" dirty="0" smtClean="0"/>
                <a:t>(terminal node)</a:t>
              </a:r>
              <a:endParaRPr lang="en-US" sz="1400" dirty="0"/>
            </a:p>
          </p:txBody>
        </p:sp>
        <p:cxnSp>
          <p:nvCxnSpPr>
            <p:cNvPr id="51" name="Straight Arrow Connector 50"/>
            <p:cNvCxnSpPr>
              <a:stCxn id="49" idx="2"/>
            </p:cNvCxnSpPr>
            <p:nvPr/>
          </p:nvCxnSpPr>
          <p:spPr bwMode="auto">
            <a:xfrm flipH="1">
              <a:off x="8153400" y="4906089"/>
              <a:ext cx="425955" cy="5041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7" name="Straight Arrow Connector 46"/>
          <p:cNvCxnSpPr/>
          <p:nvPr/>
        </p:nvCxnSpPr>
        <p:spPr bwMode="auto">
          <a:xfrm>
            <a:off x="457200" y="2743200"/>
            <a:ext cx="0" cy="3124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TextBox 49"/>
          <p:cNvSpPr txBox="1"/>
          <p:nvPr/>
        </p:nvSpPr>
        <p:spPr>
          <a:xfrm>
            <a:off x="609600" y="3429000"/>
            <a:ext cx="2217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depth = 2</a:t>
            </a:r>
          </a:p>
          <a:p>
            <a:r>
              <a:rPr lang="en-US" altLang="ko-KR" dirty="0" smtClean="0"/>
              <a:t>=&gt; </a:t>
            </a:r>
            <a:r>
              <a:rPr lang="en-US" altLang="ko-KR" dirty="0" err="1" smtClean="0"/>
              <a:t>hyperparameter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72100" y="2000488"/>
            <a:ext cx="59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root</a:t>
            </a:r>
            <a:endParaRPr lang="ko-KR" altLang="en-US" dirty="0"/>
          </a:p>
        </p:txBody>
      </p:sp>
      <p:cxnSp>
        <p:nvCxnSpPr>
          <p:cNvPr id="13" name="Straight Arrow Connector 12"/>
          <p:cNvCxnSpPr>
            <a:stCxn id="9" idx="2"/>
          </p:cNvCxnSpPr>
          <p:nvPr/>
        </p:nvCxnSpPr>
        <p:spPr bwMode="auto">
          <a:xfrm flipH="1">
            <a:off x="5068888" y="2369820"/>
            <a:ext cx="600153" cy="4736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5123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종속변수 값의 예측</a:t>
                </a:r>
                <a:endParaRPr lang="en-US" altLang="ko-KR" sz="2800" dirty="0" smtClean="0"/>
              </a:p>
              <a:p>
                <a:pPr lvl="1"/>
                <a:r>
                  <a:rPr lang="ko-KR" altLang="en-US" sz="2400" dirty="0" smtClean="0"/>
                  <a:t>각 그룹에 속한 관측치들은 동일한 예측치를 갖는다</a:t>
                </a:r>
                <a:r>
                  <a:rPr lang="en-US" altLang="ko-KR" sz="2400" dirty="0" smtClean="0"/>
                  <a:t>. </a:t>
                </a:r>
              </a:p>
              <a:p>
                <a:pPr lvl="1"/>
                <a:r>
                  <a:rPr lang="en-US" altLang="ko-KR" sz="2400" dirty="0" smtClean="0"/>
                  <a:t>Group k</a:t>
                </a:r>
                <a:r>
                  <a:rPr lang="ko-KR" altLang="en-US" sz="2400" dirty="0" smtClean="0"/>
                  <a:t>에 속한 관측치들의 종속변수 값 예측치</a:t>
                </a:r>
                <a:endParaRPr lang="en-US" altLang="ko-KR" sz="2400" dirty="0" smtClean="0"/>
              </a:p>
              <a:p>
                <a:pPr lvl="2"/>
                <a:r>
                  <a:rPr lang="ko-KR" altLang="en-US" sz="2000" dirty="0" smtClean="0"/>
                  <a:t>회귀문제</a:t>
                </a:r>
                <a:endParaRPr lang="en-US" altLang="ko-KR" sz="2000" dirty="0" smtClean="0"/>
              </a:p>
              <a:p>
                <a:pPr lvl="3"/>
                <a:r>
                  <a:rPr lang="ko-KR" altLang="en-US" sz="1800" dirty="0" smtClean="0"/>
                  <a:t>평균값 사용</a:t>
                </a:r>
                <a:endParaRPr lang="en-US" altLang="ko-KR" sz="1800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𝐺𝑟𝑜𝑢𝑝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 smtClean="0"/>
                  <a:t>, </a:t>
                </a:r>
                <a:r>
                  <a:rPr lang="en-US" sz="160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600" dirty="0" smtClean="0"/>
                  <a:t> = # of points in group k</a:t>
                </a:r>
              </a:p>
              <a:p>
                <a:pPr lvl="2"/>
                <a:r>
                  <a:rPr lang="ko-KR" altLang="en-US" sz="2000" dirty="0" smtClean="0"/>
                  <a:t>분류문제</a:t>
                </a:r>
                <a:endParaRPr lang="en-US" altLang="ko-KR" sz="2000" dirty="0" smtClean="0"/>
              </a:p>
              <a:p>
                <a:pPr lvl="3"/>
                <a:r>
                  <a:rPr lang="en-US" sz="1800" dirty="0" smtClean="0"/>
                  <a:t>Mode </a:t>
                </a:r>
                <a:r>
                  <a:rPr lang="ko-KR" altLang="en-US" sz="1800" dirty="0" smtClean="0"/>
                  <a:t>값 </a:t>
                </a:r>
                <a:r>
                  <a:rPr lang="en-US" altLang="ko-KR" sz="1800" dirty="0" smtClean="0"/>
                  <a:t>(</a:t>
                </a:r>
                <a:r>
                  <a:rPr lang="ko-KR" altLang="en-US" sz="1800" dirty="0" smtClean="0"/>
                  <a:t>최빈값</a:t>
                </a:r>
                <a:r>
                  <a:rPr lang="en-US" altLang="ko-KR" sz="1800" dirty="0" smtClean="0"/>
                  <a:t>)</a:t>
                </a:r>
                <a:r>
                  <a:rPr lang="ko-KR" altLang="en-US" sz="1800" dirty="0" smtClean="0"/>
                  <a:t> 사용</a:t>
                </a:r>
                <a:endParaRPr lang="en-US" altLang="ko-KR" sz="1800" dirty="0" smtClean="0"/>
              </a:p>
              <a:p>
                <a:pPr lvl="3"/>
                <a:r>
                  <a:rPr lang="ko-KR" altLang="en-US" sz="1800" dirty="0" smtClean="0"/>
                  <a:t>즉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해당 그룹에서 가장 많은 관측치가 갖는 종속변수 값을 예측치로 사용</a:t>
                </a:r>
                <a:endParaRPr lang="en-US" sz="1800" dirty="0"/>
              </a:p>
              <a:p>
                <a:pPr lvl="3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630" b="-5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B2DB-CBAA-4016-8B7B-FE64A13A0B56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Decision Tree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36798</TotalTime>
  <Words>712</Words>
  <Application>Microsoft Office PowerPoint</Application>
  <PresentationFormat>On-screen Show (4:3)</PresentationFormat>
  <Paragraphs>269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Tahoma</vt:lpstr>
      <vt:lpstr>Wingdings</vt:lpstr>
      <vt:lpstr>01013022</vt:lpstr>
      <vt:lpstr>Decision Tree   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Decision Tree</vt:lpstr>
      <vt:lpstr>Exercise</vt:lpstr>
      <vt:lpstr>Decision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351</cp:revision>
  <dcterms:created xsi:type="dcterms:W3CDTF">2015-01-19T14:33:39Z</dcterms:created>
  <dcterms:modified xsi:type="dcterms:W3CDTF">2022-05-08T15:44:55Z</dcterms:modified>
</cp:coreProperties>
</file>