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68" r:id="rId3"/>
    <p:sldId id="271" r:id="rId4"/>
    <p:sldId id="272" r:id="rId5"/>
    <p:sldId id="273" r:id="rId6"/>
    <p:sldId id="274" r:id="rId7"/>
    <p:sldId id="275" r:id="rId8"/>
    <p:sldId id="315" r:id="rId9"/>
    <p:sldId id="277" r:id="rId10"/>
    <p:sldId id="276" r:id="rId11"/>
    <p:sldId id="305" r:id="rId12"/>
    <p:sldId id="306" r:id="rId13"/>
    <p:sldId id="307" r:id="rId14"/>
    <p:sldId id="311" r:id="rId15"/>
    <p:sldId id="312" r:id="rId16"/>
    <p:sldId id="308" r:id="rId17"/>
    <p:sldId id="320" r:id="rId18"/>
    <p:sldId id="321" r:id="rId19"/>
    <p:sldId id="322" r:id="rId20"/>
    <p:sldId id="323" r:id="rId21"/>
    <p:sldId id="309" r:id="rId22"/>
    <p:sldId id="278" r:id="rId23"/>
    <p:sldId id="313" r:id="rId24"/>
    <p:sldId id="285" r:id="rId25"/>
    <p:sldId id="317" r:id="rId26"/>
    <p:sldId id="319" r:id="rId27"/>
    <p:sldId id="318" r:id="rId28"/>
    <p:sldId id="300" r:id="rId29"/>
    <p:sldId id="301" r:id="rId30"/>
    <p:sldId id="302" r:id="rId31"/>
    <p:sldId id="303" r:id="rId32"/>
    <p:sldId id="304" r:id="rId33"/>
    <p:sldId id="314" r:id="rId34"/>
    <p:sldId id="316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2D221A-77F2-4B4E-A631-D08B5DAA659D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10B47-D137-4DF4-9675-47FAF95330EB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CF707-8557-40D2-B5A0-261D374D9772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29447-DFE5-4913-9E7B-0D11BC6FAF43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62C79-F701-43AE-A318-6BC9AFDD65D0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F1BF4-BB72-463B-87DB-5560E8903A0C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BFEA2-3679-461C-8705-787542EC506B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5C3DEB-39CA-4008-9595-8517B0F6F57B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22F83E-7611-4B90-BDB9-CE7AACFA017D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FD1FB-CA93-43AA-9B20-471DA87B6EB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9F0FDF1D-5C88-41F9-A326-761BAC61A647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ike+sharing+dataset" TargetMode="External"/><Relationship Id="rId2" Type="http://schemas.openxmlformats.org/officeDocument/2006/relationships/hyperlink" Target="https://scikit-learn.org/stable/modules/generated/sklearn.ensemble.GradientBoostingRegresso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gradient-boosting-for-classification/" TargetMode="External"/><Relationship Id="rId2" Type="http://schemas.openxmlformats.org/officeDocument/2006/relationships/hyperlink" Target="https://tyami.github.io/machine%20learning/ensemble-5-boosting-gradient-boosting-classifica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tutorials/model.html" TargetMode="External"/><Relationship Id="rId2" Type="http://schemas.openxmlformats.org/officeDocument/2006/relationships/hyperlink" Target="https://arxiv.org/pdf/1603.02754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xgboost.readthedocs.io/en/stable/parame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ghtgbm.readthedocs.io/en/lates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boost.ai/doc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VotingRegressor.html" TargetMode="External"/><Relationship Id="rId2" Type="http://schemas.openxmlformats.org/officeDocument/2006/relationships/hyperlink" Target="https://scikit-learn.org/stable/modules/generated/sklearn.ensemble.VotingClassifi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기본원리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학</a:t>
            </a:r>
            <a:r>
              <a:rPr lang="ko-KR" altLang="en-US" sz="2400" dirty="0"/>
              <a:t>습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데이터에 대해서</a:t>
            </a:r>
            <a:r>
              <a:rPr lang="en-US" sz="2400" dirty="0"/>
              <a:t> </a:t>
            </a:r>
            <a:r>
              <a:rPr lang="en-US" sz="2400" dirty="0" smtClean="0"/>
              <a:t>tree (</a:t>
            </a:r>
            <a:r>
              <a:rPr lang="ko-KR" altLang="en-US" sz="2400" dirty="0" smtClean="0"/>
              <a:t>혹은 </a:t>
            </a:r>
            <a:r>
              <a:rPr lang="en-US" altLang="ko-KR" sz="2400" dirty="0" smtClean="0"/>
              <a:t>learner)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순차적으로</a:t>
            </a:r>
            <a:r>
              <a:rPr lang="en-US" sz="2400" dirty="0"/>
              <a:t> (sequentially)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각 단계</a:t>
            </a:r>
            <a:r>
              <a:rPr lang="ko-KR" altLang="en-US" sz="2400" dirty="0"/>
              <a:t>의</a:t>
            </a:r>
            <a:r>
              <a:rPr lang="en-US" sz="2400" dirty="0" smtClean="0"/>
              <a:t> </a:t>
            </a:r>
            <a:r>
              <a:rPr lang="en-US" sz="2400" dirty="0"/>
              <a:t>tree </a:t>
            </a:r>
            <a:r>
              <a:rPr lang="en-US" sz="2400" dirty="0" smtClean="0"/>
              <a:t>(</a:t>
            </a:r>
            <a:r>
              <a:rPr lang="ko-KR" altLang="en-US" sz="2400" dirty="0" smtClean="0"/>
              <a:t>혹은</a:t>
            </a:r>
            <a:r>
              <a:rPr lang="en-US" sz="2400" dirty="0" smtClean="0"/>
              <a:t> learner)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목적은 이전 </a:t>
            </a:r>
            <a:r>
              <a:rPr lang="en-US" altLang="ko-KR" sz="2400" dirty="0" smtClean="0"/>
              <a:t>tree</a:t>
            </a:r>
            <a:r>
              <a:rPr lang="ko-KR" altLang="en-US" sz="2400" dirty="0" smtClean="0"/>
              <a:t>가 잘 설명하지 </a:t>
            </a:r>
            <a:r>
              <a:rPr lang="ko-KR" altLang="en-US" sz="2400" dirty="0"/>
              <a:t>못한 부분을 </a:t>
            </a:r>
            <a:r>
              <a:rPr lang="ko-KR" altLang="en-US" sz="2400" dirty="0" smtClean="0"/>
              <a:t>보완하는 것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adaptive </a:t>
            </a:r>
            <a:r>
              <a:rPr lang="en-US" altLang="ko-KR" sz="2000" dirty="0" smtClean="0"/>
              <a:t>boosting (</a:t>
            </a:r>
            <a:r>
              <a:rPr lang="en-US" altLang="ko-KR" sz="2000" dirty="0" err="1" smtClean="0"/>
              <a:t>AdaBoosting</a:t>
            </a:r>
            <a:r>
              <a:rPr lang="en-US" altLang="ko-KR" sz="2000" dirty="0" smtClean="0"/>
              <a:t>)</a:t>
            </a:r>
            <a:endParaRPr lang="en-US" sz="2000" dirty="0" smtClean="0"/>
          </a:p>
          <a:p>
            <a:pPr lvl="2"/>
            <a:r>
              <a:rPr lang="en-US" sz="2000" dirty="0" smtClean="0"/>
              <a:t>gradient boosting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AB59-49A9-411A-9717-43DD781A7794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AdaBoosting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6E8-ED9C-4352-B544-540A24C03535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1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r>
              <a:rPr lang="en-US" dirty="0" smtClean="0"/>
              <a:t> </a:t>
            </a:r>
            <a:r>
              <a:rPr lang="en-US" dirty="0"/>
              <a:t>(Adaptive boosting)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기본원리</a:t>
            </a:r>
            <a:endParaRPr lang="en-US" sz="2800" dirty="0" smtClean="0"/>
          </a:p>
          <a:p>
            <a:pPr lvl="1"/>
            <a:r>
              <a:rPr lang="en-US" sz="2400" dirty="0" err="1" smtClean="0"/>
              <a:t>Adaboosting</a:t>
            </a:r>
            <a:r>
              <a:rPr lang="ko-KR" altLang="en-US" sz="2400" dirty="0"/>
              <a:t>은 </a:t>
            </a:r>
            <a:r>
              <a:rPr lang="ko-KR" altLang="en-US" sz="2400" dirty="0" smtClean="0"/>
              <a:t>예측이 </a:t>
            </a:r>
            <a:r>
              <a:rPr lang="ko-KR" altLang="en-US" sz="2400" dirty="0"/>
              <a:t>제대로 되지 않은</a:t>
            </a:r>
            <a:r>
              <a:rPr lang="en-US" sz="2400" dirty="0"/>
              <a:t> </a:t>
            </a:r>
            <a:r>
              <a:rPr lang="ko-KR" altLang="en-US" sz="2400" dirty="0" smtClean="0"/>
              <a:t>관측치들에 가중치를 주어서 그 다음 </a:t>
            </a:r>
            <a:r>
              <a:rPr lang="en-US" altLang="ko-KR" sz="2400" dirty="0" smtClean="0"/>
              <a:t>learner</a:t>
            </a:r>
            <a:r>
              <a:rPr lang="ko-KR" altLang="en-US" sz="2400" dirty="0" smtClean="0"/>
              <a:t>가 해당 관측치들을 더 많이 고려하게 하는 방법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Freund, Y., </a:t>
            </a:r>
            <a:r>
              <a:rPr lang="en-US" altLang="ko-KR" sz="2400" dirty="0" err="1"/>
              <a:t>Schapire</a:t>
            </a:r>
            <a:r>
              <a:rPr lang="en-US" altLang="ko-KR" sz="2400" dirty="0"/>
              <a:t>, R., &amp; Abe, N. (1999). A short introduction to boosting. </a:t>
            </a:r>
            <a:r>
              <a:rPr lang="en-US" altLang="ko-KR" sz="2400" i="1" dirty="0"/>
              <a:t>Journal-Japanese Society For Artificial Intelligence</a:t>
            </a:r>
            <a:r>
              <a:rPr lang="en-US" altLang="ko-KR" sz="2400" dirty="0"/>
              <a:t>, </a:t>
            </a:r>
            <a:r>
              <a:rPr lang="en-US" altLang="ko-KR" sz="2400" i="1" dirty="0"/>
              <a:t>14</a:t>
            </a:r>
            <a:r>
              <a:rPr lang="en-US" altLang="ko-KR" sz="2400" dirty="0"/>
              <a:t>(771-780), 1612.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보통 분류문제에 적용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3A4-4834-4E0F-A842-9E69A2157746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기본원리</a:t>
            </a:r>
            <a:endParaRPr lang="en-US" sz="2400" dirty="0" smtClean="0"/>
          </a:p>
          <a:p>
            <a:pPr lvl="1"/>
            <a:r>
              <a:rPr lang="ko-KR" altLang="en-US" sz="2000" dirty="0"/>
              <a:t>이전</a:t>
            </a:r>
            <a:r>
              <a:rPr lang="en-US" sz="2000" dirty="0"/>
              <a:t> learner</a:t>
            </a:r>
            <a:r>
              <a:rPr lang="ko-KR" altLang="en-US" sz="2000" dirty="0"/>
              <a:t>에 의해서 예측이 제대로 잘 되지 않은</a:t>
            </a:r>
            <a:r>
              <a:rPr lang="en-US" sz="2000" dirty="0"/>
              <a:t> data points</a:t>
            </a:r>
            <a:r>
              <a:rPr lang="ko-KR" altLang="en-US" sz="2000" dirty="0"/>
              <a:t>의</a:t>
            </a:r>
            <a:r>
              <a:rPr lang="en-US" sz="2000" dirty="0"/>
              <a:t> weight </a:t>
            </a:r>
            <a:r>
              <a:rPr lang="ko-KR" altLang="en-US" sz="2000" dirty="0"/>
              <a:t>값을 크게해서 다음 단계에서는 그</a:t>
            </a:r>
            <a:r>
              <a:rPr lang="en-US" sz="2000" dirty="0"/>
              <a:t> data points</a:t>
            </a:r>
            <a:r>
              <a:rPr lang="ko-KR" altLang="en-US" sz="2000" dirty="0"/>
              <a:t>를 더 많이 고려하게끔 만드는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틀린 것은 가중치를 많이주고</a:t>
            </a:r>
            <a:r>
              <a:rPr lang="en-US" altLang="ko-KR" sz="2000" dirty="0"/>
              <a:t>, </a:t>
            </a:r>
            <a:r>
              <a:rPr lang="ko-KR" altLang="en-US" sz="2000" dirty="0"/>
              <a:t>맞은 것은 가중치를 적게 주겠다라는 뜻</a:t>
            </a:r>
            <a:endParaRPr lang="en-US" altLang="ko-KR" sz="2000" dirty="0"/>
          </a:p>
          <a:p>
            <a:pPr lvl="1"/>
            <a:r>
              <a:rPr lang="en-US" altLang="ko-KR" sz="2000" dirty="0"/>
              <a:t>weight</a:t>
            </a:r>
            <a:r>
              <a:rPr lang="ko-KR" altLang="en-US" sz="2000" dirty="0" smtClean="0"/>
              <a:t>가 큰 관측치의 경우 다음 학습에서 더 많이 고려 됨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587D-D47C-44FA-81E8-B4EB16DF5A67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AdaBoosting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종속변수가 취할 수 있는 값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+1, -1 </a:t>
                </a:r>
                <a:endParaRPr lang="en-US" altLang="ko-KR" sz="2000" dirty="0" smtClean="0"/>
              </a:p>
              <a:p>
                <a:r>
                  <a:rPr lang="ko-KR" altLang="en-US" sz="2000" dirty="0" smtClean="0"/>
                  <a:t>작동순서</a:t>
                </a:r>
                <a:endParaRPr lang="en-US" altLang="ko-KR" sz="2000" dirty="0" smtClean="0"/>
              </a:p>
              <a:p>
                <a:pPr lvl="1"/>
                <a:r>
                  <a:rPr lang="en-US" altLang="ko-KR" sz="1800" dirty="0" smtClean="0"/>
                  <a:t>1. </a:t>
                </a:r>
                <a:r>
                  <a:rPr lang="ko-KR" altLang="en-US" sz="1800" dirty="0" smtClean="0"/>
                  <a:t>학습데이터에 있는 모든 관측치의 </a:t>
                </a:r>
                <a:r>
                  <a:rPr lang="en-US" altLang="ko-KR" sz="1800" dirty="0" smtClean="0"/>
                  <a:t>weight</a:t>
                </a:r>
                <a:r>
                  <a:rPr lang="ko-KR" altLang="en-US" sz="1800" dirty="0" smtClean="0"/>
                  <a:t>를 동일하게 설정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1/n</a:t>
                </a:r>
              </a:p>
              <a:p>
                <a:pPr lvl="2"/>
                <a:r>
                  <a:rPr lang="ko-KR" altLang="en-US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가중치의 합 </a:t>
                </a:r>
                <a:r>
                  <a:rPr lang="en-US" altLang="ko-KR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1</a:t>
                </a:r>
                <a:r>
                  <a:rPr lang="ko-KR" altLang="en-US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되게 함</a:t>
                </a:r>
                <a:endPara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 learner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대해서 아래 과정 반복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2"/>
                <a:r>
                  <a:rPr lang="en-US" altLang="ko-KR" sz="1600" dirty="0" smtClean="0"/>
                  <a:t>Subsampling with replacement using the weights </a:t>
                </a:r>
              </a:p>
              <a:p>
                <a:pPr lvl="3"/>
                <a:r>
                  <a:rPr lang="ko-KR" altLang="en-US" sz="1200" dirty="0" smtClean="0"/>
                  <a:t>가중치가 높을수록 </a:t>
                </a:r>
                <a:r>
                  <a:rPr lang="en-US" altLang="ko-KR" sz="1200" dirty="0" smtClean="0"/>
                  <a:t>subsample</a:t>
                </a:r>
                <a:r>
                  <a:rPr lang="ko-KR" altLang="en-US" sz="1200" dirty="0" smtClean="0"/>
                  <a:t>에 뽑힐 확률이 큼</a:t>
                </a:r>
                <a:endParaRPr lang="en-US" altLang="ko-KR" sz="1200" dirty="0" smtClean="0"/>
              </a:p>
              <a:p>
                <a:pPr lvl="2"/>
                <a:r>
                  <a:rPr lang="ko-KR" altLang="en-US" sz="1600" dirty="0" smtClean="0"/>
                  <a:t>학습 </a:t>
                </a:r>
                <a:r>
                  <a:rPr lang="en-US" altLang="ko-KR" sz="1600" dirty="0" smtClean="0"/>
                  <a:t>with the subsample</a:t>
                </a:r>
              </a:p>
              <a:p>
                <a:pPr lvl="2"/>
                <a:r>
                  <a:rPr lang="ko-KR" altLang="en-US" sz="1600" dirty="0" smtClean="0"/>
                  <a:t>학습 결과를 </a:t>
                </a:r>
                <a:r>
                  <a:rPr lang="en-US" altLang="ko-KR" sz="1600" dirty="0" smtClean="0"/>
                  <a:t>original dataset</a:t>
                </a:r>
                <a:r>
                  <a:rPr lang="ko-KR" altLang="en-US" sz="1600" dirty="0" smtClean="0"/>
                  <a:t>에 적용해서 </a:t>
                </a:r>
                <a:r>
                  <a:rPr lang="en-US" altLang="ko-KR" sz="1600" dirty="0" smtClean="0"/>
                  <a:t>error </a:t>
                </a:r>
                <a:r>
                  <a:rPr lang="ko-KR" altLang="en-US" sz="1600" dirty="0" smtClean="0"/>
                  <a:t>정도를 계산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전체 에러 계산</a:t>
                </a:r>
                <a:endParaRPr lang="en-US" altLang="ko-KR" sz="1600" dirty="0" smtClean="0"/>
              </a:p>
              <a:p>
                <a:pPr lvl="3"/>
                <a:r>
                  <a:rPr lang="ko-KR" altLang="en-US" sz="1200" dirty="0" smtClean="0"/>
                  <a:t>전체 에러 </a:t>
                </a:r>
                <a:r>
                  <a:rPr lang="en-US" altLang="ko-KR" sz="1200" dirty="0" smtClean="0"/>
                  <a:t>(Total error)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= # of misclassified instances / n</a:t>
                </a:r>
              </a:p>
              <a:p>
                <a:pPr lvl="2"/>
                <a:r>
                  <a:rPr lang="ko-KR" altLang="en-US" sz="1600" dirty="0" smtClean="0"/>
                  <a:t>모형의 성능 계산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모형 </a:t>
                </a:r>
                <a:r>
                  <a:rPr lang="en-US" altLang="ko-KR" sz="1600" dirty="0" smtClean="0"/>
                  <a:t>t)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/>
              </a:p>
              <a:p>
                <a:pPr lvl="2"/>
                <a:r>
                  <a:rPr lang="en-US" altLang="ko-KR" sz="1600" dirty="0" smtClean="0"/>
                  <a:t>Update the weights</a:t>
                </a:r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t="-889" b="-3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AdaBoosting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작동순서 </a:t>
                </a:r>
                <a:r>
                  <a:rPr lang="en-US" altLang="ko-KR" sz="2800" dirty="0" smtClean="0"/>
                  <a:t>(cont’d)</a:t>
                </a:r>
              </a:p>
              <a:p>
                <a:pPr lvl="1"/>
                <a:r>
                  <a:rPr lang="en-US" altLang="ko-KR" sz="2000" dirty="0" smtClean="0"/>
                  <a:t>Update the weights </a:t>
                </a:r>
              </a:p>
              <a:p>
                <a:pPr lvl="2"/>
                <a:r>
                  <a:rPr lang="en-US" altLang="ko-KR" sz="1800" dirty="0" smtClean="0"/>
                  <a:t>For misclassified instances: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800" dirty="0" smtClean="0"/>
              </a:p>
              <a:p>
                <a:pPr lvl="2"/>
                <a:r>
                  <a:rPr lang="en-US" altLang="ko-KR" sz="1800" dirty="0" smtClean="0"/>
                  <a:t>For correctly classified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의미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잘못 예측한 것의 가중치를 더 크게 한다</a:t>
                </a:r>
                <a:r>
                  <a:rPr lang="en-US" altLang="ko-KR" sz="1800" dirty="0" smtClean="0"/>
                  <a:t>.</a:t>
                </a:r>
              </a:p>
              <a:p>
                <a:pPr lvl="1"/>
                <a:r>
                  <a:rPr lang="en-US" altLang="ko-KR" sz="2200" dirty="0" smtClean="0"/>
                  <a:t>t = t + 1</a:t>
                </a:r>
              </a:p>
              <a:p>
                <a:pPr lvl="1"/>
                <a:r>
                  <a:rPr lang="ko-KR" altLang="en-US" sz="2200" dirty="0" smtClean="0"/>
                  <a:t>다시 처음단계로 </a:t>
                </a:r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앞의 </a:t>
                </a:r>
                <a:r>
                  <a:rPr lang="en-US" altLang="ko-KR" sz="2200" dirty="0" smtClean="0"/>
                  <a:t>2 step)</a:t>
                </a:r>
              </a:p>
              <a:p>
                <a:r>
                  <a:rPr lang="ko-KR" altLang="en-US" sz="2600" dirty="0" smtClean="0"/>
                  <a:t>새로운 관측치에 대한 종속변수 값 예측</a:t>
                </a:r>
                <a:endParaRPr lang="en-US" altLang="ko-KR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:endParaRPr lang="ko-KR" alt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b="-6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AdaBoosting_example.ipynb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CEF-91BE-4622-A1D8-D0C9EE6F640C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Decision Tree </a:t>
            </a:r>
          </a:p>
          <a:p>
            <a:pPr lvl="1"/>
            <a:r>
              <a:rPr lang="en-US" altLang="ko-KR" sz="2000" dirty="0" smtClean="0"/>
              <a:t>Weak learner</a:t>
            </a:r>
          </a:p>
          <a:p>
            <a:pPr lvl="1"/>
            <a:r>
              <a:rPr lang="ko-KR" altLang="en-US" sz="2000" dirty="0" smtClean="0"/>
              <a:t>하나의 모형을 사용하는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모형의 성능이 좋지 못하다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smtClean="0"/>
              <a:t>Ensemble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weak learner </a:t>
            </a:r>
            <a:r>
              <a:rPr lang="ko-KR" altLang="en-US" sz="2000" dirty="0" smtClean="0"/>
              <a:t>를 사용하는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Bagging</a:t>
            </a:r>
          </a:p>
          <a:p>
            <a:pPr lvl="3"/>
            <a:r>
              <a:rPr lang="en-US" altLang="ko-KR" sz="1200" dirty="0" smtClean="0"/>
              <a:t>Random Forest</a:t>
            </a:r>
          </a:p>
          <a:p>
            <a:pPr lvl="2"/>
            <a:r>
              <a:rPr lang="en-US" altLang="ko-KR" sz="1600" dirty="0" smtClean="0"/>
              <a:t>Boosting</a:t>
            </a:r>
          </a:p>
          <a:p>
            <a:pPr lvl="3"/>
            <a:r>
              <a:rPr lang="en-US" altLang="ko-KR" sz="1200" dirty="0" smtClean="0"/>
              <a:t>Adaptive boosting</a:t>
            </a:r>
          </a:p>
          <a:p>
            <a:pPr lvl="3"/>
            <a:r>
              <a:rPr lang="en-US" altLang="ko-KR" sz="1200" dirty="0" smtClean="0"/>
              <a:t>Gradient boosting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oob_score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Out of Bag data points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dirty="0" smtClean="0"/>
              <a:t>subsample</a:t>
            </a:r>
            <a:r>
              <a:rPr lang="ko-KR" altLang="en-US" sz="2000" dirty="0" smtClean="0"/>
              <a:t>에 포함되지 않은 관측치들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이를 평가데이터로 사용 가능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 dataset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57050"/>
              </p:ext>
            </p:extLst>
          </p:nvPr>
        </p:nvGraphicFramePr>
        <p:xfrm>
          <a:off x="1863639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161">
                  <a:extLst>
                    <a:ext uri="{9D8B030D-6E8A-4147-A177-3AD203B41FA5}">
                      <a16:colId xmlns:a16="http://schemas.microsoft.com/office/drawing/2014/main" val="2842854699"/>
                    </a:ext>
                  </a:extLst>
                </a:gridCol>
                <a:gridCol w="1939839">
                  <a:extLst>
                    <a:ext uri="{9D8B030D-6E8A-4147-A177-3AD203B41FA5}">
                      <a16:colId xmlns:a16="http://schemas.microsoft.com/office/drawing/2014/main" val="16474119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64022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67212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도시거주여부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흡연여부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폐암 여부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65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89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6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8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86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oob_score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ko-KR" altLang="en-US" sz="2000" dirty="0" smtClean="0"/>
              <a:t>첫번째 </a:t>
            </a:r>
            <a:r>
              <a:rPr lang="en-US" altLang="ko-KR" sz="2000" dirty="0" smtClean="0"/>
              <a:t>subsample: </a:t>
            </a:r>
            <a:r>
              <a:rPr lang="en-US" altLang="ko-KR" sz="2000" dirty="0" err="1" smtClean="0"/>
              <a:t>dp1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dp1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dp2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dp3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Then </a:t>
            </a:r>
            <a:r>
              <a:rPr lang="en-US" altLang="ko-KR" sz="1600" dirty="0" err="1" smtClean="0"/>
              <a:t>oob</a:t>
            </a:r>
            <a:r>
              <a:rPr lang="en-US" altLang="ko-KR" sz="1600" dirty="0" smtClean="0"/>
              <a:t> data point(s): </a:t>
            </a:r>
            <a:r>
              <a:rPr lang="en-US" altLang="ko-KR" sz="1600" dirty="0" err="1" smtClean="0"/>
              <a:t>dp4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Suppose that we use five subsamples, that is, five DT models, and </a:t>
            </a:r>
            <a:r>
              <a:rPr lang="en-US" altLang="ko-KR" sz="2000" dirty="0" err="1" smtClean="0"/>
              <a:t>dp4</a:t>
            </a:r>
            <a:r>
              <a:rPr lang="en-US" altLang="ko-KR" sz="2000" dirty="0" smtClean="0"/>
              <a:t> is </a:t>
            </a:r>
            <a:r>
              <a:rPr lang="en-US" altLang="ko-KR" sz="2000" dirty="0" err="1" smtClean="0"/>
              <a:t>oob</a:t>
            </a:r>
            <a:r>
              <a:rPr lang="en-US" altLang="ko-KR" sz="2000" dirty="0" smtClean="0"/>
              <a:t> data point in the first, second, and fifth subsamples. </a:t>
            </a:r>
          </a:p>
          <a:p>
            <a:pPr lvl="1"/>
            <a:r>
              <a:rPr lang="en-US" altLang="ko-KR" sz="2000" dirty="0" smtClean="0"/>
              <a:t>Suppose that the dependent variable of </a:t>
            </a:r>
            <a:r>
              <a:rPr lang="en-US" altLang="ko-KR" sz="2000" dirty="0" err="1" smtClean="0"/>
              <a:t>dp4</a:t>
            </a:r>
            <a:r>
              <a:rPr lang="en-US" altLang="ko-KR" sz="2000" dirty="0" smtClean="0"/>
              <a:t> in each subsample (i.e., 1</a:t>
            </a:r>
            <a:r>
              <a:rPr lang="en-US" altLang="ko-KR" sz="2000" baseline="30000" dirty="0" smtClean="0"/>
              <a:t>st</a:t>
            </a:r>
            <a:r>
              <a:rPr lang="en-US" altLang="ko-KR" sz="2000" dirty="0" smtClean="0"/>
              <a:t>, 2</a:t>
            </a:r>
            <a:r>
              <a:rPr lang="en-US" altLang="ko-KR" sz="2000" baseline="30000" dirty="0" smtClean="0"/>
              <a:t>nd</a:t>
            </a:r>
            <a:r>
              <a:rPr lang="en-US" altLang="ko-KR" sz="2000" dirty="0" smtClean="0"/>
              <a:t>, and 5</a:t>
            </a:r>
            <a:r>
              <a:rPr lang="en-US" altLang="ko-KR" sz="2000" baseline="30000" dirty="0" smtClean="0"/>
              <a:t>th</a:t>
            </a:r>
            <a:r>
              <a:rPr lang="en-US" altLang="ko-KR" sz="2000" dirty="0" smtClean="0"/>
              <a:t>) is predicted as below: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21292"/>
              </p:ext>
            </p:extLst>
          </p:nvPr>
        </p:nvGraphicFramePr>
        <p:xfrm>
          <a:off x="1317625" y="4876800"/>
          <a:ext cx="439737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8688">
                  <a:extLst>
                    <a:ext uri="{9D8B030D-6E8A-4147-A177-3AD203B41FA5}">
                      <a16:colId xmlns:a16="http://schemas.microsoft.com/office/drawing/2014/main" val="3656914476"/>
                    </a:ext>
                  </a:extLst>
                </a:gridCol>
                <a:gridCol w="2198688">
                  <a:extLst>
                    <a:ext uri="{9D8B030D-6E8A-4147-A177-3AD203B41FA5}">
                      <a16:colId xmlns:a16="http://schemas.microsoft.com/office/drawing/2014/main" val="93214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DV of </a:t>
                      </a:r>
                      <a:r>
                        <a:rPr lang="en-US" altLang="ko-KR" dirty="0" err="1" smtClean="0"/>
                        <a:t>dp4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9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7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6208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48400" y="51816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예측</a:t>
            </a:r>
            <a:r>
              <a:rPr lang="en-US" altLang="ko-KR" dirty="0"/>
              <a:t> </a:t>
            </a:r>
            <a:r>
              <a:rPr lang="en-US" altLang="ko-KR" dirty="0" smtClean="0"/>
              <a:t>= 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3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Ensemble method</a:t>
            </a:r>
          </a:p>
          <a:p>
            <a:pPr lvl="1"/>
            <a:r>
              <a:rPr lang="en-US" altLang="ko-KR" sz="2000" dirty="0"/>
              <a:t>To combine several (weak) learners into a stronger leaner</a:t>
            </a:r>
          </a:p>
          <a:p>
            <a:pPr lvl="1"/>
            <a:r>
              <a:rPr lang="en-US" altLang="ko-KR" sz="2000" dirty="0"/>
              <a:t>Approaches</a:t>
            </a:r>
          </a:p>
          <a:p>
            <a:pPr lvl="2"/>
            <a:r>
              <a:rPr lang="en-US" altLang="ko-KR" sz="1800" dirty="0" smtClean="0"/>
              <a:t>Bagging (Bootstrap Aggregating)</a:t>
            </a:r>
            <a:endParaRPr lang="en-US" altLang="ko-KR" sz="1800" dirty="0"/>
          </a:p>
          <a:p>
            <a:pPr lvl="3"/>
            <a:r>
              <a:rPr lang="en-US" altLang="ko-KR" sz="1600" dirty="0"/>
              <a:t>Resampling =&gt; many subsamples</a:t>
            </a:r>
          </a:p>
          <a:p>
            <a:pPr lvl="3"/>
            <a:r>
              <a:rPr lang="en-US" altLang="ko-KR" sz="1600" dirty="0"/>
              <a:t>Random forest</a:t>
            </a:r>
          </a:p>
          <a:p>
            <a:pPr lvl="2"/>
            <a:r>
              <a:rPr lang="en-US" altLang="ko-KR" sz="1800" dirty="0"/>
              <a:t>Boosting </a:t>
            </a:r>
          </a:p>
          <a:p>
            <a:pPr lvl="3"/>
            <a:r>
              <a:rPr lang="ko-KR" altLang="en-US" sz="1600" dirty="0"/>
              <a:t>이전 </a:t>
            </a:r>
            <a:r>
              <a:rPr lang="en-US" altLang="ko-KR" sz="1600" dirty="0" smtClean="0"/>
              <a:t>learner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부족한 부분을 이후의 </a:t>
            </a:r>
            <a:r>
              <a:rPr lang="en-US" altLang="ko-KR" sz="1600" dirty="0"/>
              <a:t>learner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보완</a:t>
            </a:r>
            <a:endParaRPr lang="en-US" altLang="ko-KR" sz="1600" dirty="0"/>
          </a:p>
          <a:p>
            <a:pPr lvl="3"/>
            <a:r>
              <a:rPr lang="en-US" altLang="ko-KR" sz="1600" dirty="0"/>
              <a:t>Gradient boosting</a:t>
            </a:r>
          </a:p>
          <a:p>
            <a:pPr lvl="3"/>
            <a:r>
              <a:rPr lang="en-US" altLang="ko-KR" sz="1600" dirty="0" smtClean="0"/>
              <a:t>Adaptive </a:t>
            </a:r>
            <a:r>
              <a:rPr lang="en-US" altLang="ko-KR" sz="1600" dirty="0"/>
              <a:t>boosting (</a:t>
            </a:r>
            <a:r>
              <a:rPr lang="en-US" altLang="ko-KR" sz="1600" dirty="0" err="1"/>
              <a:t>AdaBoosting</a:t>
            </a:r>
            <a:r>
              <a:rPr lang="en-US" altLang="ko-KR" sz="1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5A78-69D0-4DA9-9020-14E86583C1C9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oob_score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oob</a:t>
            </a:r>
            <a:r>
              <a:rPr lang="en-US" altLang="ko-KR" dirty="0" smtClean="0"/>
              <a:t> data points</a:t>
            </a:r>
            <a:r>
              <a:rPr lang="ko-KR" altLang="en-US" dirty="0"/>
              <a:t> </a:t>
            </a:r>
            <a:r>
              <a:rPr lang="ko-KR" altLang="en-US" dirty="0" smtClean="0"/>
              <a:t>에 대해서도 동일한 작업 수행</a:t>
            </a:r>
            <a:endParaRPr lang="en-US" altLang="ko-KR" dirty="0" smtClean="0"/>
          </a:p>
          <a:p>
            <a:r>
              <a:rPr lang="en-US" altLang="ko-KR" dirty="0" err="1" smtClean="0"/>
              <a:t>oob_score</a:t>
            </a:r>
            <a:r>
              <a:rPr lang="en-US" altLang="ko-KR" dirty="0" smtClean="0"/>
              <a:t> = # of </a:t>
            </a:r>
            <a:r>
              <a:rPr lang="ko-KR" altLang="en-US" dirty="0" smtClean="0"/>
              <a:t>정확하게 예측된 </a:t>
            </a:r>
            <a:r>
              <a:rPr lang="en-US" altLang="ko-KR" dirty="0" err="1" smtClean="0"/>
              <a:t>oob</a:t>
            </a:r>
            <a:r>
              <a:rPr lang="en-US" altLang="ko-KR" dirty="0" smtClean="0"/>
              <a:t> data points / # of total </a:t>
            </a:r>
            <a:r>
              <a:rPr lang="en-US" altLang="ko-KR" dirty="0" err="1" smtClean="0"/>
              <a:t>oob</a:t>
            </a:r>
            <a:r>
              <a:rPr lang="en-US" altLang="ko-KR" dirty="0" smtClean="0"/>
              <a:t> data points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Gradient boosting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9447-DFE5-4913-9E7B-0D11BC6FAF43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기본원리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각 단계에서의</a:t>
            </a:r>
            <a:r>
              <a:rPr lang="en-US" sz="2000" dirty="0"/>
              <a:t> </a:t>
            </a:r>
            <a:r>
              <a:rPr lang="en-US" sz="2000" dirty="0" smtClean="0"/>
              <a:t>tree (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learner)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이전 단계의</a:t>
            </a:r>
            <a:r>
              <a:rPr lang="en-US" sz="2000" dirty="0"/>
              <a:t> </a:t>
            </a:r>
            <a:r>
              <a:rPr lang="en-US" sz="2000" dirty="0" smtClean="0"/>
              <a:t>tree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설명하지 못한 부분</a:t>
            </a:r>
            <a:r>
              <a:rPr lang="en-US" sz="2000" dirty="0"/>
              <a:t>, </a:t>
            </a:r>
            <a:r>
              <a:rPr lang="ko-KR" altLang="en-US" sz="2000" dirty="0"/>
              <a:t>즉</a:t>
            </a:r>
            <a:r>
              <a:rPr lang="en-US" sz="2000" dirty="0"/>
              <a:t>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(</a:t>
            </a:r>
            <a:r>
              <a:rPr lang="en-US" sz="2000" dirty="0" smtClean="0"/>
              <a:t>residual)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추가적으로 </a:t>
            </a:r>
            <a:r>
              <a:rPr lang="ko-KR" altLang="en-US" sz="2000" dirty="0" smtClean="0"/>
              <a:t>설명하는 것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Friedman</a:t>
            </a:r>
            <a:r>
              <a:rPr lang="en-US" altLang="ko-KR" sz="2000" dirty="0"/>
              <a:t>, J. H. (2001). Greedy function approximation: a gradient boosting machine. </a:t>
            </a:r>
            <a:r>
              <a:rPr lang="en-US" altLang="ko-KR" sz="2000" i="1" dirty="0"/>
              <a:t>Annals of statistics</a:t>
            </a:r>
            <a:r>
              <a:rPr lang="en-US" altLang="ko-KR" sz="2000" dirty="0"/>
              <a:t>, 1189-1232.</a:t>
            </a:r>
            <a:endParaRPr lang="en-US" altLang="ko-KR" sz="2000" dirty="0" smtClean="0"/>
          </a:p>
          <a:p>
            <a:r>
              <a:rPr lang="ko-KR" altLang="en-US" sz="2400" dirty="0" smtClean="0"/>
              <a:t>설명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회귀문제를 예로 설명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분류문제의 경우도 비슷하게 작동</a:t>
            </a:r>
            <a:endParaRPr lang="en-US" altLang="ko-KR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3D4E-80BF-4CB8-BAC2-AEE7E9A7F163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1</a:t>
                </a:r>
                <a:r>
                  <a:rPr lang="ko-KR" altLang="en-US" sz="1600" dirty="0" smtClean="0"/>
                  <a:t>단계</a:t>
                </a:r>
                <a:endParaRPr lang="en-US" altLang="ko-KR" sz="1600" dirty="0" smtClean="0"/>
              </a:p>
              <a:p>
                <a:pPr lvl="1"/>
                <a:r>
                  <a:rPr lang="en-US" sz="1400" dirty="0"/>
                  <a:t>Fit the </a:t>
                </a:r>
                <a:r>
                  <a:rPr lang="en-US" sz="1400" dirty="0" smtClean="0"/>
                  <a:t>model </a:t>
                </a:r>
                <a:r>
                  <a:rPr lang="en-US" altLang="ko-KR" sz="1400" dirty="0" smtClean="0"/>
                  <a:t>(i.e., a decision tree)</a:t>
                </a:r>
                <a:r>
                  <a:rPr lang="en-US" sz="1400" dirty="0" smtClean="0"/>
                  <a:t> into </a:t>
                </a:r>
                <a:r>
                  <a:rPr lang="en-US" sz="1400" dirty="0"/>
                  <a:t>the </a:t>
                </a:r>
                <a:r>
                  <a:rPr lang="en-US" sz="1400" dirty="0" smtClean="0"/>
                  <a:t> data</a:t>
                </a:r>
              </a:p>
              <a:p>
                <a:pPr lvl="1"/>
                <a:r>
                  <a:rPr lang="en-US" altLang="ko-KR" sz="1400" dirty="0" smtClean="0"/>
                  <a:t>Obtain predicted values for data points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, </a:t>
                </a:r>
                <a:r>
                  <a:rPr lang="ko-KR" altLang="en-US" sz="1400" dirty="0" smtClean="0"/>
                  <a:t>이것이 첫번째 단계에서의 예측치가 됨</a:t>
                </a:r>
                <a:endParaRPr lang="en-US" sz="1400" dirty="0" smtClean="0"/>
              </a:p>
              <a:p>
                <a:r>
                  <a:rPr lang="en-US" altLang="ko-KR" sz="1600" dirty="0"/>
                  <a:t>2 </a:t>
                </a:r>
                <a:r>
                  <a:rPr lang="ko-KR" altLang="en-US" sz="1600" dirty="0" smtClean="0"/>
                  <a:t>단계에서의 예측치</a:t>
                </a:r>
                <a:endParaRPr lang="en-US" altLang="ko-KR" sz="1600" dirty="0"/>
              </a:p>
              <a:p>
                <a:pPr lvl="1"/>
                <a:r>
                  <a:rPr lang="ko-KR" altLang="en-US" sz="1400" dirty="0" smtClean="0"/>
                  <a:t>앞 </a:t>
                </a:r>
                <a:r>
                  <a:rPr lang="ko-KR" altLang="en-US" sz="1400" dirty="0"/>
                  <a:t>단계의 모형이 설명하지 못한 </a:t>
                </a:r>
                <a:r>
                  <a:rPr lang="ko-KR" altLang="en-US" sz="1400" dirty="0" smtClean="0"/>
                  <a:t>부분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나머지</a:t>
                </a:r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구함</a:t>
                </a:r>
                <a:endParaRPr lang="en-US" altLang="ko-KR" sz="1400" dirty="0"/>
              </a:p>
              <a:p>
                <a:pPr lvl="1"/>
                <a:r>
                  <a:rPr lang="en-US" altLang="ko-KR" sz="1400" dirty="0"/>
                  <a:t>Residuals: </a:t>
                </a:r>
                <a:r>
                  <a:rPr lang="en-US" altLang="ko-KR" sz="1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ko-KR" altLang="en-US" sz="1400" dirty="0" smtClean="0"/>
                  <a:t>위에서 </a:t>
                </a:r>
                <a:r>
                  <a:rPr lang="ko-KR" altLang="en-US" sz="1400" dirty="0"/>
                  <a:t>얻은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r</a:t>
                </a:r>
                <a:r>
                  <a:rPr lang="ko-KR" altLang="en-US" sz="1400" dirty="0" smtClean="0"/>
                  <a:t>을 종속변수로 다시 </a:t>
                </a:r>
                <a:r>
                  <a:rPr lang="en-US" altLang="ko-KR" sz="1400" dirty="0" smtClean="0"/>
                  <a:t>DT</a:t>
                </a:r>
                <a:r>
                  <a:rPr lang="ko-KR" altLang="en-US" sz="1400" dirty="0" smtClean="0"/>
                  <a:t> 모형을 적용 </a:t>
                </a:r>
                <a:r>
                  <a:rPr lang="en-US" altLang="ko-KR" sz="1400" dirty="0" smtClean="0"/>
                  <a:t>=&gt; </a:t>
                </a:r>
                <a:r>
                  <a:rPr lang="ko-KR" altLang="en-US" sz="1400" dirty="0" smtClean="0"/>
                  <a:t>예측치를 구함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400" dirty="0" smtClean="0"/>
              </a:p>
              <a:p>
                <a:pPr lvl="1"/>
                <a:r>
                  <a:rPr lang="ko-KR" altLang="en-US" sz="1400" dirty="0" smtClean="0"/>
                  <a:t>이전 단계에서의 예측치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를 더해서 종속변수의 예측치를 업데이트 함</a:t>
                </a:r>
                <a:endParaRPr lang="en-US" altLang="ko-KR" sz="1400" dirty="0" smtClean="0"/>
              </a:p>
              <a:p>
                <a:pPr lvl="1"/>
                <a:r>
                  <a:rPr lang="ko-KR" altLang="en-US" sz="1400" dirty="0"/>
                  <a:t>즉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ko-KR" altLang="en-US" sz="1400" dirty="0" smtClean="0"/>
                  <a:t>이러한 과정을 반복 </a:t>
                </a:r>
                <a:endParaRPr lang="en-US" altLang="ko-KR" sz="1400" dirty="0" smtClean="0"/>
              </a:p>
              <a:p>
                <a:r>
                  <a:rPr lang="ko-KR" altLang="en-US" sz="1600" dirty="0" smtClean="0"/>
                  <a:t>최종 예측치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1400" dirty="0" smtClean="0"/>
                  <a:t>Learning rate</a:t>
                </a:r>
                <a:r>
                  <a:rPr lang="ko-KR" altLang="en-US" sz="1400" dirty="0" smtClean="0"/>
                  <a:t>를 적용하는 경우</a:t>
                </a:r>
                <a:r>
                  <a:rPr lang="en-US" altLang="ko-KR" sz="14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+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400" dirty="0" smtClean="0"/>
                  <a:t> </a:t>
                </a:r>
                <a:r>
                  <a:rPr lang="en-US" altLang="ko-KR" sz="1400" dirty="0" smtClean="0"/>
                  <a:t> (learning rate</a:t>
                </a:r>
                <a:r>
                  <a:rPr lang="ko-KR" altLang="en-US" sz="1400" dirty="0" smtClean="0"/>
                  <a:t>를 작게 하는 경우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보통은 </a:t>
                </a:r>
                <a:r>
                  <a:rPr lang="en-US" altLang="ko-KR" sz="1400" dirty="0" err="1" smtClean="0"/>
                  <a:t>n_estimator</a:t>
                </a:r>
                <a:r>
                  <a:rPr lang="ko-KR" altLang="en-US" sz="1400" dirty="0" smtClean="0"/>
                  <a:t>의 값을 크게 하는 것이 필요</a:t>
                </a:r>
                <a:r>
                  <a:rPr lang="en-US" altLang="ko-KR" sz="1400" dirty="0" smtClean="0"/>
                  <a:t>)</a:t>
                </a:r>
                <a:endParaRPr lang="en-US" altLang="ko-KR" sz="1400" dirty="0" smtClean="0"/>
              </a:p>
              <a:p>
                <a:pPr lvl="1"/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sz="2000" dirty="0"/>
              </a:p>
              <a:p>
                <a:pPr lvl="1"/>
                <a:endParaRPr lang="en-US" sz="1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4" b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611D-23A3-4AB6-9BE1-20DA833B5028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sklearn</a:t>
            </a:r>
            <a:r>
              <a:rPr lang="en-US" sz="2400" dirty="0" smtClean="0"/>
              <a:t> class: </a:t>
            </a:r>
            <a:r>
              <a:rPr lang="en-US" altLang="ko-KR" sz="2400" dirty="0" err="1" smtClean="0"/>
              <a:t>GradientBoostingRegressor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err="1" smtClean="0">
                <a:hlinkClick r:id="rId2"/>
              </a:rPr>
              <a:t>scikit-learn.org</a:t>
            </a:r>
            <a:r>
              <a:rPr lang="en-US" sz="2000" dirty="0" smtClean="0">
                <a:hlinkClick r:id="rId2"/>
              </a:rPr>
              <a:t>/stable/modules/generated/</a:t>
            </a:r>
            <a:r>
              <a:rPr lang="en-US" sz="2000" dirty="0" err="1" smtClean="0">
                <a:hlinkClick r:id="rId2"/>
              </a:rPr>
              <a:t>sklearn.ensemble.GradientBoostingRegressor.html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Python code</a:t>
            </a:r>
          </a:p>
          <a:p>
            <a:pPr lvl="1"/>
            <a:r>
              <a:rPr lang="en-US" sz="2000" dirty="0" smtClean="0"/>
              <a:t>See “</a:t>
            </a:r>
            <a:r>
              <a:rPr lang="en-US" sz="2000" dirty="0" err="1" smtClean="0"/>
              <a:t>Gradient_Boosting_example.ipynb</a:t>
            </a:r>
            <a:r>
              <a:rPr lang="en-US" sz="2000" dirty="0" smtClean="0"/>
              <a:t>” </a:t>
            </a:r>
            <a:endParaRPr lang="en-US" sz="2000" dirty="0" smtClean="0"/>
          </a:p>
          <a:p>
            <a:pPr lvl="1"/>
            <a:r>
              <a:rPr lang="en-US" sz="2000" dirty="0"/>
              <a:t>Dataset: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 smtClean="0">
                <a:hlinkClick r:id="rId3"/>
              </a:rPr>
              <a:t>archive.ics.uci.edu</a:t>
            </a:r>
            <a:r>
              <a:rPr lang="en-US" sz="2000" dirty="0" smtClean="0">
                <a:hlinkClick r:id="rId3"/>
              </a:rPr>
              <a:t>/ml/datasets/</a:t>
            </a:r>
            <a:r>
              <a:rPr lang="en-US" sz="2000" dirty="0" err="1" smtClean="0">
                <a:hlinkClick r:id="rId3"/>
              </a:rPr>
              <a:t>bike+sharing+dataset</a:t>
            </a:r>
            <a:r>
              <a:rPr lang="en-US" sz="2000" dirty="0" smtClean="0"/>
              <a:t> </a:t>
            </a:r>
          </a:p>
          <a:p>
            <a:pPr lvl="2"/>
            <a:r>
              <a:rPr lang="ko-KR" altLang="en-US" sz="1800" dirty="0" smtClean="0"/>
              <a:t>분석 단위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도시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종속변수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일별 자전거 대여수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5F6-D0DC-47B8-837F-58376322773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boosting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Important </a:t>
            </a:r>
            <a:r>
              <a:rPr lang="en-US" altLang="ko-KR" sz="2800" dirty="0" err="1" smtClean="0"/>
              <a:t>hyperparameters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learning_rate</a:t>
            </a:r>
            <a:r>
              <a:rPr lang="en-US" altLang="ko-KR" sz="2400" dirty="0" smtClean="0"/>
              <a:t> (also known as shrinkage) </a:t>
            </a:r>
          </a:p>
          <a:p>
            <a:pPr lvl="2"/>
            <a:r>
              <a:rPr lang="en-US" altLang="ko-KR" sz="2000" dirty="0"/>
              <a:t>It shrinks the contribution of individual trees so that no tree has too much influence when building the model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2000" dirty="0" err="1"/>
              <a:t>learning_rate_values</a:t>
            </a:r>
            <a:r>
              <a:rPr lang="en-US" altLang="ko-KR" sz="2000" dirty="0"/>
              <a:t> = [0.001, 0.01, 0.05, 0.1, 0.15, 0.2, 0.3, 0.5, 1.0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en-US" altLang="ko-KR" sz="2400" dirty="0" smtClean="0"/>
              <a:t>subsample</a:t>
            </a:r>
          </a:p>
          <a:p>
            <a:pPr lvl="2"/>
            <a:r>
              <a:rPr lang="en-US" altLang="ko-KR" sz="2000" dirty="0"/>
              <a:t>The fraction of samples to be used for fitting the individual base learners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pt-BR" altLang="ko-KR" sz="2000" dirty="0" smtClean="0"/>
              <a:t>subsamples </a:t>
            </a:r>
            <a:r>
              <a:rPr lang="pt-BR" altLang="ko-KR" sz="2000" dirty="0"/>
              <a:t>= [1, 0.9, 0.8, 0.7, 0.6, 0.5</a:t>
            </a:r>
            <a:r>
              <a:rPr lang="pt-BR" altLang="ko-KR" sz="2000" dirty="0" smtClean="0"/>
              <a:t>]</a:t>
            </a:r>
          </a:p>
          <a:p>
            <a:pPr lvl="2"/>
            <a:r>
              <a:rPr lang="en-US" altLang="ko-KR" sz="2000" dirty="0" smtClean="0"/>
              <a:t>subsample </a:t>
            </a:r>
            <a:r>
              <a:rPr lang="ko-KR" altLang="en-US" sz="2000" dirty="0" smtClean="0"/>
              <a:t>을 사용하면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보통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일반화 정도가 커진다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boosting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Gradient boosting for classification</a:t>
            </a:r>
          </a:p>
          <a:p>
            <a:pPr lvl="1"/>
            <a:r>
              <a:rPr lang="en-US" altLang="ko-KR" sz="2400" dirty="0" smtClean="0"/>
              <a:t>The overall process is similar to that of a regression problem.</a:t>
            </a:r>
          </a:p>
          <a:p>
            <a:pPr lvl="1"/>
            <a:r>
              <a:rPr lang="en-US" altLang="ko-KR" sz="2400" dirty="0" smtClean="0"/>
              <a:t>Refer to the following blogs, if you are interested. </a:t>
            </a:r>
          </a:p>
          <a:p>
            <a:pPr lvl="2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err="1">
                <a:hlinkClick r:id="rId2"/>
              </a:rPr>
              <a:t>tyami.github.io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machine%20learning</a:t>
            </a:r>
            <a:r>
              <a:rPr lang="en-US" altLang="ko-KR" sz="2000" dirty="0">
                <a:hlinkClick r:id="rId2"/>
              </a:rPr>
              <a:t>/ensemble-5-boosting-gradient-boosting-classification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  </a:t>
            </a:r>
            <a:endParaRPr lang="en-US" altLang="ko-KR" sz="2000" dirty="0"/>
          </a:p>
          <a:p>
            <a:pPr lvl="2"/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err="1">
                <a:hlinkClick r:id="rId3"/>
              </a:rPr>
              <a:t>blog.paperspace.com</a:t>
            </a:r>
            <a:r>
              <a:rPr lang="en-US" altLang="ko-KR" sz="2000" dirty="0">
                <a:hlinkClick r:id="rId3"/>
              </a:rPr>
              <a:t>/gradient-boosting-for-classification</a:t>
            </a:r>
            <a:r>
              <a:rPr lang="en-US" altLang="ko-KR" sz="2000" dirty="0" smtClean="0">
                <a:hlinkClick r:id="rId3"/>
              </a:rPr>
              <a:t>/</a:t>
            </a:r>
            <a:r>
              <a:rPr lang="en-US" altLang="ko-KR" sz="2000" dirty="0" smtClean="0"/>
              <a:t> </a:t>
            </a:r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Variants of gradient boosting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Variants of gradient </a:t>
            </a:r>
            <a:r>
              <a:rPr lang="en-US" altLang="ko-KR" dirty="0" smtClean="0"/>
              <a:t>boosting</a:t>
            </a:r>
          </a:p>
          <a:p>
            <a:pPr lvl="1"/>
            <a:r>
              <a:rPr lang="en-US" altLang="ko-KR" dirty="0" err="1" smtClean="0"/>
              <a:t>XGBoosting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Light </a:t>
            </a:r>
            <a:r>
              <a:rPr lang="en-US" altLang="ko-KR" dirty="0" err="1" smtClean="0"/>
              <a:t>GBM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 Boosting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8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XGBoosting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eXtreme</a:t>
            </a:r>
            <a:r>
              <a:rPr lang="en-US" sz="2800" dirty="0" smtClean="0"/>
              <a:t> </a:t>
            </a:r>
            <a:r>
              <a:rPr lang="en-US" sz="2800" dirty="0"/>
              <a:t>Gradient Boosting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Presented </a:t>
            </a:r>
            <a:r>
              <a:rPr lang="en-US" sz="2400" dirty="0"/>
              <a:t>by </a:t>
            </a:r>
            <a:r>
              <a:rPr lang="en-US" sz="2400" dirty="0" err="1"/>
              <a:t>Tianqi</a:t>
            </a:r>
            <a:r>
              <a:rPr lang="en-US" sz="2400" dirty="0"/>
              <a:t> Chen in </a:t>
            </a:r>
            <a:r>
              <a:rPr lang="en-US" sz="2400" dirty="0" smtClean="0"/>
              <a:t>2016 </a:t>
            </a:r>
          </a:p>
          <a:p>
            <a:pPr lvl="2"/>
            <a:r>
              <a:rPr lang="en-US" altLang="ko-KR" sz="2000" u="sng" dirty="0">
                <a:hlinkClick r:id="rId2"/>
              </a:rPr>
              <a:t>https://</a:t>
            </a:r>
            <a:r>
              <a:rPr lang="en-US" altLang="ko-KR" sz="2000" u="sng" dirty="0" err="1">
                <a:hlinkClick r:id="rId2"/>
              </a:rPr>
              <a:t>arxiv.org</a:t>
            </a:r>
            <a:r>
              <a:rPr lang="en-US" altLang="ko-KR" sz="2000" u="sng" dirty="0">
                <a:hlinkClick r:id="rId2"/>
              </a:rPr>
              <a:t>/pdf/</a:t>
            </a:r>
            <a:r>
              <a:rPr lang="en-US" altLang="ko-KR" sz="2000" u="sng" dirty="0" err="1">
                <a:hlinkClick r:id="rId2"/>
              </a:rPr>
              <a:t>1603.02754.pdf</a:t>
            </a:r>
            <a:endParaRPr lang="en-US" sz="1400" dirty="0" smtClean="0"/>
          </a:p>
          <a:p>
            <a:pPr lvl="2"/>
            <a:r>
              <a:rPr lang="en-US" sz="2000" u="sng" dirty="0">
                <a:hlinkClick r:id="rId3"/>
              </a:rPr>
              <a:t>https://xgboost.readthedocs.io/en/latest/tutorials/model.html</a:t>
            </a:r>
            <a:r>
              <a:rPr lang="en-US" sz="2000" dirty="0"/>
              <a:t>     </a:t>
            </a:r>
          </a:p>
          <a:p>
            <a:pPr lvl="1"/>
            <a:r>
              <a:rPr lang="en-US" sz="2400" dirty="0" smtClean="0"/>
              <a:t>Gradient Boosting</a:t>
            </a:r>
            <a:r>
              <a:rPr lang="ko-KR" altLang="en-US" sz="2400" dirty="0" smtClean="0"/>
              <a:t>의 확장을 통한 속도와 성능의 개선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중요 개선 부분</a:t>
            </a:r>
            <a:r>
              <a:rPr lang="en-US" altLang="ko-KR" sz="1800" dirty="0" smtClean="0"/>
              <a:t>: Regularization (</a:t>
            </a:r>
            <a:r>
              <a:rPr lang="en-US" altLang="ko-KR" sz="1800" dirty="0" err="1" smtClean="0"/>
              <a:t>L1</a:t>
            </a:r>
            <a:r>
              <a:rPr lang="en-US" altLang="ko-KR" sz="1800" dirty="0" smtClean="0"/>
              <a:t> or </a:t>
            </a:r>
            <a:r>
              <a:rPr lang="en-US" altLang="ko-KR" sz="1800" dirty="0" err="1" smtClean="0"/>
              <a:t>L2</a:t>
            </a:r>
            <a:r>
              <a:rPr lang="en-US" altLang="ko-KR" sz="1800" dirty="0" smtClean="0"/>
              <a:t>)</a:t>
            </a:r>
          </a:p>
          <a:p>
            <a:pPr lvl="2"/>
            <a:endParaRPr lang="en-US" sz="1600" dirty="0"/>
          </a:p>
          <a:p>
            <a:pPr lvl="3"/>
            <a:endParaRPr lang="en-US" sz="1600" dirty="0"/>
          </a:p>
          <a:p>
            <a:pPr lvl="3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526-B874-410B-BB70-D7D95D75A3C8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1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err="1"/>
                  <a:t>XGBoosting</a:t>
                </a:r>
                <a:r>
                  <a:rPr lang="en-US" sz="2800" dirty="0"/>
                  <a:t> (Extreme Gradient Boosting</a:t>
                </a:r>
                <a:r>
                  <a:rPr lang="en-US" sz="2800" dirty="0" smtClean="0"/>
                  <a:t>)</a:t>
                </a:r>
              </a:p>
              <a:p>
                <a:pPr lvl="1"/>
                <a:r>
                  <a:rPr lang="en-US" sz="2400" dirty="0" smtClean="0"/>
                  <a:t>Regularization term</a:t>
                </a:r>
                <a:r>
                  <a:rPr lang="ko-KR" altLang="en-US" sz="2400" dirty="0" smtClean="0"/>
                  <a:t>을 포함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각 단계에서의 </a:t>
                </a:r>
                <a:r>
                  <a:rPr lang="en-US" altLang="ko-KR" sz="2400" dirty="0" smtClean="0"/>
                  <a:t>objective function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obj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sz="2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−1)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2000" dirty="0"/>
                  <a:t>은 일반적으로 </a:t>
                </a:r>
                <a:r>
                  <a:rPr lang="en-US" sz="2000" dirty="0"/>
                  <a:t>squared error </a:t>
                </a:r>
                <a:r>
                  <a:rPr lang="ko-KR" altLang="en-US" sz="2000" dirty="0"/>
                  <a:t>즉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endParaRPr lang="en-US" sz="1600" dirty="0" smtClean="0"/>
              </a:p>
              <a:p>
                <a:pPr lvl="2"/>
                <a:r>
                  <a:rPr lang="en-US" altLang="ko-KR" sz="2000" dirty="0"/>
                  <a:t>At t,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smtClean="0"/>
                  <a:t>minimizes </a:t>
                </a:r>
                <a:r>
                  <a:rPr lang="en-US" altLang="ko-KR" sz="2000" dirty="0"/>
                  <a:t>the objective function. 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은 모형의 복잡성과 각 </a:t>
                </a:r>
                <a:r>
                  <a:rPr lang="en-US" altLang="ko-KR" sz="2000" dirty="0" smtClean="0"/>
                  <a:t>Tree</a:t>
                </a:r>
                <a:r>
                  <a:rPr lang="ko-KR" altLang="en-US" sz="2000" dirty="0" smtClean="0"/>
                  <a:t>의 기여도 관련된 것</a:t>
                </a:r>
                <a:endParaRPr lang="ko-KR" altLang="ko-KR" sz="2000" dirty="0"/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4C5-C1CB-4F81-ABA4-7514FC7574B6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참고논문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Breiman</a:t>
            </a:r>
            <a:r>
              <a:rPr lang="en-US" altLang="ko-KR" sz="2000" dirty="0"/>
              <a:t>, L. (1996). Bagging predictors. </a:t>
            </a:r>
            <a:r>
              <a:rPr lang="en-US" altLang="ko-KR" sz="2000" i="1" dirty="0"/>
              <a:t>Machine learning</a:t>
            </a:r>
            <a:r>
              <a:rPr lang="en-US" altLang="ko-KR" sz="2000" dirty="0"/>
              <a:t>, </a:t>
            </a:r>
            <a:r>
              <a:rPr lang="en-US" altLang="ko-KR" sz="2000" i="1" dirty="0"/>
              <a:t>24</a:t>
            </a:r>
            <a:r>
              <a:rPr lang="en-US" altLang="ko-KR" sz="2000" dirty="0"/>
              <a:t>(2), 123-140.</a:t>
            </a:r>
            <a:endParaRPr lang="en-US" altLang="ko-KR" sz="2000" dirty="0" smtClean="0"/>
          </a:p>
          <a:p>
            <a:r>
              <a:rPr lang="ko-KR" altLang="en-US" sz="2400" dirty="0" smtClean="0"/>
              <a:t>기본 원리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우리가 갖고 있는 </a:t>
            </a:r>
            <a:r>
              <a:rPr lang="ko-KR" altLang="en-US" sz="2000" dirty="0" smtClean="0"/>
              <a:t>학습 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sample)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이용하여 여러개의</a:t>
            </a:r>
            <a:r>
              <a:rPr lang="en-US" sz="2000" dirty="0"/>
              <a:t> subsample data </a:t>
            </a:r>
            <a:r>
              <a:rPr lang="ko-KR" altLang="en-US" sz="2000" dirty="0"/>
              <a:t>를 만들고</a:t>
            </a:r>
            <a:r>
              <a:rPr lang="en-US" sz="2000" dirty="0"/>
              <a:t>, </a:t>
            </a:r>
            <a:r>
              <a:rPr lang="ko-KR" altLang="en-US" sz="2000" dirty="0"/>
              <a:t>각</a:t>
            </a:r>
            <a:r>
              <a:rPr lang="en-US" sz="2000" dirty="0"/>
              <a:t> </a:t>
            </a:r>
            <a:r>
              <a:rPr lang="en-US" sz="2000" dirty="0" smtClean="0"/>
              <a:t>subsample</a:t>
            </a:r>
            <a:r>
              <a:rPr lang="ko-KR" altLang="en-US" sz="2000" dirty="0" smtClean="0"/>
              <a:t>에서 예측값을 </a:t>
            </a:r>
            <a:r>
              <a:rPr lang="ko-KR" altLang="en-US" sz="2000" dirty="0"/>
              <a:t>계산하고 그 </a:t>
            </a:r>
            <a:r>
              <a:rPr lang="ko-KR" altLang="en-US" sz="2000" dirty="0" smtClean="0"/>
              <a:t>값들을 이용하여 최종 </a:t>
            </a:r>
            <a:r>
              <a:rPr lang="ko-KR" altLang="en-US" sz="2000" dirty="0"/>
              <a:t>예측을 하는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subsample size = size of original data (usually)</a:t>
            </a:r>
          </a:p>
          <a:p>
            <a:pPr lvl="1"/>
            <a:r>
              <a:rPr lang="en-US" altLang="ko-KR" sz="2000" dirty="0" smtClean="0"/>
              <a:t>(</a:t>
            </a:r>
            <a:r>
              <a:rPr lang="ko-KR" altLang="en-US" sz="2000" dirty="0" smtClean="0"/>
              <a:t>새로운 관측치에 대한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예측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회귀문제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평균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분류문제</a:t>
            </a:r>
            <a:r>
              <a:rPr lang="en-US" altLang="ko-KR" sz="1800" dirty="0" smtClean="0"/>
              <a:t>: majority voting 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최빈값 사용</a:t>
            </a:r>
            <a:r>
              <a:rPr lang="en-US" altLang="ko-KR" sz="1800" dirty="0" smtClean="0"/>
              <a:t>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696-E4B8-4854-8F0D-C69D1D93A42B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Installation</a:t>
            </a:r>
          </a:p>
          <a:p>
            <a:pPr lvl="2"/>
            <a:r>
              <a:rPr lang="en-US" dirty="0" smtClean="0"/>
              <a:t>pip install </a:t>
            </a:r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XGBoost.ipynb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Parameter </a:t>
            </a:r>
            <a:r>
              <a:rPr lang="ko-KR" altLang="en-US" dirty="0" smtClean="0"/>
              <a:t>관련 내용</a:t>
            </a:r>
            <a:endParaRPr lang="en-US" altLang="ko-KR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xgboost.readthedocs.io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en</a:t>
            </a:r>
            <a:r>
              <a:rPr lang="en-US" dirty="0" smtClean="0">
                <a:hlinkClick r:id="rId2"/>
              </a:rPr>
              <a:t>/stable/</a:t>
            </a:r>
            <a:r>
              <a:rPr lang="en-US" dirty="0" err="1" smtClean="0">
                <a:hlinkClick r:id="rId2"/>
              </a:rPr>
              <a:t>parameter.html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1383-986A-4E60-BF91-5D9FE6152900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GBM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Light GBM (Light Gradient Boosting Model)</a:t>
            </a:r>
          </a:p>
          <a:p>
            <a:pPr lvl="1"/>
            <a:r>
              <a:rPr lang="en-US" altLang="ko-KR" sz="1600" dirty="0" smtClean="0"/>
              <a:t>Released by Microsoft in 2017 (</a:t>
            </a:r>
            <a:r>
              <a:rPr lang="en-US" altLang="ko-KR" sz="1600" dirty="0" err="1" smtClean="0"/>
              <a:t>XGBoosting</a:t>
            </a:r>
            <a:r>
              <a:rPr lang="ko-KR" altLang="en-US" sz="1600" dirty="0" smtClean="0"/>
              <a:t>의 확장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800" dirty="0" smtClean="0"/>
              <a:t>자세한 설명은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err="1">
                <a:hlinkClick r:id="rId2"/>
              </a:rPr>
              <a:t>lightgbm.readthedocs.io</a:t>
            </a:r>
            <a:r>
              <a:rPr lang="en-US" altLang="ko-KR" sz="1800" dirty="0">
                <a:hlinkClick r:id="rId2"/>
              </a:rPr>
              <a:t>/</a:t>
            </a:r>
            <a:r>
              <a:rPr lang="en-US" altLang="ko-KR" sz="1800" dirty="0" err="1">
                <a:hlinkClick r:id="rId2"/>
              </a:rPr>
              <a:t>en</a:t>
            </a:r>
            <a:r>
              <a:rPr lang="en-US" altLang="ko-KR" sz="1800" dirty="0">
                <a:hlinkClick r:id="rId2"/>
              </a:rPr>
              <a:t>/latest</a:t>
            </a:r>
            <a:r>
              <a:rPr lang="en-US" altLang="ko-KR" sz="1800" dirty="0" smtClean="0">
                <a:hlinkClick r:id="rId2"/>
              </a:rPr>
              <a:t>/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참고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주요 특징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Leaf-wise split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 smtClean="0"/>
              <a:t>Gradient-based </a:t>
            </a:r>
            <a:r>
              <a:rPr lang="en-US" altLang="ko-KR" sz="1600" dirty="0"/>
              <a:t>One-Side Sampling (GOSS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en-US" altLang="ko-KR" sz="1200" dirty="0"/>
              <a:t>GOSS keeps all the instances with large gradients and performs random sampling on the instances with small gradients.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에러 정도가 큰 관측치는 모두 사용하고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에러 정도가 작은 관측치의 일부만 </a:t>
            </a:r>
            <a:r>
              <a:rPr lang="en-US" altLang="ko-KR" sz="1200" dirty="0" smtClean="0"/>
              <a:t>random sampling </a:t>
            </a:r>
            <a:r>
              <a:rPr lang="ko-KR" altLang="en-US" sz="1200" dirty="0" smtClean="0"/>
              <a:t>방법을 통해서 사용</a:t>
            </a:r>
            <a:endParaRPr lang="en-US" altLang="ko-KR" sz="1200" dirty="0" smtClean="0"/>
          </a:p>
          <a:p>
            <a:pPr lvl="3"/>
            <a:r>
              <a:rPr lang="en-US" altLang="ko-KR" sz="1200" dirty="0" smtClean="0"/>
              <a:t>Large gradient =&gt; large error =&gt; (</a:t>
            </a:r>
            <a:r>
              <a:rPr lang="ko-KR" altLang="en-US" sz="1200" dirty="0" smtClean="0"/>
              <a:t>모형의 성능을 개선하는데 있어서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더 중요한 역할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0770-4A21-4BD3-90C5-121E7AC03DF3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 descr="https://i0.wp.com/mlexplained.com/wp-content/uploads/2018/01/DecisionTrees_3_thumb.png?resize=704%2C1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6781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56654" y="3134380"/>
            <a:ext cx="369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모든 </a:t>
            </a:r>
            <a:r>
              <a:rPr lang="en-US" altLang="ko-KR" sz="1400" dirty="0" smtClean="0"/>
              <a:t>leaf node </a:t>
            </a:r>
            <a:r>
              <a:rPr lang="ko-KR" altLang="en-US" sz="1400" dirty="0" smtClean="0"/>
              <a:t>중에서 </a:t>
            </a:r>
            <a:r>
              <a:rPr lang="en-US" altLang="ko-KR" sz="1400" dirty="0" smtClean="0"/>
              <a:t>loss reduction</a:t>
            </a:r>
            <a:r>
              <a:rPr lang="ko-KR" altLang="en-US" sz="1400" dirty="0" smtClean="0"/>
              <a:t>에 가장 큰 기여를 하는 노드를 </a:t>
            </a:r>
            <a:r>
              <a:rPr lang="en-US" altLang="ko-KR" sz="1400" dirty="0" smtClean="0"/>
              <a:t>split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739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GBM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lightgbm</a:t>
            </a:r>
            <a:endParaRPr lang="en-US" altLang="ko-KR" dirty="0" smtClean="0"/>
          </a:p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lightgbm.ipynb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9AF2-4B6A-4CBA-953D-7E146F7A3555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CatBoost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CatBoost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Category Boost</a:t>
            </a:r>
          </a:p>
          <a:p>
            <a:pPr lvl="1"/>
            <a:r>
              <a:rPr lang="en-US" altLang="ko-KR" dirty="0" smtClean="0"/>
              <a:t>It was released by a company named </a:t>
            </a:r>
            <a:r>
              <a:rPr lang="en-US" altLang="ko-KR" dirty="0" err="1" smtClean="0"/>
              <a:t>Yandex</a:t>
            </a:r>
            <a:r>
              <a:rPr lang="en-US" altLang="ko-KR" dirty="0" smtClean="0"/>
              <a:t> in 2017.</a:t>
            </a:r>
          </a:p>
          <a:p>
            <a:pPr lvl="1"/>
            <a:r>
              <a:rPr lang="en-US" altLang="ko-KR" dirty="0" smtClean="0"/>
              <a:t>Extension of gradient boosting</a:t>
            </a:r>
          </a:p>
          <a:p>
            <a:pPr lvl="1"/>
            <a:r>
              <a:rPr lang="en-US" altLang="ko-KR" dirty="0" smtClean="0"/>
              <a:t>Works well with categorical variables 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catboost.ai</a:t>
            </a:r>
            <a:r>
              <a:rPr lang="en-US" altLang="ko-KR" dirty="0" smtClean="0">
                <a:hlinkClick r:id="rId2"/>
              </a:rPr>
              <a:t>/docs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서로 다른 모형들 사용하기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분류문제</a:t>
            </a:r>
            <a:r>
              <a:rPr lang="en-US" altLang="ko-KR" dirty="0"/>
              <a:t>: </a:t>
            </a:r>
            <a:r>
              <a:rPr lang="en-US" altLang="ko-KR" dirty="0" err="1" smtClean="0"/>
              <a:t>VotingClassifier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scikit-learn.org</a:t>
            </a:r>
            <a:r>
              <a:rPr lang="en-US" altLang="ko-KR" dirty="0" smtClean="0">
                <a:hlinkClick r:id="rId2"/>
              </a:rPr>
              <a:t>/stable/modules/generated/</a:t>
            </a:r>
            <a:r>
              <a:rPr lang="en-US" altLang="ko-KR" dirty="0" err="1" smtClean="0">
                <a:hlinkClick r:id="rId2"/>
              </a:rPr>
              <a:t>sklearn.ensemble.VotingClassifier.html</a:t>
            </a:r>
            <a:endParaRPr lang="en-US" altLang="ko-KR" dirty="0" smtClean="0"/>
          </a:p>
          <a:p>
            <a:pPr lvl="1"/>
            <a:r>
              <a:rPr lang="en-US" altLang="ko-KR" dirty="0"/>
              <a:t>See “</a:t>
            </a:r>
            <a:r>
              <a:rPr lang="en-US" altLang="ko-KR" dirty="0" err="1" smtClean="0"/>
              <a:t>Voting_classifier_example.ipynb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회귀문제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VotingRegressor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scikit-learn.org</a:t>
            </a:r>
            <a:r>
              <a:rPr lang="en-US" altLang="ko-KR" dirty="0" smtClean="0">
                <a:hlinkClick r:id="rId3"/>
              </a:rPr>
              <a:t>/stable/modules/generated/</a:t>
            </a:r>
            <a:r>
              <a:rPr lang="en-US" altLang="ko-KR" dirty="0" err="1" smtClean="0">
                <a:hlinkClick r:id="rId3"/>
              </a:rPr>
              <a:t>sklearn.ensemble.VotingRegressor.html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Subsampling </a:t>
                </a:r>
                <a:r>
                  <a:rPr lang="ko-KR" altLang="en-US" sz="2400" dirty="0" smtClean="0"/>
                  <a:t>방법</a:t>
                </a:r>
                <a:endParaRPr lang="en-US" altLang="ko-KR" sz="2400" dirty="0" smtClean="0"/>
              </a:p>
              <a:p>
                <a:pPr lvl="1"/>
                <a:r>
                  <a:rPr lang="en-US" sz="2000" dirty="0" smtClean="0"/>
                  <a:t>Bootstrapping</a:t>
                </a:r>
              </a:p>
              <a:p>
                <a:pPr lvl="2"/>
                <a:r>
                  <a:rPr lang="en-US" sz="1800" dirty="0" smtClean="0"/>
                  <a:t>Random sampling with replacement (</a:t>
                </a:r>
                <a:r>
                  <a:rPr lang="ko-KR" altLang="en-US" sz="1800" dirty="0" smtClean="0"/>
                  <a:t>중복을 허용한 </a:t>
                </a:r>
                <a:r>
                  <a:rPr lang="en-US" altLang="ko-KR" sz="1800" dirty="0" smtClean="0"/>
                  <a:t>sampling </a:t>
                </a:r>
                <a:r>
                  <a:rPr lang="ko-KR" altLang="en-US" sz="1800" dirty="0" smtClean="0"/>
                  <a:t>방법</a:t>
                </a:r>
                <a:r>
                  <a:rPr lang="en-US" altLang="ko-KR" sz="1800" dirty="0" smtClean="0"/>
                  <a:t>)</a:t>
                </a:r>
              </a:p>
              <a:p>
                <a:pPr lvl="2"/>
                <a:r>
                  <a:rPr lang="ko-KR" altLang="en-US" sz="1800" dirty="0" smtClean="0"/>
                  <a:t>중복을 허용했기 때문에</a:t>
                </a:r>
                <a:r>
                  <a:rPr lang="en-US" altLang="ko-KR" sz="1800" dirty="0" smtClean="0"/>
                  <a:t>, 2</a:t>
                </a:r>
                <a:r>
                  <a:rPr lang="ko-KR" altLang="en-US" sz="1800" dirty="0" smtClean="0"/>
                  <a:t>번이상 추출된 관측치 존재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같은 </a:t>
                </a:r>
                <a:r>
                  <a:rPr lang="en-US" altLang="ko-KR" sz="1800" dirty="0" smtClean="0"/>
                  <a:t>sample size</a:t>
                </a:r>
                <a:r>
                  <a:rPr lang="ko-KR" altLang="en-US" sz="1800" dirty="0" smtClean="0"/>
                  <a:t>라고 하더라도 포함된 관측치들이 어느정도 다르다</a:t>
                </a:r>
                <a:r>
                  <a:rPr lang="en-US" altLang="ko-KR" sz="1800" dirty="0" smtClean="0"/>
                  <a:t>. </a:t>
                </a:r>
                <a:endParaRPr lang="en-US" sz="1800" dirty="0" smtClean="0"/>
              </a:p>
              <a:p>
                <a:pPr lvl="1"/>
                <a:r>
                  <a:rPr lang="en-US" sz="2000" dirty="0" smtClean="0"/>
                  <a:t>Example</a:t>
                </a:r>
              </a:p>
              <a:p>
                <a:pPr lvl="2"/>
                <a:r>
                  <a:rPr lang="en-US" sz="1800" dirty="0"/>
                  <a:t>Original dataset (original sample) =&gt;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sample1 =&gt;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sample2 =&gt;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2000" dirty="0" smtClean="0"/>
                  <a:t>Subsample size =&gt; </a:t>
                </a:r>
                <a:r>
                  <a:rPr lang="en-US" sz="2000" dirty="0" err="1" smtClean="0"/>
                  <a:t>hyperparameter</a:t>
                </a:r>
                <a:endParaRPr lang="en-US" sz="20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8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B028-CFBE-449C-9621-B3F4627C2465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4800600"/>
                <a:ext cx="481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48167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333" r="-139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5345668"/>
                <a:ext cx="48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45668"/>
                <a:ext cx="4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3279" r="-1519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>
            <a:off x="1371600" y="5029200"/>
            <a:ext cx="1066800" cy="501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8" idx="3"/>
          </p:cNvCxnSpPr>
          <p:nvPr/>
        </p:nvCxnSpPr>
        <p:spPr bwMode="auto">
          <a:xfrm>
            <a:off x="1477592" y="5530334"/>
            <a:ext cx="960808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62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모형의 일반화 가능성 증가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dirty="0" smtClean="0"/>
              <a:t> unseen data </a:t>
            </a:r>
            <a:r>
              <a:rPr lang="ko-KR" altLang="en-US" dirty="0" smtClean="0"/>
              <a:t>에 대해서 모형의 성능 증가</a:t>
            </a:r>
            <a:endParaRPr lang="en-US" dirty="0" smtClean="0"/>
          </a:p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Bagging.ipynb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5A2-C738-43DC-949F-C826B36AE43A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017713"/>
                <a:ext cx="8229600" cy="4114800"/>
              </a:xfrm>
            </p:spPr>
            <p:txBody>
              <a:bodyPr/>
              <a:lstStyle/>
              <a:p>
                <a:r>
                  <a:rPr lang="ko-KR" altLang="en-US" sz="2800" dirty="0" smtClean="0"/>
                  <a:t>기본원리</a:t>
                </a:r>
                <a:endParaRPr lang="en-US" altLang="ko-KR" sz="2800" dirty="0" smtClean="0"/>
              </a:p>
              <a:p>
                <a:pPr lvl="1"/>
                <a:r>
                  <a:rPr lang="en-US" sz="2400" dirty="0"/>
                  <a:t>Bagging </a:t>
                </a:r>
                <a:r>
                  <a:rPr lang="ko-KR" altLang="en-US" sz="2400" dirty="0"/>
                  <a:t>의 한계</a:t>
                </a:r>
                <a:endParaRPr lang="en-US" altLang="ko-KR" sz="2400" dirty="0"/>
              </a:p>
              <a:p>
                <a:pPr lvl="2"/>
                <a:r>
                  <a:rPr lang="ko-KR" altLang="en-US" sz="2000" dirty="0"/>
                  <a:t>각</a:t>
                </a:r>
                <a:r>
                  <a:rPr lang="en-US" sz="2000" dirty="0"/>
                  <a:t> decision node</a:t>
                </a:r>
                <a:r>
                  <a:rPr lang="ko-KR" altLang="en-US" sz="2000" dirty="0"/>
                  <a:t>에서 모든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를 고려해서</a:t>
                </a:r>
                <a:r>
                  <a:rPr lang="en-US" sz="2000" dirty="0"/>
                  <a:t> data</a:t>
                </a:r>
                <a:r>
                  <a:rPr lang="ko-KR" altLang="en-US" sz="2000" dirty="0"/>
                  <a:t>를</a:t>
                </a:r>
                <a:r>
                  <a:rPr lang="en-US" sz="2000" dirty="0"/>
                  <a:t> split</a:t>
                </a:r>
                <a:r>
                  <a:rPr lang="ko-KR" altLang="en-US" sz="2000" dirty="0"/>
                  <a:t>하게 되는데</a:t>
                </a:r>
                <a:r>
                  <a:rPr lang="en-US" sz="2000" dirty="0"/>
                  <a:t>, </a:t>
                </a:r>
                <a:r>
                  <a:rPr lang="ko-KR" altLang="en-US" sz="2000" dirty="0"/>
                  <a:t>여러개의</a:t>
                </a:r>
                <a:r>
                  <a:rPr lang="en-US" sz="2000" dirty="0"/>
                  <a:t> tree</a:t>
                </a:r>
                <a:r>
                  <a:rPr lang="ko-KR" altLang="en-US" sz="2000" dirty="0"/>
                  <a:t>를 사용할 지라도 매번 비슷한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사용 </a:t>
                </a:r>
                <a:r>
                  <a:rPr lang="en-US" altLang="ko-KR" sz="2000" dirty="0" smtClean="0"/>
                  <a:t>(subsample </a:t>
                </a:r>
                <a:r>
                  <a:rPr lang="ko-KR" altLang="en-US" sz="2000" dirty="0" smtClean="0"/>
                  <a:t>간의 차이 미미</a:t>
                </a:r>
                <a:r>
                  <a:rPr lang="en-US" altLang="ko-KR" sz="2000" dirty="0" smtClean="0"/>
                  <a:t>)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학습데이터 특성에 영향을 많이 받는다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overfitting problem</a:t>
                </a:r>
                <a:endParaRPr lang="en-US" altLang="ko-KR" sz="2400" dirty="0" smtClean="0"/>
              </a:p>
              <a:p>
                <a:pPr lvl="1"/>
                <a:r>
                  <a:rPr lang="en-US" sz="2400" dirty="0" smtClean="0"/>
                  <a:t>Bagging</a:t>
                </a:r>
                <a:r>
                  <a:rPr lang="ko-KR" altLang="en-US" sz="2400" dirty="0" smtClean="0"/>
                  <a:t>의 확장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/>
                  <a:t>각</a:t>
                </a:r>
                <a:r>
                  <a:rPr lang="en-US" sz="2000" dirty="0"/>
                  <a:t> decision node</a:t>
                </a:r>
                <a:r>
                  <a:rPr lang="ko-KR" altLang="en-US" sz="2000" dirty="0"/>
                  <a:t>에서 데이터를</a:t>
                </a:r>
                <a:r>
                  <a:rPr lang="en-US" sz="2000" dirty="0"/>
                  <a:t> split</a:t>
                </a:r>
                <a:r>
                  <a:rPr lang="ko-KR" altLang="en-US" sz="2000" dirty="0"/>
                  <a:t>하는데 모든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를 사용하는 것이 아니라</a:t>
                </a:r>
                <a:r>
                  <a:rPr lang="en-US" sz="2000" dirty="0"/>
                  <a:t> random</a:t>
                </a:r>
                <a:r>
                  <a:rPr lang="ko-KR" altLang="en-US" sz="2000" dirty="0"/>
                  <a:t>하게 선택된 일부의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들만을 </a:t>
                </a:r>
                <a:r>
                  <a:rPr lang="ko-KR" altLang="en-US" sz="2000" dirty="0" smtClean="0"/>
                  <a:t>사용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사용되는 </a:t>
                </a:r>
                <a:r>
                  <a:rPr lang="en-US" altLang="ko-KR" sz="2000" dirty="0" smtClean="0"/>
                  <a:t>feature</a:t>
                </a:r>
                <a:r>
                  <a:rPr lang="ko-KR" altLang="en-US" sz="2000" dirty="0" smtClean="0"/>
                  <a:t>의 수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p = </a:t>
                </a:r>
                <a:r>
                  <a:rPr lang="ko-KR" altLang="en-US" sz="2000" dirty="0" smtClean="0"/>
                  <a:t>전체 </a:t>
                </a:r>
                <a:r>
                  <a:rPr lang="en-US" altLang="ko-KR" sz="2000" dirty="0" smtClean="0"/>
                  <a:t>feature</a:t>
                </a:r>
                <a:r>
                  <a:rPr lang="ko-KR" altLang="en-US" sz="2000" dirty="0" smtClean="0"/>
                  <a:t>의 수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017713"/>
                <a:ext cx="8229600" cy="4114800"/>
              </a:xfrm>
              <a:blipFill>
                <a:blip r:embed="rId2"/>
                <a:stretch>
                  <a:fillRect l="-296" t="-1630" r="-370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C93-407B-48AA-B575-857A2D63D9BA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Bagging.ipynb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AFB9-0CAF-41E4-A9DA-0433DFF6BF50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oob_score</a:t>
            </a:r>
            <a:r>
              <a:rPr lang="en-US" altLang="ko-KR" dirty="0" smtClean="0"/>
              <a:t> parameter</a:t>
            </a:r>
          </a:p>
          <a:p>
            <a:pPr lvl="1"/>
            <a:r>
              <a:rPr lang="en-US" altLang="ko-KR" dirty="0" err="1" smtClean="0"/>
              <a:t>oob_score</a:t>
            </a:r>
            <a:r>
              <a:rPr lang="en-US" altLang="ko-KR" dirty="0" smtClean="0"/>
              <a:t>: bool</a:t>
            </a:r>
            <a:r>
              <a:rPr lang="en-US" altLang="ko-KR" dirty="0"/>
              <a:t>, default=False</a:t>
            </a:r>
          </a:p>
          <a:p>
            <a:pPr lvl="2"/>
            <a:r>
              <a:rPr lang="en-US" altLang="ko-KR" dirty="0"/>
              <a:t>Whether to use out-of-bag samples to estimate the generalization score. Only available if bootstrap=True.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Boosting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EB57-1AC4-4A46-983D-7AB9818E1383}" type="datetime1">
              <a:rPr lang="en-US" altLang="ko-KR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33579</TotalTime>
  <Words>1245</Words>
  <Application>Microsoft Office PowerPoint</Application>
  <PresentationFormat>On-screen Show (4:3)</PresentationFormat>
  <Paragraphs>366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맑은 고딕</vt:lpstr>
      <vt:lpstr>Calibri</vt:lpstr>
      <vt:lpstr>Cambria Math</vt:lpstr>
      <vt:lpstr>Tahoma</vt:lpstr>
      <vt:lpstr>Wingdings</vt:lpstr>
      <vt:lpstr>01013022</vt:lpstr>
      <vt:lpstr>Ensemble methods</vt:lpstr>
      <vt:lpstr>Ensemble approach</vt:lpstr>
      <vt:lpstr>Bagging</vt:lpstr>
      <vt:lpstr>Bagging</vt:lpstr>
      <vt:lpstr>Bagging</vt:lpstr>
      <vt:lpstr>Random Forest</vt:lpstr>
      <vt:lpstr>Random Forest</vt:lpstr>
      <vt:lpstr>Random Forest</vt:lpstr>
      <vt:lpstr>Boosting</vt:lpstr>
      <vt:lpstr>Boosting</vt:lpstr>
      <vt:lpstr>AdaBoosting</vt:lpstr>
      <vt:lpstr>AdaBoosting (Adaptive boosting)</vt:lpstr>
      <vt:lpstr>AdaBoosting</vt:lpstr>
      <vt:lpstr>AdaBoosting</vt:lpstr>
      <vt:lpstr>AdaBoosting</vt:lpstr>
      <vt:lpstr>AdaBoosting</vt:lpstr>
      <vt:lpstr>Review</vt:lpstr>
      <vt:lpstr>oob_score</vt:lpstr>
      <vt:lpstr>oob_score</vt:lpstr>
      <vt:lpstr>oob_score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Variants of gradient boosting</vt:lpstr>
      <vt:lpstr>XGBoosting</vt:lpstr>
      <vt:lpstr>XGBoosting</vt:lpstr>
      <vt:lpstr>XGBoosting</vt:lpstr>
      <vt:lpstr>Light GBM</vt:lpstr>
      <vt:lpstr>Light GBM</vt:lpstr>
      <vt:lpstr>CatBoost</vt:lpstr>
      <vt:lpstr>[참고] 서로 다른 모형들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424</cp:revision>
  <dcterms:created xsi:type="dcterms:W3CDTF">2015-01-19T14:33:39Z</dcterms:created>
  <dcterms:modified xsi:type="dcterms:W3CDTF">2022-05-16T02:00:53Z</dcterms:modified>
</cp:coreProperties>
</file>