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9"/>
  </p:notesMasterIdLst>
  <p:sldIdLst>
    <p:sldId id="256" r:id="rId2"/>
    <p:sldId id="427" r:id="rId3"/>
    <p:sldId id="428" r:id="rId4"/>
    <p:sldId id="441" r:id="rId5"/>
    <p:sldId id="501" r:id="rId6"/>
    <p:sldId id="480" r:id="rId7"/>
    <p:sldId id="458" r:id="rId8"/>
    <p:sldId id="461" r:id="rId9"/>
    <p:sldId id="434" r:id="rId10"/>
    <p:sldId id="463" r:id="rId11"/>
    <p:sldId id="473" r:id="rId12"/>
    <p:sldId id="474" r:id="rId13"/>
    <p:sldId id="517" r:id="rId14"/>
    <p:sldId id="462" r:id="rId15"/>
    <p:sldId id="439" r:id="rId16"/>
    <p:sldId id="415" r:id="rId17"/>
    <p:sldId id="475" r:id="rId18"/>
    <p:sldId id="400" r:id="rId19"/>
    <p:sldId id="418" r:id="rId20"/>
    <p:sldId id="420" r:id="rId21"/>
    <p:sldId id="444" r:id="rId22"/>
    <p:sldId id="421" r:id="rId23"/>
    <p:sldId id="422" r:id="rId24"/>
    <p:sldId id="423" r:id="rId25"/>
    <p:sldId id="424" r:id="rId26"/>
    <p:sldId id="425" r:id="rId27"/>
    <p:sldId id="426" r:id="rId28"/>
    <p:sldId id="476" r:id="rId29"/>
    <p:sldId id="477" r:id="rId30"/>
    <p:sldId id="478" r:id="rId31"/>
    <p:sldId id="457" r:id="rId32"/>
    <p:sldId id="401" r:id="rId33"/>
    <p:sldId id="402" r:id="rId34"/>
    <p:sldId id="403" r:id="rId35"/>
    <p:sldId id="404" r:id="rId36"/>
    <p:sldId id="405" r:id="rId37"/>
    <p:sldId id="485" r:id="rId38"/>
    <p:sldId id="486" r:id="rId39"/>
    <p:sldId id="487" r:id="rId40"/>
    <p:sldId id="488" r:id="rId41"/>
    <p:sldId id="502" r:id="rId42"/>
    <p:sldId id="503" r:id="rId43"/>
    <p:sldId id="518" r:id="rId44"/>
    <p:sldId id="519" r:id="rId45"/>
    <p:sldId id="504" r:id="rId46"/>
    <p:sldId id="505" r:id="rId47"/>
    <p:sldId id="507" r:id="rId48"/>
    <p:sldId id="509" r:id="rId49"/>
    <p:sldId id="508" r:id="rId50"/>
    <p:sldId id="510" r:id="rId51"/>
    <p:sldId id="511" r:id="rId52"/>
    <p:sldId id="512" r:id="rId53"/>
    <p:sldId id="513" r:id="rId54"/>
    <p:sldId id="514" r:id="rId55"/>
    <p:sldId id="515" r:id="rId56"/>
    <p:sldId id="516" r:id="rId57"/>
    <p:sldId id="391" r:id="rId58"/>
  </p:sldIdLst>
  <p:sldSz cx="9144000" cy="6858000" type="screen4x3"/>
  <p:notesSz cx="6858000" cy="9144000"/>
  <p:custDataLst>
    <p:tags r:id="rId6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46" autoAdjust="0"/>
  </p:normalViewPr>
  <p:slideViewPr>
    <p:cSldViewPr>
      <p:cViewPr varScale="1">
        <p:scale>
          <a:sx n="57" d="100"/>
          <a:sy n="57" d="100"/>
        </p:scale>
        <p:origin x="14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F797F3A-F91E-42CF-BB36-767790BF3C4B}" type="datetime1">
              <a:rPr lang="en-US" smtClean="0"/>
              <a:t>5/29/2022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97A814-4B4A-44F8-AE5F-AAE5836F7BE7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3C613C-C611-4AD9-8C50-C139E6DAF6A7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E815C-73E0-4C59-8883-30C8B47AA8FF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5D8132-BA1A-43E6-98DD-B728057159DA}" type="datetime1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41BA10-AB8F-48BB-9498-9AFEF352FC5D}" type="datetime1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9DD02A-9154-40F8-9F0A-8D5B114F0155}" type="datetime1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7FF00-8DA5-4FF2-8B9F-6EE78C4D9A02}" type="datetime1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4DECA0-FA30-4038-B263-456753C8F898}" type="datetime1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F38AA3-5858-456F-8249-6EE8C07640E4}" type="datetime1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5195E446-85C7-4ADE-BD90-7794CBE235E7}" type="datetime1">
              <a:rPr lang="en-US" smtClean="0"/>
              <a:t>5/29/2022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2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hyunw.kim/blog/2017/11/01/Optimization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ruder.io/optimizing-gradient-descent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ruder.io/optimizing-gradient-descent/index.html#adam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ruder.io/optimizing-gradient-descent/index.html#whichoptimizertouse" TargetMode="External"/><Relationship Id="rId2" Type="http://schemas.openxmlformats.org/officeDocument/2006/relationships/hyperlink" Target="http://ruder.io/optimizing-gradient-descent/index.html#visualizationofalgorithms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Deep </a:t>
            </a:r>
            <a:r>
              <a:rPr lang="en-US" dirty="0" smtClean="0"/>
              <a:t>learning </a:t>
            </a:r>
            <a:br>
              <a:rPr lang="en-US" dirty="0" smtClean="0"/>
            </a:br>
            <a:r>
              <a:rPr lang="en-US" dirty="0" smtClean="0"/>
              <a:t>(Deep neural networks)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출력노드의 수</a:t>
                </a:r>
                <a:r>
                  <a:rPr lang="en-US" altLang="ko-KR" sz="2400" dirty="0" smtClean="0"/>
                  <a:t>: </a:t>
                </a:r>
                <a:r>
                  <a:rPr lang="ko-KR" altLang="en-US" sz="2400" dirty="0" smtClean="0"/>
                  <a:t>문제의 종류에 따라 다름</a:t>
                </a:r>
                <a:endParaRPr lang="en-US" altLang="ko-KR" sz="2400" dirty="0" smtClean="0"/>
              </a:p>
              <a:p>
                <a:r>
                  <a:rPr lang="ko-KR" altLang="en-US" sz="2400" dirty="0" smtClean="0"/>
                  <a:t>회귀문제</a:t>
                </a:r>
                <a:r>
                  <a:rPr lang="en-US" altLang="ko-KR" sz="2400" dirty="0" smtClean="0"/>
                  <a:t> </a:t>
                </a:r>
              </a:p>
              <a:p>
                <a:pPr lvl="1"/>
                <a:r>
                  <a:rPr lang="ko-KR" altLang="en-US" sz="2000" dirty="0" smtClean="0"/>
                  <a:t>예</a:t>
                </a:r>
                <a:r>
                  <a:rPr lang="en-US" altLang="ko-KR" sz="2000" dirty="0" smtClean="0"/>
                  <a:t>) </a:t>
                </a:r>
                <a:r>
                  <a:rPr lang="ko-KR" altLang="en-US" sz="2000" dirty="0" smtClean="0"/>
                  <a:t>종속변수</a:t>
                </a:r>
                <a:r>
                  <a:rPr lang="en-US" altLang="ko-KR" sz="2000" dirty="0" smtClean="0"/>
                  <a:t>: </a:t>
                </a:r>
                <a:r>
                  <a:rPr lang="ko-KR" altLang="en-US" sz="2000" dirty="0" smtClean="0"/>
                  <a:t>아파트 가격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독립변수</a:t>
                </a:r>
                <a:r>
                  <a:rPr lang="en-US" altLang="ko-KR" sz="2000" dirty="0" smtClean="0"/>
                  <a:t>: </a:t>
                </a:r>
                <a:r>
                  <a:rPr lang="ko-KR" altLang="en-US" sz="2000" dirty="0" smtClean="0"/>
                  <a:t>평수와 연식</a:t>
                </a:r>
                <a:endParaRPr lang="en-US" altLang="ko-KR" sz="2000" dirty="0" smtClean="0"/>
              </a:p>
              <a:p>
                <a:pPr lvl="1"/>
                <a:r>
                  <a:rPr lang="ko-KR" altLang="en-US" sz="2000" dirty="0" smtClean="0"/>
                  <a:t>출력 노드 </a:t>
                </a:r>
                <a:r>
                  <a:rPr lang="en-US" altLang="ko-KR" sz="2000" dirty="0" smtClean="0"/>
                  <a:t>1</a:t>
                </a:r>
                <a:r>
                  <a:rPr lang="ko-KR" altLang="en-US" sz="2000" dirty="0" smtClean="0"/>
                  <a:t>개</a:t>
                </a:r>
                <a:endParaRPr lang="en-US" altLang="ko-KR" sz="2000" dirty="0" smtClean="0"/>
              </a:p>
              <a:p>
                <a:pPr lvl="1"/>
                <a:r>
                  <a:rPr lang="ko-KR" altLang="en-US" sz="2000" dirty="0" smtClean="0"/>
                  <a:t>출력노드가 출력하는 값 </a:t>
                </a:r>
                <a:r>
                  <a:rPr lang="en-US" altLang="ko-KR" sz="2000" dirty="0" smtClean="0"/>
                  <a:t>= </a:t>
                </a:r>
                <a:r>
                  <a:rPr lang="ko-KR" altLang="en-US" sz="2000" dirty="0" smtClean="0"/>
                  <a:t>종속변수의 예측치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즉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371600" y="4046861"/>
            <a:ext cx="4990474" cy="2453045"/>
            <a:chOff x="2477125" y="3810000"/>
            <a:chExt cx="4990474" cy="2453045"/>
          </a:xfrm>
        </p:grpSpPr>
        <p:sp>
          <p:nvSpPr>
            <p:cNvPr id="34" name="TextBox 33"/>
            <p:cNvSpPr txBox="1"/>
            <p:nvPr/>
          </p:nvSpPr>
          <p:spPr>
            <a:xfrm>
              <a:off x="2477125" y="595526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입력층</a:t>
              </a:r>
              <a:endParaRPr lang="ko-KR" alt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03703" y="594360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은닉층</a:t>
              </a:r>
              <a:endParaRPr lang="ko-KR" alt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38781" y="594360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출력층</a:t>
              </a:r>
              <a:endParaRPr lang="ko-KR" altLang="en-US" sz="14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553562" y="3810000"/>
              <a:ext cx="4914037" cy="2057400"/>
              <a:chOff x="1752600" y="3276600"/>
              <a:chExt cx="5715000" cy="2590800"/>
            </a:xfrm>
          </p:grpSpPr>
          <p:sp>
            <p:nvSpPr>
              <p:cNvPr id="8" name="Oval 7"/>
              <p:cNvSpPr/>
              <p:nvPr/>
            </p:nvSpPr>
            <p:spPr bwMode="auto">
              <a:xfrm>
                <a:off x="1752600" y="32766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b</a:t>
                </a: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1752600" y="42672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X</a:t>
                </a:r>
                <a:r>
                  <a:rPr kumimoji="0" lang="en-US" sz="14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1752600" y="52578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latin typeface="Arial" charset="0"/>
                  </a:rPr>
                  <a:t>X</a:t>
                </a:r>
                <a:r>
                  <a:rPr lang="en-US" sz="1400" baseline="-25000" dirty="0">
                    <a:latin typeface="Arial" charset="0"/>
                  </a:rPr>
                  <a:t>2</a:t>
                </a: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4114800" y="32766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b</a:t>
                </a: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4114800" y="42672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4114800" y="52578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6324600" y="42672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8" idx="6"/>
                <a:endCxn id="12" idx="2"/>
              </p:cNvCxnSpPr>
              <p:nvPr/>
            </p:nvCxnSpPr>
            <p:spPr bwMode="auto">
              <a:xfrm>
                <a:off x="2362200" y="3581400"/>
                <a:ext cx="1752600" cy="990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Arrow Connector 16"/>
              <p:cNvCxnSpPr>
                <a:stCxn id="8" idx="6"/>
                <a:endCxn id="13" idx="2"/>
              </p:cNvCxnSpPr>
              <p:nvPr/>
            </p:nvCxnSpPr>
            <p:spPr bwMode="auto">
              <a:xfrm>
                <a:off x="2362200" y="3581400"/>
                <a:ext cx="1752600" cy="1981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Straight Arrow Connector 17"/>
              <p:cNvCxnSpPr>
                <a:stCxn id="9" idx="6"/>
                <a:endCxn id="12" idx="2"/>
              </p:cNvCxnSpPr>
              <p:nvPr/>
            </p:nvCxnSpPr>
            <p:spPr bwMode="auto">
              <a:xfrm>
                <a:off x="2362200" y="4572000"/>
                <a:ext cx="17526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Straight Arrow Connector 18"/>
              <p:cNvCxnSpPr>
                <a:stCxn id="9" idx="6"/>
                <a:endCxn id="13" idx="2"/>
              </p:cNvCxnSpPr>
              <p:nvPr/>
            </p:nvCxnSpPr>
            <p:spPr bwMode="auto">
              <a:xfrm>
                <a:off x="2362200" y="4572000"/>
                <a:ext cx="1752600" cy="990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Straight Arrow Connector 19"/>
              <p:cNvCxnSpPr>
                <a:stCxn id="10" idx="6"/>
                <a:endCxn id="13" idx="2"/>
              </p:cNvCxnSpPr>
              <p:nvPr/>
            </p:nvCxnSpPr>
            <p:spPr bwMode="auto">
              <a:xfrm>
                <a:off x="2362200" y="5562600"/>
                <a:ext cx="17526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Straight Arrow Connector 20"/>
              <p:cNvCxnSpPr>
                <a:stCxn id="10" idx="6"/>
                <a:endCxn id="12" idx="2"/>
              </p:cNvCxnSpPr>
              <p:nvPr/>
            </p:nvCxnSpPr>
            <p:spPr bwMode="auto">
              <a:xfrm flipV="1">
                <a:off x="2362200" y="4572000"/>
                <a:ext cx="1752600" cy="990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Straight Arrow Connector 21"/>
              <p:cNvCxnSpPr>
                <a:stCxn id="11" idx="6"/>
                <a:endCxn id="14" idx="2"/>
              </p:cNvCxnSpPr>
              <p:nvPr/>
            </p:nvCxnSpPr>
            <p:spPr bwMode="auto">
              <a:xfrm>
                <a:off x="4724400" y="3581400"/>
                <a:ext cx="1600200" cy="990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Straight Arrow Connector 23"/>
              <p:cNvCxnSpPr>
                <a:stCxn id="12" idx="6"/>
                <a:endCxn id="14" idx="2"/>
              </p:cNvCxnSpPr>
              <p:nvPr/>
            </p:nvCxnSpPr>
            <p:spPr bwMode="auto">
              <a:xfrm>
                <a:off x="4724400" y="4572000"/>
                <a:ext cx="16002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Straight Arrow Connector 26"/>
              <p:cNvCxnSpPr>
                <a:stCxn id="13" idx="6"/>
                <a:endCxn id="14" idx="2"/>
              </p:cNvCxnSpPr>
              <p:nvPr/>
            </p:nvCxnSpPr>
            <p:spPr bwMode="auto">
              <a:xfrm flipV="1">
                <a:off x="4724400" y="4572000"/>
                <a:ext cx="1600200" cy="990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Straight Arrow Connector 37"/>
              <p:cNvCxnSpPr>
                <a:stCxn id="14" idx="6"/>
              </p:cNvCxnSpPr>
              <p:nvPr/>
            </p:nvCxnSpPr>
            <p:spPr bwMode="auto">
              <a:xfrm>
                <a:off x="6934200" y="4572000"/>
                <a:ext cx="5334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963480" y="4065695"/>
                    <a:ext cx="459061" cy="3875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3480" y="4065695"/>
                    <a:ext cx="454292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3279" r="-14667" b="-819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3" name="TextBox 22"/>
          <p:cNvSpPr txBox="1"/>
          <p:nvPr/>
        </p:nvSpPr>
        <p:spPr>
          <a:xfrm>
            <a:off x="5983589" y="5468887"/>
            <a:ext cx="3171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이를 이용해서 비용함수 계산</a:t>
            </a:r>
            <a:endParaRPr lang="en-US" altLang="ko-KR" dirty="0" smtClean="0"/>
          </a:p>
          <a:p>
            <a:r>
              <a:rPr lang="ko-KR" altLang="en-US" dirty="0" smtClean="0"/>
              <a:t>회귀문제는 </a:t>
            </a:r>
            <a:r>
              <a:rPr lang="en-US" altLang="ko-KR" dirty="0" err="1" smtClean="0"/>
              <a:t>MSE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6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분류문제</a:t>
                </a:r>
                <a:endParaRPr lang="en-US" altLang="ko-KR" sz="2400" dirty="0" smtClean="0"/>
              </a:p>
              <a:p>
                <a:pPr lvl="1"/>
                <a:r>
                  <a:rPr lang="ko-KR" altLang="en-US" sz="2000" dirty="0" smtClean="0"/>
                  <a:t>출력 노드의 수 </a:t>
                </a:r>
                <a:r>
                  <a:rPr lang="en-US" altLang="ko-KR" sz="2000" dirty="0" smtClean="0"/>
                  <a:t>= </a:t>
                </a:r>
                <a:r>
                  <a:rPr lang="ko-KR" altLang="en-US" sz="2000" dirty="0" smtClean="0"/>
                  <a:t>종속변수가 취할 수 있는 값의 수</a:t>
                </a:r>
                <a:endParaRPr lang="en-US" altLang="ko-KR" sz="2000" dirty="0" smtClean="0"/>
              </a:p>
              <a:p>
                <a:pPr lvl="1"/>
                <a:r>
                  <a:rPr lang="ko-KR" altLang="en-US" sz="2000" dirty="0" smtClean="0"/>
                  <a:t>예</a:t>
                </a:r>
                <a:r>
                  <a:rPr lang="en-US" altLang="ko-KR" sz="2000" dirty="0" smtClean="0"/>
                  <a:t>) </a:t>
                </a:r>
                <a:r>
                  <a:rPr lang="ko-KR" altLang="en-US" sz="2000" dirty="0" smtClean="0"/>
                  <a:t>폐암에 걸렸는지 여부</a:t>
                </a:r>
                <a:r>
                  <a:rPr lang="en-US" altLang="ko-KR" sz="2000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 1}</m:t>
                    </m:r>
                  </m:oMath>
                </a14:m>
                <a:endParaRPr lang="en-US" altLang="ko-KR" sz="2000" dirty="0" smtClean="0"/>
              </a:p>
              <a:p>
                <a:pPr lvl="2"/>
                <a:r>
                  <a:rPr lang="ko-KR" altLang="en-US" sz="1600" dirty="0" smtClean="0"/>
                  <a:t>즉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출력 노드의 수 </a:t>
                </a:r>
                <a:r>
                  <a:rPr lang="en-US" altLang="ko-KR" sz="1600" dirty="0" smtClean="0"/>
                  <a:t>= 2</a:t>
                </a:r>
              </a:p>
              <a:p>
                <a:pPr lvl="2"/>
                <a:r>
                  <a:rPr lang="ko-KR" altLang="en-US" sz="1600" dirty="0" smtClean="0"/>
                  <a:t>독리변수</a:t>
                </a:r>
                <a:r>
                  <a:rPr lang="en-US" altLang="ko-KR" sz="1600" dirty="0" smtClean="0"/>
                  <a:t>: </a:t>
                </a:r>
                <a:r>
                  <a:rPr lang="ko-KR" altLang="en-US" sz="1600" dirty="0" smtClean="0"/>
                  <a:t>흡연 여부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성별</a:t>
                </a:r>
                <a:endParaRPr lang="en-US" altLang="ko-KR" sz="1600" dirty="0" smtClean="0"/>
              </a:p>
              <a:p>
                <a:pPr lvl="1"/>
                <a:r>
                  <a:rPr lang="ko-KR" altLang="en-US" sz="2000" dirty="0" smtClean="0"/>
                  <a:t>각 출력 노드가 출력하는 값은</a:t>
                </a:r>
                <a:r>
                  <a:rPr lang="en-US" altLang="ko-KR" sz="2000" dirty="0" smtClean="0"/>
                  <a:t>?</a:t>
                </a:r>
              </a:p>
              <a:p>
                <a:pPr lvl="2"/>
                <a:r>
                  <a:rPr lang="ko-KR" altLang="en-US" sz="1600" dirty="0" smtClean="0"/>
                  <a:t>종속변수가 각 값을 취할 확률</a:t>
                </a:r>
                <a:endParaRPr lang="en-US" altLang="ko-KR" sz="1600" dirty="0" smtClean="0"/>
              </a:p>
              <a:p>
                <a:pPr lvl="2"/>
                <a:r>
                  <a:rPr lang="ko-KR" altLang="en-US" sz="1600" dirty="0" smtClean="0"/>
                  <a:t>첫번째 출력 노드의 출력값 </a:t>
                </a:r>
                <a:r>
                  <a:rPr lang="en-US" altLang="ko-KR" sz="1600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altLang="ko-KR" sz="1600" b="0" dirty="0" smtClean="0"/>
              </a:p>
              <a:p>
                <a:pPr lvl="2"/>
                <a:r>
                  <a:rPr lang="ko-KR" altLang="en-US" sz="1600" dirty="0" smtClean="0"/>
                  <a:t>두번째 출력 노드의 출력값 </a:t>
                </a:r>
                <a:r>
                  <a:rPr lang="en-US" altLang="ko-KR" sz="1600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 smtClean="0"/>
              </a:p>
              <a:p>
                <a:pPr lvl="1"/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분류문제 </a:t>
            </a:r>
            <a:r>
              <a:rPr lang="en-US" altLang="ko-KR" dirty="0" smtClean="0"/>
              <a:t>(cont’d)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1410563" y="30480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410563" y="40386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410563" y="5029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charset="0"/>
              </a:rPr>
              <a:t>X</a:t>
            </a:r>
            <a:r>
              <a:rPr lang="en-US" baseline="-25000" dirty="0">
                <a:latin typeface="Arial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772763" y="30480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772763" y="40386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772763" y="5029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982563" y="35814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982563" y="45720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8" idx="6"/>
            <a:endCxn id="12" idx="2"/>
          </p:cNvCxnSpPr>
          <p:nvPr/>
        </p:nvCxnSpPr>
        <p:spPr bwMode="auto">
          <a:xfrm>
            <a:off x="2020163" y="3352800"/>
            <a:ext cx="17526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8" idx="6"/>
            <a:endCxn id="13" idx="2"/>
          </p:cNvCxnSpPr>
          <p:nvPr/>
        </p:nvCxnSpPr>
        <p:spPr bwMode="auto">
          <a:xfrm>
            <a:off x="2020163" y="3352800"/>
            <a:ext cx="1752600" cy="1981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stCxn id="9" idx="6"/>
            <a:endCxn id="12" idx="2"/>
          </p:cNvCxnSpPr>
          <p:nvPr/>
        </p:nvCxnSpPr>
        <p:spPr bwMode="auto">
          <a:xfrm>
            <a:off x="2020163" y="4343400"/>
            <a:ext cx="1752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9" idx="6"/>
            <a:endCxn id="13" idx="2"/>
          </p:cNvCxnSpPr>
          <p:nvPr/>
        </p:nvCxnSpPr>
        <p:spPr bwMode="auto">
          <a:xfrm>
            <a:off x="2020163" y="4343400"/>
            <a:ext cx="17526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10" idx="6"/>
            <a:endCxn id="13" idx="2"/>
          </p:cNvCxnSpPr>
          <p:nvPr/>
        </p:nvCxnSpPr>
        <p:spPr bwMode="auto">
          <a:xfrm>
            <a:off x="2020163" y="5334000"/>
            <a:ext cx="1752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0" idx="6"/>
            <a:endCxn id="12" idx="2"/>
          </p:cNvCxnSpPr>
          <p:nvPr/>
        </p:nvCxnSpPr>
        <p:spPr bwMode="auto">
          <a:xfrm flipV="1">
            <a:off x="2020163" y="4343400"/>
            <a:ext cx="17526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11" idx="6"/>
            <a:endCxn id="14" idx="2"/>
          </p:cNvCxnSpPr>
          <p:nvPr/>
        </p:nvCxnSpPr>
        <p:spPr bwMode="auto">
          <a:xfrm>
            <a:off x="4382363" y="3352800"/>
            <a:ext cx="16002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11" idx="6"/>
            <a:endCxn id="15" idx="2"/>
          </p:cNvCxnSpPr>
          <p:nvPr/>
        </p:nvCxnSpPr>
        <p:spPr bwMode="auto">
          <a:xfrm>
            <a:off x="4382363" y="3352800"/>
            <a:ext cx="16002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12" idx="6"/>
            <a:endCxn id="14" idx="2"/>
          </p:cNvCxnSpPr>
          <p:nvPr/>
        </p:nvCxnSpPr>
        <p:spPr bwMode="auto">
          <a:xfrm flipV="1">
            <a:off x="4382363" y="3886200"/>
            <a:ext cx="16002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12" idx="6"/>
            <a:endCxn id="15" idx="2"/>
          </p:cNvCxnSpPr>
          <p:nvPr/>
        </p:nvCxnSpPr>
        <p:spPr bwMode="auto">
          <a:xfrm>
            <a:off x="4382363" y="4343400"/>
            <a:ext cx="16002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13" idx="6"/>
            <a:endCxn id="15" idx="2"/>
          </p:cNvCxnSpPr>
          <p:nvPr/>
        </p:nvCxnSpPr>
        <p:spPr bwMode="auto">
          <a:xfrm flipV="1">
            <a:off x="4382363" y="4876800"/>
            <a:ext cx="16002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3" idx="6"/>
            <a:endCxn id="14" idx="2"/>
          </p:cNvCxnSpPr>
          <p:nvPr/>
        </p:nvCxnSpPr>
        <p:spPr bwMode="auto">
          <a:xfrm flipV="1">
            <a:off x="4382363" y="3886200"/>
            <a:ext cx="1600200" cy="1447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1295400" y="58028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입력층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657600" y="5791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은닉층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867400" y="5791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출력층</a:t>
            </a:r>
            <a:endParaRPr lang="ko-KR" altLang="en-US" dirty="0"/>
          </a:p>
        </p:txBody>
      </p:sp>
      <p:cxnSp>
        <p:nvCxnSpPr>
          <p:cNvPr id="39" name="Straight Arrow Connector 38"/>
          <p:cNvCxnSpPr>
            <a:stCxn id="14" idx="6"/>
          </p:cNvCxnSpPr>
          <p:nvPr/>
        </p:nvCxnSpPr>
        <p:spPr bwMode="auto">
          <a:xfrm>
            <a:off x="6592163" y="3886200"/>
            <a:ext cx="79923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stCxn id="15" idx="6"/>
          </p:cNvCxnSpPr>
          <p:nvPr/>
        </p:nvCxnSpPr>
        <p:spPr bwMode="auto">
          <a:xfrm>
            <a:off x="6592163" y="4876800"/>
            <a:ext cx="79923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629835" y="3405743"/>
                <a:ext cx="1206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835" y="3405743"/>
                <a:ext cx="120693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629834" y="4387780"/>
                <a:ext cx="1206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834" y="4387780"/>
                <a:ext cx="120693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5456619" y="2313363"/>
            <a:ext cx="3474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이를 이용해서 비용함수 계산</a:t>
            </a:r>
            <a:endParaRPr lang="en-US" altLang="ko-KR" dirty="0" smtClean="0"/>
          </a:p>
          <a:p>
            <a:r>
              <a:rPr lang="ko-KR" altLang="en-US" dirty="0" smtClean="0"/>
              <a:t>분류문제는 교차엔트로피 </a:t>
            </a:r>
            <a:r>
              <a:rPr lang="en-US" altLang="ko-KR" dirty="0" smtClean="0"/>
              <a:t>(cross</a:t>
            </a:r>
            <a:br>
              <a:rPr lang="en-US" altLang="ko-KR" dirty="0" smtClean="0"/>
            </a:br>
            <a:r>
              <a:rPr lang="en-US" altLang="ko-KR" dirty="0" smtClean="0"/>
              <a:t>entropy)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95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분류 문제의 비용함수</a:t>
                </a:r>
                <a:r>
                  <a:rPr lang="en-US" altLang="ko-KR" sz="2800" dirty="0" smtClean="0"/>
                  <a:t>: </a:t>
                </a:r>
                <a:r>
                  <a:rPr lang="ko-KR" altLang="en-US" sz="2800" dirty="0" smtClean="0"/>
                  <a:t>교차 엔트로피</a:t>
                </a:r>
                <a:endParaRPr lang="en-US" altLang="ko-KR" sz="2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</a:rPr>
                      <m:t>𝐸</m:t>
                    </m:r>
                    <m:r>
                      <a:rPr lang="en-US" altLang="ko-KR" sz="2400" i="1">
                        <a:latin typeface="Cambria Math"/>
                      </a:rPr>
                      <m:t>= −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24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400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=1)</m:t>
                                </m:r>
                              </m:e>
                            </m:func>
                            <m:r>
                              <a:rPr lang="en-US" altLang="ko-KR" sz="2400" i="1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e>
                    </m:d>
                  </m:oMath>
                </a14:m>
                <a:endParaRPr lang="en-US" altLang="ko-KR" sz="22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2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200" dirty="0" smtClean="0"/>
                  <a:t> → 각 관측치의 실제 종속변수 값</a:t>
                </a:r>
                <a:endParaRPr lang="en-US" altLang="ko-KR" sz="22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2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altLang="ko-KR" sz="22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/>
                      </a:rPr>
                      <m:t>𝑝</m:t>
                    </m:r>
                    <m:r>
                      <a:rPr lang="en-US" altLang="ko-KR" sz="2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2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2200" i="1">
                        <a:latin typeface="Cambria Math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200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200" dirty="0" smtClean="0"/>
                  <a:t> → 모형을 통해서 예측되는 값</a:t>
                </a:r>
                <a:endParaRPr lang="ko-KR" alt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신경망 작동 순서</a:t>
            </a:r>
            <a:endParaRPr lang="en-US" altLang="ko-KR" sz="2400" dirty="0" smtClean="0"/>
          </a:p>
          <a:p>
            <a:pPr lvl="1" latinLnBrk="1"/>
            <a:r>
              <a:rPr lang="ko-KR" altLang="ko-KR" sz="1800" dirty="0"/>
              <a:t>① 정답이 있는 데이터를 준비한다</a:t>
            </a:r>
            <a:r>
              <a:rPr lang="en-US" altLang="ko-KR" sz="1800" dirty="0"/>
              <a:t>.</a:t>
            </a:r>
            <a:endParaRPr lang="ko-KR" altLang="ko-KR" sz="1800" dirty="0"/>
          </a:p>
          <a:p>
            <a:pPr lvl="1" latinLnBrk="1"/>
            <a:r>
              <a:rPr lang="en-US" altLang="ko-KR" sz="1800" dirty="0"/>
              <a:t>② </a:t>
            </a:r>
            <a:r>
              <a:rPr lang="ko-KR" altLang="ko-KR" sz="1800" dirty="0"/>
              <a:t>정답이 있는 데이터를 학습 데이터와 평가 데이터로 분리한다</a:t>
            </a:r>
            <a:r>
              <a:rPr lang="en-US" altLang="ko-KR" sz="1800" dirty="0" smtClean="0"/>
              <a:t>.</a:t>
            </a:r>
          </a:p>
          <a:p>
            <a:pPr lvl="2" latinLnBrk="1"/>
            <a:r>
              <a:rPr lang="ko-KR" altLang="en-US" sz="1400" dirty="0" smtClean="0"/>
              <a:t>경우에 따라서는 </a:t>
            </a:r>
            <a:r>
              <a:rPr lang="en-US" altLang="ko-KR" sz="1400" dirty="0" smtClean="0"/>
              <a:t>validation set</a:t>
            </a:r>
            <a:r>
              <a:rPr lang="ko-KR" altLang="en-US" sz="1400" dirty="0" smtClean="0"/>
              <a:t>을 사용할 수도 있다</a:t>
            </a:r>
            <a:r>
              <a:rPr lang="en-US" altLang="ko-KR" sz="1400" dirty="0" smtClean="0"/>
              <a:t>. </a:t>
            </a:r>
            <a:endParaRPr lang="ko-KR" altLang="ko-KR" sz="1400" dirty="0"/>
          </a:p>
          <a:p>
            <a:pPr lvl="1" latinLnBrk="1"/>
            <a:r>
              <a:rPr lang="ko-KR" altLang="ko-KR" sz="1800" dirty="0"/>
              <a:t>③ </a:t>
            </a:r>
            <a:r>
              <a:rPr lang="ko-KR" altLang="en-US" sz="1800" dirty="0" smtClean="0"/>
              <a:t>신경망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딥러닝 모형</a:t>
            </a:r>
            <a:r>
              <a:rPr lang="en-US" altLang="ko-KR" sz="1800" dirty="0" smtClean="0"/>
              <a:t>)</a:t>
            </a:r>
            <a:r>
              <a:rPr lang="ko-KR" altLang="ko-KR" sz="1800" dirty="0" smtClean="0"/>
              <a:t>을 </a:t>
            </a:r>
            <a:r>
              <a:rPr lang="ko-KR" altLang="ko-KR" sz="1800" dirty="0"/>
              <a:t>이용해 학습 데이터에 존재하는 독립변수들과 종속변수의 관계를 파악한다</a:t>
            </a:r>
            <a:r>
              <a:rPr lang="en-US" altLang="ko-KR" sz="1800" dirty="0"/>
              <a:t>.</a:t>
            </a:r>
            <a:endParaRPr lang="ko-KR" altLang="ko-KR" sz="1800" dirty="0"/>
          </a:p>
          <a:p>
            <a:pPr lvl="1" latinLnBrk="1"/>
            <a:r>
              <a:rPr lang="ko-KR" altLang="ko-KR" sz="1800" dirty="0"/>
              <a:t>④ 학습 데이터에 대해서 비용함수를 최소화하는 파라미터의 </a:t>
            </a:r>
            <a:r>
              <a:rPr lang="en-US" altLang="ko-KR" sz="1800" dirty="0"/>
              <a:t>(</a:t>
            </a:r>
            <a:r>
              <a:rPr lang="ko-KR" altLang="ko-KR" sz="1800" dirty="0"/>
              <a:t>최적</a:t>
            </a:r>
            <a:r>
              <a:rPr lang="en-US" altLang="ko-KR" sz="1800" dirty="0"/>
              <a:t>)</a:t>
            </a:r>
            <a:r>
              <a:rPr lang="ko-KR" altLang="ko-KR" sz="1800" dirty="0"/>
              <a:t>값을 찾는다</a:t>
            </a:r>
            <a:r>
              <a:rPr lang="en-US" altLang="ko-KR" sz="1800" dirty="0"/>
              <a:t>.</a:t>
            </a:r>
            <a:endParaRPr lang="ko-KR" altLang="ko-KR" sz="1800" dirty="0"/>
          </a:p>
          <a:p>
            <a:pPr lvl="1" latinLnBrk="1"/>
            <a:r>
              <a:rPr lang="en-US" altLang="ko-KR" sz="1800" dirty="0"/>
              <a:t>⑤ </a:t>
            </a:r>
            <a:r>
              <a:rPr lang="ko-KR" altLang="ko-KR" sz="1800" dirty="0"/>
              <a:t>학습을 통해 도출된 구체적인 파라미터 값을 갖는 모형의 성능을 평가 데이터를 이용해서 평가한다</a:t>
            </a:r>
            <a:r>
              <a:rPr lang="en-US" altLang="ko-KR" sz="1800" dirty="0"/>
              <a:t>. </a:t>
            </a:r>
            <a:endParaRPr lang="ko-KR" altLang="ko-KR" sz="1800" dirty="0"/>
          </a:p>
          <a:p>
            <a:pPr lvl="1" latinLnBrk="1"/>
            <a:r>
              <a:rPr lang="en-US" altLang="ko-KR" sz="1800" dirty="0"/>
              <a:t>⑥ </a:t>
            </a:r>
            <a:r>
              <a:rPr lang="ko-KR" altLang="ko-KR" sz="1800" dirty="0"/>
              <a:t>평가의 결과가 괜찮은 경우</a:t>
            </a:r>
            <a:r>
              <a:rPr lang="en-US" altLang="ko-KR" sz="1800" dirty="0"/>
              <a:t>, </a:t>
            </a:r>
            <a:r>
              <a:rPr lang="ko-KR" altLang="ko-KR" sz="1800" dirty="0"/>
              <a:t>해당 모형을 우리가 풀고자 하는 문제에 대한 데이터에 적용해서 종속변수의 값을 예측한다</a:t>
            </a:r>
            <a:r>
              <a:rPr lang="en-US" altLang="ko-KR" sz="1800" dirty="0"/>
              <a:t>. </a:t>
            </a:r>
            <a:endParaRPr lang="ko-KR" altLang="ko-KR" sz="1800" dirty="0"/>
          </a:p>
          <a:p>
            <a:endParaRPr lang="en-US" altLang="ko-KR" sz="2400" dirty="0" smtClean="0"/>
          </a:p>
          <a:p>
            <a:pPr lvl="3"/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전통적인 기계학습과 신경망 기반 딥러닝의 주된 차이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수학적 모형</a:t>
            </a:r>
            <a:endParaRPr lang="en-US" altLang="ko-KR" sz="2000" dirty="0" smtClean="0"/>
          </a:p>
          <a:p>
            <a:r>
              <a:rPr lang="ko-KR" altLang="en-US" sz="2400" dirty="0" smtClean="0"/>
              <a:t>그렇다면 비용함수는</a:t>
            </a:r>
            <a:r>
              <a:rPr lang="en-US" altLang="ko-KR" sz="2400" dirty="0" smtClean="0"/>
              <a:t>?</a:t>
            </a:r>
          </a:p>
          <a:p>
            <a:pPr lvl="1"/>
            <a:r>
              <a:rPr lang="ko-KR" altLang="en-US" sz="2000" dirty="0" smtClean="0"/>
              <a:t>비용함수의 종류는 모형에 따라 달라지지 않는다</a:t>
            </a:r>
            <a:r>
              <a:rPr lang="en-US" altLang="ko-KR" sz="2000" dirty="0" smtClean="0"/>
              <a:t>. </a:t>
            </a:r>
          </a:p>
          <a:p>
            <a:pPr lvl="1"/>
            <a:r>
              <a:rPr lang="ko-KR" altLang="en-US" sz="2000" dirty="0" smtClean="0"/>
              <a:t>비용함수의 종류는 문제의 종류에 따라 달라진다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ko-KR" altLang="en-US" sz="1600" dirty="0" smtClean="0"/>
              <a:t>회귀문제</a:t>
            </a:r>
            <a:r>
              <a:rPr lang="en-US" altLang="ko-KR" sz="1600" dirty="0" smtClean="0"/>
              <a:t>: MSE</a:t>
            </a:r>
          </a:p>
          <a:p>
            <a:pPr lvl="2"/>
            <a:r>
              <a:rPr lang="ko-KR" altLang="en-US" sz="1600" dirty="0" smtClean="0"/>
              <a:t>분류문제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교차엔트로피</a:t>
            </a:r>
            <a:endParaRPr lang="en-US" altLang="ko-KR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신경망 모형의 작동 원리 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종속변수값 예측</a:t>
                </a:r>
                <a:r>
                  <a:rPr lang="en-US" altLang="ko-KR" sz="2400" dirty="0" smtClean="0"/>
                  <a:t>)</a:t>
                </a:r>
              </a:p>
              <a:p>
                <a:pPr lvl="1"/>
                <a:r>
                  <a:rPr lang="ko-KR" altLang="en-US" sz="2000" dirty="0" smtClean="0"/>
                  <a:t>예</a:t>
                </a:r>
                <a:r>
                  <a:rPr lang="en-US" altLang="ko-KR" sz="2000" dirty="0" smtClean="0"/>
                  <a:t>: </a:t>
                </a:r>
                <a:r>
                  <a:rPr lang="ko-KR" altLang="en-US" sz="2000" dirty="0" smtClean="0"/>
                  <a:t>회귀문제</a:t>
                </a:r>
                <a:endParaRPr lang="en-US" altLang="ko-KR" sz="2000" dirty="0" smtClean="0"/>
              </a:p>
              <a:p>
                <a:pPr lvl="2"/>
                <a:r>
                  <a:rPr lang="ko-KR" altLang="en-US" sz="1800" dirty="0" smtClean="0"/>
                  <a:t>종속변수 </a:t>
                </a:r>
                <a:r>
                  <a:rPr lang="en-US" altLang="ko-KR" sz="1800" dirty="0" smtClean="0"/>
                  <a:t>(y, </a:t>
                </a:r>
                <a:r>
                  <a:rPr lang="ko-KR" altLang="en-US" sz="1800" dirty="0" smtClean="0"/>
                  <a:t>연속변수</a:t>
                </a:r>
                <a:r>
                  <a:rPr lang="en-US" altLang="ko-KR" sz="1800" dirty="0" smtClean="0"/>
                  <a:t>)</a:t>
                </a:r>
              </a:p>
              <a:p>
                <a:pPr lvl="3"/>
                <a:r>
                  <a:rPr lang="ko-KR" altLang="en-US" sz="1400" dirty="0" smtClean="0"/>
                  <a:t>예</a:t>
                </a:r>
                <a:r>
                  <a:rPr lang="en-US" altLang="ko-KR" sz="1400" dirty="0" smtClean="0"/>
                  <a:t>: </a:t>
                </a:r>
                <a:r>
                  <a:rPr lang="ko-KR" altLang="en-US" sz="1400" dirty="0" smtClean="0"/>
                  <a:t>아파트 가격 예측</a:t>
                </a:r>
                <a:endParaRPr lang="en-US" altLang="ko-KR" sz="1400" dirty="0" smtClean="0"/>
              </a:p>
              <a:p>
                <a:pPr lvl="2"/>
                <a:r>
                  <a:rPr lang="en-US" altLang="ko-KR" sz="1800" dirty="0" smtClean="0"/>
                  <a:t>2</a:t>
                </a:r>
                <a:r>
                  <a:rPr lang="ko-KR" altLang="en-US" sz="1800" dirty="0" smtClean="0"/>
                  <a:t>개의 독립변수</a:t>
                </a:r>
                <a:r>
                  <a:rPr lang="en-US" altLang="ko-KR" sz="1800" dirty="0" smtClean="0"/>
                  <a:t>: </a:t>
                </a:r>
                <a:r>
                  <a:rPr lang="ko-KR" altLang="en-US" sz="1800" dirty="0" smtClean="0"/>
                  <a:t>평수 </a:t>
                </a:r>
                <a:r>
                  <a:rPr lang="en-US" altLang="ko-KR" sz="1800" dirty="0" smtClean="0"/>
                  <a:t>(</a:t>
                </a:r>
                <a:r>
                  <a:rPr lang="en-US" altLang="ko-KR" sz="1800" dirty="0" err="1" smtClean="0"/>
                  <a:t>X1</a:t>
                </a:r>
                <a:r>
                  <a:rPr lang="en-US" altLang="ko-KR" sz="1800" dirty="0" smtClean="0"/>
                  <a:t>), </a:t>
                </a:r>
                <a:r>
                  <a:rPr lang="ko-KR" altLang="en-US" sz="1800" dirty="0" smtClean="0"/>
                  <a:t>연식 </a:t>
                </a:r>
                <a:r>
                  <a:rPr lang="en-US" altLang="ko-KR" sz="1800" dirty="0" smtClean="0"/>
                  <a:t>(</a:t>
                </a:r>
                <a:r>
                  <a:rPr lang="en-US" altLang="ko-KR" sz="1800" dirty="0" err="1" smtClean="0"/>
                  <a:t>X2</a:t>
                </a:r>
                <a:r>
                  <a:rPr lang="en-US" altLang="ko-KR" sz="1800" dirty="0" smtClean="0"/>
                  <a:t>)</a:t>
                </a:r>
              </a:p>
              <a:p>
                <a:pPr lvl="1"/>
                <a:r>
                  <a:rPr lang="ko-KR" altLang="en-US" sz="2200" dirty="0" smtClean="0"/>
                  <a:t>학습하기 </a:t>
                </a:r>
                <a:endParaRPr lang="en-US" altLang="ko-KR" sz="2200" dirty="0" smtClean="0"/>
              </a:p>
              <a:p>
                <a:pPr lvl="2"/>
                <a:r>
                  <a:rPr lang="ko-KR" altLang="en-US" sz="1800" dirty="0" smtClean="0"/>
                  <a:t>비용함수를 최소화하는 모형의 파라미터값을 찾는다</a:t>
                </a:r>
                <a:r>
                  <a:rPr lang="en-US" altLang="ko-KR" sz="1800" dirty="0" smtClean="0"/>
                  <a:t>!</a:t>
                </a:r>
              </a:p>
              <a:p>
                <a:pPr lvl="2"/>
                <a:r>
                  <a:rPr lang="ko-KR" altLang="en-US" sz="1800" dirty="0" smtClean="0"/>
                  <a:t>비용함수 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dirty="0" smtClean="0"/>
              </a:p>
              <a:p>
                <a:pPr lvl="2"/>
                <a:r>
                  <a:rPr lang="ko-KR" altLang="en-US" sz="1800" dirty="0" smtClean="0"/>
                  <a:t>각 관측치의 예측치 </a:t>
                </a:r>
                <a:r>
                  <a:rPr lang="en-US" altLang="ko-KR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)</a:t>
                </a:r>
                <a:r>
                  <a:rPr lang="ko-KR" altLang="en-US" sz="1800" dirty="0" smtClean="0"/>
                  <a:t>는 </a:t>
                </a:r>
                <a:r>
                  <a:rPr lang="en-US" altLang="ko-KR" sz="1800" dirty="0" smtClean="0"/>
                  <a:t>(</a:t>
                </a:r>
                <a:r>
                  <a:rPr lang="ko-KR" altLang="en-US" sz="1800" dirty="0"/>
                  <a:t>신경망</a:t>
                </a:r>
                <a:r>
                  <a:rPr lang="en-US" altLang="ko-KR" sz="1800" dirty="0"/>
                  <a:t>) </a:t>
                </a:r>
                <a:r>
                  <a:rPr lang="ko-KR" altLang="en-US" sz="1800" dirty="0"/>
                  <a:t>모형을 통해 </a:t>
                </a:r>
                <a:r>
                  <a:rPr lang="ko-KR" altLang="en-US" sz="1800" dirty="0" smtClean="0"/>
                  <a:t>도출</a:t>
                </a:r>
                <a:endParaRPr lang="en-US" altLang="ko-KR" sz="1800" dirty="0" smtClean="0"/>
              </a:p>
              <a:p>
                <a:pPr lvl="2"/>
                <a:r>
                  <a:rPr lang="ko-KR" altLang="en-US" sz="1800" b="1" dirty="0" smtClean="0"/>
                  <a:t>그렇다면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1800" b="1" dirty="0" smtClean="0"/>
                  <a:t> </a:t>
                </a:r>
                <a:r>
                  <a:rPr lang="ko-KR" altLang="en-US" sz="1800" b="1" dirty="0" smtClean="0"/>
                  <a:t>는 어떻게 계산</a:t>
                </a:r>
                <a:r>
                  <a:rPr lang="en-US" altLang="ko-KR" sz="1800" b="1" dirty="0" smtClean="0"/>
                  <a:t>? </a:t>
                </a:r>
              </a:p>
              <a:p>
                <a:pPr lvl="1"/>
                <a:r>
                  <a:rPr lang="ko-KR" altLang="en-US" sz="2000" dirty="0" smtClean="0"/>
                  <a:t>사용하고자 하는 신경망 모형</a:t>
                </a:r>
                <a:endParaRPr lang="en-US" altLang="ko-KR" sz="2000" dirty="0" smtClean="0"/>
              </a:p>
              <a:p>
                <a:pPr lvl="2"/>
                <a:r>
                  <a:rPr lang="ko-KR" altLang="en-US" sz="1600" dirty="0" smtClean="0"/>
                  <a:t>예</a:t>
                </a:r>
                <a:r>
                  <a:rPr lang="en-US" altLang="ko-KR" sz="1600" dirty="0" smtClean="0"/>
                  <a:t>) </a:t>
                </a:r>
                <a:r>
                  <a:rPr lang="ko-KR" altLang="en-US" sz="1600" dirty="0" smtClean="0"/>
                  <a:t>은닉층의 수 </a:t>
                </a:r>
                <a:r>
                  <a:rPr lang="en-US" altLang="ko-KR" sz="1600" dirty="0" smtClean="0"/>
                  <a:t>= 1, </a:t>
                </a:r>
                <a:r>
                  <a:rPr lang="ko-KR" altLang="en-US" sz="1600" dirty="0" smtClean="0"/>
                  <a:t>은닉 노드의 수 </a:t>
                </a:r>
                <a:r>
                  <a:rPr lang="en-US" altLang="ko-KR" sz="1600" dirty="0" smtClean="0"/>
                  <a:t>=2 </a:t>
                </a:r>
                <a:r>
                  <a:rPr lang="ko-KR" altLang="en-US" sz="1600" dirty="0" smtClean="0"/>
                  <a:t>인 모형</a:t>
                </a:r>
                <a:r>
                  <a:rPr lang="ko-KR" altLang="en-US" sz="1200" dirty="0" smtClean="0"/>
                  <a:t> 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 b="-5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신경망 모형의 학습 </a:t>
            </a:r>
            <a:r>
              <a:rPr lang="en-US" altLang="ko-KR" sz="2800" dirty="0" smtClean="0"/>
              <a:t>(cont’d)</a:t>
            </a:r>
          </a:p>
          <a:p>
            <a:pPr lvl="1"/>
            <a:r>
              <a:rPr lang="ko-KR" altLang="en-US" sz="2400" dirty="0" smtClean="0"/>
              <a:t>사용하고자 하는 신경망 모형 구조 결정하기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입력노드의 수 </a:t>
            </a:r>
            <a:r>
              <a:rPr lang="en-US" altLang="ko-KR" sz="2000" dirty="0" smtClean="0"/>
              <a:t>= ?</a:t>
            </a:r>
          </a:p>
          <a:p>
            <a:pPr lvl="2"/>
            <a:r>
              <a:rPr lang="ko-KR" altLang="en-US" sz="2000" dirty="0" smtClean="0"/>
              <a:t>출력노드의 수 </a:t>
            </a:r>
            <a:r>
              <a:rPr lang="en-US" altLang="ko-KR" sz="2000" dirty="0" smtClean="0"/>
              <a:t>= ?</a:t>
            </a:r>
          </a:p>
          <a:p>
            <a:pPr lvl="2"/>
            <a:r>
              <a:rPr lang="ko-KR" altLang="en-US" sz="2000" dirty="0" smtClean="0"/>
              <a:t>은닉층의 수와 은닉노드의 수는 사용자가 결정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은닉층의 수 </a:t>
            </a:r>
            <a:r>
              <a:rPr lang="en-US" altLang="ko-KR" sz="2000" dirty="0" smtClean="0"/>
              <a:t>= 1, </a:t>
            </a:r>
            <a:r>
              <a:rPr lang="ko-KR" altLang="en-US" sz="2000" dirty="0" smtClean="0"/>
              <a:t>은닉 노드의 수 </a:t>
            </a:r>
            <a:r>
              <a:rPr lang="en-US" altLang="ko-KR" sz="2000" dirty="0" smtClean="0"/>
              <a:t>=2 </a:t>
            </a:r>
            <a:r>
              <a:rPr lang="ko-KR" altLang="en-US" sz="2000" dirty="0" smtClean="0"/>
              <a:t>인 모형</a:t>
            </a:r>
            <a:endParaRPr lang="en-US" altLang="ko-KR" sz="2000" dirty="0" smtClean="0"/>
          </a:p>
          <a:p>
            <a:pPr lvl="3"/>
            <a:r>
              <a:rPr lang="ko-KR" altLang="en-US" sz="1800" dirty="0" smtClean="0"/>
              <a:t>모형의 형태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다음 페이지 참고 </a:t>
            </a:r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(cont’d)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41216" y="2362200"/>
            <a:ext cx="3565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신경망에서는 파라미터는</a:t>
            </a:r>
            <a:endParaRPr lang="en-US" altLang="ko-KR" dirty="0" smtClean="0"/>
          </a:p>
          <a:p>
            <a:r>
              <a:rPr lang="ko-KR" altLang="en-US" dirty="0" smtClean="0"/>
              <a:t>가중치 </a:t>
            </a:r>
            <a:r>
              <a:rPr lang="en-US" altLang="ko-KR" dirty="0" smtClean="0"/>
              <a:t>(weight)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편향으로 구성</a:t>
            </a:r>
            <a:endParaRPr lang="ko-KR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52600" y="2971800"/>
            <a:ext cx="5657861" cy="2590800"/>
            <a:chOff x="1752600" y="2971800"/>
            <a:chExt cx="5657861" cy="2590800"/>
          </a:xfrm>
        </p:grpSpPr>
        <p:grpSp>
          <p:nvGrpSpPr>
            <p:cNvPr id="9" name="Group 8"/>
            <p:cNvGrpSpPr/>
            <p:nvPr/>
          </p:nvGrpSpPr>
          <p:grpSpPr>
            <a:xfrm>
              <a:off x="1752600" y="2971800"/>
              <a:ext cx="5181600" cy="2590800"/>
              <a:chOff x="1752600" y="3429000"/>
              <a:chExt cx="5181600" cy="2590800"/>
            </a:xfrm>
          </p:grpSpPr>
          <p:sp>
            <p:nvSpPr>
              <p:cNvPr id="12" name="Oval 11"/>
              <p:cNvSpPr/>
              <p:nvPr/>
            </p:nvSpPr>
            <p:spPr bwMode="auto">
              <a:xfrm>
                <a:off x="1752600" y="34290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Arial" charset="0"/>
                  </a:rPr>
                  <a:t>1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1752600" y="44196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X</a:t>
                </a:r>
                <a:r>
                  <a:rPr kumimoji="0" lang="en-US" sz="18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1752600" y="54102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latin typeface="Arial" charset="0"/>
                  </a:rPr>
                  <a:t>X</a:t>
                </a:r>
                <a:r>
                  <a:rPr lang="en-US" baseline="-25000" dirty="0">
                    <a:latin typeface="Arial" charset="0"/>
                  </a:rPr>
                  <a:t>2</a:t>
                </a: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4114800" y="34290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4114800" y="44196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H1</a:t>
                </a:r>
              </a:p>
            </p:txBody>
          </p:sp>
          <p:sp>
            <p:nvSpPr>
              <p:cNvPr id="17" name="Oval 16"/>
              <p:cNvSpPr/>
              <p:nvPr/>
            </p:nvSpPr>
            <p:spPr bwMode="auto">
              <a:xfrm>
                <a:off x="4114800" y="54102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H2</a:t>
                </a: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6324600" y="44196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Arial" charset="0"/>
                  </a:rPr>
                  <a:t>O1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9" name="Straight Arrow Connector 18"/>
              <p:cNvCxnSpPr>
                <a:stCxn id="12" idx="6"/>
                <a:endCxn id="16" idx="1"/>
              </p:cNvCxnSpPr>
              <p:nvPr/>
            </p:nvCxnSpPr>
            <p:spPr bwMode="auto">
              <a:xfrm>
                <a:off x="2362200" y="3733800"/>
                <a:ext cx="1841874" cy="77507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Straight Arrow Connector 19"/>
              <p:cNvCxnSpPr>
                <a:stCxn id="12" idx="6"/>
                <a:endCxn id="17" idx="1"/>
              </p:cNvCxnSpPr>
              <p:nvPr/>
            </p:nvCxnSpPr>
            <p:spPr bwMode="auto">
              <a:xfrm>
                <a:off x="2362200" y="3733800"/>
                <a:ext cx="1841874" cy="176567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Straight Arrow Connector 20"/>
              <p:cNvCxnSpPr>
                <a:stCxn id="13" idx="6"/>
                <a:endCxn id="16" idx="2"/>
              </p:cNvCxnSpPr>
              <p:nvPr/>
            </p:nvCxnSpPr>
            <p:spPr bwMode="auto">
              <a:xfrm>
                <a:off x="2362200" y="4724400"/>
                <a:ext cx="17526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Straight Arrow Connector 21"/>
              <p:cNvCxnSpPr>
                <a:stCxn id="13" idx="6"/>
                <a:endCxn id="17" idx="2"/>
              </p:cNvCxnSpPr>
              <p:nvPr/>
            </p:nvCxnSpPr>
            <p:spPr bwMode="auto">
              <a:xfrm>
                <a:off x="2362200" y="4724400"/>
                <a:ext cx="1752600" cy="990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Straight Arrow Connector 22"/>
              <p:cNvCxnSpPr>
                <a:stCxn id="14" idx="6"/>
                <a:endCxn id="17" idx="2"/>
              </p:cNvCxnSpPr>
              <p:nvPr/>
            </p:nvCxnSpPr>
            <p:spPr bwMode="auto">
              <a:xfrm>
                <a:off x="2362200" y="5715000"/>
                <a:ext cx="17526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Straight Arrow Connector 23"/>
              <p:cNvCxnSpPr>
                <a:stCxn id="14" idx="6"/>
                <a:endCxn id="16" idx="2"/>
              </p:cNvCxnSpPr>
              <p:nvPr/>
            </p:nvCxnSpPr>
            <p:spPr bwMode="auto">
              <a:xfrm flipV="1">
                <a:off x="2362200" y="4724400"/>
                <a:ext cx="1752600" cy="990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Straight Arrow Connector 24"/>
              <p:cNvCxnSpPr>
                <a:stCxn id="15" idx="6"/>
                <a:endCxn id="18" idx="2"/>
              </p:cNvCxnSpPr>
              <p:nvPr/>
            </p:nvCxnSpPr>
            <p:spPr bwMode="auto">
              <a:xfrm>
                <a:off x="4724400" y="3733800"/>
                <a:ext cx="1600200" cy="990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Straight Arrow Connector 26"/>
              <p:cNvCxnSpPr>
                <a:stCxn id="16" idx="6"/>
                <a:endCxn id="18" idx="2"/>
              </p:cNvCxnSpPr>
              <p:nvPr/>
            </p:nvCxnSpPr>
            <p:spPr bwMode="auto">
              <a:xfrm>
                <a:off x="4724400" y="4724400"/>
                <a:ext cx="16002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Straight Arrow Connector 27"/>
              <p:cNvCxnSpPr>
                <a:stCxn id="17" idx="6"/>
                <a:endCxn id="18" idx="2"/>
              </p:cNvCxnSpPr>
              <p:nvPr/>
            </p:nvCxnSpPr>
            <p:spPr bwMode="auto">
              <a:xfrm flipV="1">
                <a:off x="4724400" y="4724400"/>
                <a:ext cx="1600200" cy="990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9" name="TextBox 28"/>
              <p:cNvSpPr txBox="1"/>
              <p:nvPr/>
            </p:nvSpPr>
            <p:spPr>
              <a:xfrm>
                <a:off x="3052832" y="3730823"/>
                <a:ext cx="452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</a:t>
                </a:r>
                <a:r>
                  <a:rPr lang="en-US" sz="1400" baseline="-25000" dirty="0" smtClean="0"/>
                  <a:t>1,1</a:t>
                </a:r>
                <a:endParaRPr lang="en-US" sz="1400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048000" y="4191000"/>
                <a:ext cx="452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</a:t>
                </a:r>
                <a:r>
                  <a:rPr lang="en-US" sz="1400" baseline="-25000" dirty="0" smtClean="0"/>
                  <a:t>1,2</a:t>
                </a:r>
                <a:endParaRPr lang="en-US" sz="1400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514600" y="4416623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W</a:t>
                </a:r>
                <a:r>
                  <a:rPr lang="en-US" sz="1400" baseline="-25000" dirty="0" smtClean="0"/>
                  <a:t>1,1</a:t>
                </a:r>
                <a:endParaRPr lang="en-US" sz="1400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837915" y="4797623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W</a:t>
                </a:r>
                <a:r>
                  <a:rPr lang="en-US" sz="1400" baseline="-25000" dirty="0" smtClean="0"/>
                  <a:t>1,2</a:t>
                </a:r>
                <a:endParaRPr lang="en-US" sz="1400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438400" y="5178623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W</a:t>
                </a:r>
                <a:r>
                  <a:rPr lang="en-US" sz="1400" baseline="-25000" dirty="0" smtClean="0"/>
                  <a:t>2,1</a:t>
                </a:r>
                <a:endParaRPr lang="en-US" sz="1400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90315" y="5407223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W</a:t>
                </a:r>
                <a:r>
                  <a:rPr lang="en-US" sz="1400" baseline="-25000" dirty="0" smtClean="0"/>
                  <a:t>2,2</a:t>
                </a:r>
                <a:endParaRPr lang="en-US" sz="1400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415032" y="3733800"/>
                <a:ext cx="452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</a:t>
                </a:r>
                <a:r>
                  <a:rPr lang="en-US" sz="1400" baseline="-25000" dirty="0"/>
                  <a:t>2</a:t>
                </a:r>
                <a:r>
                  <a:rPr lang="en-US" sz="1400" baseline="-25000" dirty="0" smtClean="0"/>
                  <a:t>,1</a:t>
                </a:r>
                <a:endParaRPr lang="en-US" sz="1400" baseline="-25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876800" y="4419600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W</a:t>
                </a:r>
                <a:r>
                  <a:rPr lang="en-US" sz="1400" baseline="-25000" dirty="0"/>
                  <a:t>3</a:t>
                </a:r>
                <a:r>
                  <a:rPr lang="en-US" sz="1400" baseline="-25000" dirty="0" smtClean="0"/>
                  <a:t>,1</a:t>
                </a:r>
                <a:endParaRPr lang="en-US" sz="1400" baseline="-25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800600" y="5181600"/>
                <a:ext cx="5137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W</a:t>
                </a:r>
                <a:r>
                  <a:rPr lang="en-US" sz="1400" baseline="-25000" dirty="0"/>
                  <a:t>4</a:t>
                </a:r>
                <a:r>
                  <a:rPr lang="en-US" sz="1400" baseline="-25000" dirty="0" smtClean="0"/>
                  <a:t>,1</a:t>
                </a:r>
                <a:endParaRPr lang="en-US" sz="1400" baseline="-25000" dirty="0"/>
              </a:p>
            </p:txBody>
          </p:sp>
        </p:grpSp>
        <p:cxnSp>
          <p:nvCxnSpPr>
            <p:cNvPr id="10" name="Straight Arrow Connector 9"/>
            <p:cNvCxnSpPr>
              <a:stCxn id="18" idx="6"/>
            </p:cNvCxnSpPr>
            <p:nvPr/>
          </p:nvCxnSpPr>
          <p:spPr bwMode="auto">
            <a:xfrm>
              <a:off x="6934200" y="4267200"/>
              <a:ext cx="3048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956169" y="3801791"/>
                  <a:ext cx="4542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169" y="3801791"/>
                  <a:ext cx="45429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3333" r="-14667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2362200" y="5943600"/>
            <a:ext cx="47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이러한 화살표를 </a:t>
            </a:r>
            <a:r>
              <a:rPr lang="en-US" altLang="ko-KR" dirty="0" smtClean="0"/>
              <a:t>weight connection</a:t>
            </a:r>
            <a:r>
              <a:rPr lang="ko-KR" altLang="en-US" dirty="0" smtClean="0"/>
              <a:t>이라고 함</a:t>
            </a:r>
            <a:endParaRPr lang="ko-KR" altLang="en-US" dirty="0"/>
          </a:p>
        </p:txBody>
      </p:sp>
      <p:cxnSp>
        <p:nvCxnSpPr>
          <p:cNvPr id="39" name="Straight Arrow Connector 38"/>
          <p:cNvCxnSpPr>
            <a:endCxn id="34" idx="2"/>
          </p:cNvCxnSpPr>
          <p:nvPr/>
        </p:nvCxnSpPr>
        <p:spPr bwMode="auto">
          <a:xfrm flipV="1">
            <a:off x="3067050" y="5257800"/>
            <a:ext cx="180708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941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Example</a:t>
            </a:r>
          </a:p>
          <a:p>
            <a:pPr lvl="1"/>
            <a:r>
              <a:rPr lang="ko-KR" altLang="ko-KR" sz="1600" dirty="0"/>
              <a:t>문제</a:t>
            </a:r>
            <a:r>
              <a:rPr lang="en-US" altLang="ko-KR" sz="1600" dirty="0"/>
              <a:t>: </a:t>
            </a:r>
            <a:r>
              <a:rPr lang="ko-KR" altLang="ko-KR" sz="1600" dirty="0"/>
              <a:t>아파트의 가격 예측 </a:t>
            </a:r>
            <a:r>
              <a:rPr lang="ko-KR" altLang="ko-KR" sz="1600" dirty="0" smtClean="0"/>
              <a:t>하기</a:t>
            </a:r>
            <a:endParaRPr lang="en-US" altLang="ko-KR" sz="1600" dirty="0"/>
          </a:p>
          <a:p>
            <a:pPr lvl="1"/>
            <a:r>
              <a:rPr lang="ko-KR" altLang="ko-KR" sz="1600" dirty="0" smtClean="0"/>
              <a:t>사용 </a:t>
            </a:r>
            <a:r>
              <a:rPr lang="ko-KR" altLang="ko-KR" sz="1600" dirty="0"/>
              <a:t>독립변수</a:t>
            </a:r>
            <a:r>
              <a:rPr lang="en-US" altLang="ko-KR" sz="1600" dirty="0"/>
              <a:t>: </a:t>
            </a:r>
            <a:r>
              <a:rPr lang="ko-KR" altLang="ko-KR" sz="1600" dirty="0"/>
              <a:t>아파트의 크기</a:t>
            </a:r>
            <a:r>
              <a:rPr lang="en-US" altLang="ko-KR" sz="1600" dirty="0"/>
              <a:t> (</a:t>
            </a:r>
            <a:r>
              <a:rPr lang="ko-KR" altLang="ko-KR" sz="1600" dirty="0"/>
              <a:t>평형</a:t>
            </a:r>
            <a:r>
              <a:rPr lang="en-US" altLang="ko-KR" sz="1600" dirty="0"/>
              <a:t>)</a:t>
            </a:r>
            <a:r>
              <a:rPr lang="ko-KR" altLang="ko-KR" sz="1600" dirty="0"/>
              <a:t>와 </a:t>
            </a:r>
            <a:r>
              <a:rPr lang="ko-KR" altLang="ko-KR" sz="1600" dirty="0" smtClean="0"/>
              <a:t>연식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Toy training data (10</a:t>
            </a:r>
            <a:r>
              <a:rPr lang="ko-KR" altLang="en-US" sz="1600" dirty="0" smtClean="0"/>
              <a:t>개의 </a:t>
            </a:r>
            <a:r>
              <a:rPr lang="en-US" altLang="ko-KR" sz="1600" dirty="0" smtClean="0"/>
              <a:t>data points)</a:t>
            </a:r>
          </a:p>
          <a:p>
            <a:pPr lvl="2"/>
            <a:r>
              <a:rPr lang="ko-KR" altLang="en-US" sz="1200" dirty="0" smtClean="0"/>
              <a:t>다음 학습 데이터에 대해서 신경망이 어떻게 작동하는가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295910"/>
              </p:ext>
            </p:extLst>
          </p:nvPr>
        </p:nvGraphicFramePr>
        <p:xfrm>
          <a:off x="1517650" y="3616321"/>
          <a:ext cx="5050657" cy="26273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1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84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ID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ko-KR" sz="1100" kern="100" dirty="0">
                          <a:effectLst/>
                        </a:rPr>
                        <a:t>평수</a:t>
                      </a:r>
                      <a:r>
                        <a:rPr lang="en-US" sz="1100" kern="100" dirty="0">
                          <a:effectLst/>
                        </a:rPr>
                        <a:t> (X1)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ko-KR" sz="1100" kern="100">
                          <a:effectLst/>
                        </a:rPr>
                        <a:t>연식</a:t>
                      </a:r>
                      <a:r>
                        <a:rPr lang="en-US" sz="1100" kern="100">
                          <a:effectLst/>
                        </a:rPr>
                        <a:t> (X2)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ko-KR" sz="1100" kern="100" dirty="0">
                          <a:effectLst/>
                        </a:rPr>
                        <a:t>가격</a:t>
                      </a:r>
                      <a:r>
                        <a:rPr lang="en-US" sz="1100" kern="100" dirty="0">
                          <a:effectLst/>
                        </a:rPr>
                        <a:t> (y)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4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34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5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5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84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25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5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2.5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84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30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4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84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38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20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84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5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44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12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3.3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84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6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48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18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4.2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84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52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22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4.6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84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8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60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19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6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84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9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34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18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84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10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34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22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2.9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4292748"/>
                  </p:ext>
                </p:extLst>
              </p:nvPr>
            </p:nvGraphicFramePr>
            <p:xfrm>
              <a:off x="6629400" y="3577682"/>
              <a:ext cx="1426343" cy="265771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26343">
                      <a:extLst>
                        <a:ext uri="{9D8B030D-6E8A-4147-A177-3AD203B41FA5}">
                          <a16:colId xmlns:a16="http://schemas.microsoft.com/office/drawing/2014/main" val="3150044324"/>
                        </a:ext>
                      </a:extLst>
                    </a:gridCol>
                  </a:tblGrid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ko-KR" alt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11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04638486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16883398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10972616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56576657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38805785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26243987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27436940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21595448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09246974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04418165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889448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4292748"/>
                  </p:ext>
                </p:extLst>
              </p:nvPr>
            </p:nvGraphicFramePr>
            <p:xfrm>
              <a:off x="6629400" y="3577682"/>
              <a:ext cx="1426343" cy="265771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26343">
                      <a:extLst>
                        <a:ext uri="{9D8B030D-6E8A-4147-A177-3AD203B41FA5}">
                          <a16:colId xmlns:a16="http://schemas.microsoft.com/office/drawing/2014/main" val="3150044324"/>
                        </a:ext>
                      </a:extLst>
                    </a:gridCol>
                  </a:tblGrid>
                  <a:tr h="269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6" t="-6818" r="-1702" b="-897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4638486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16883398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10972616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56576657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38805785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26243987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27436940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21595448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09246974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04418165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889448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6781800" y="2680980"/>
            <a:ext cx="191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신경망을 통해서 계산</a:t>
            </a:r>
            <a:endParaRPr lang="ko-KR" altLang="en-US" sz="1400"/>
          </a:p>
        </p:txBody>
      </p:sp>
      <p:cxnSp>
        <p:nvCxnSpPr>
          <p:cNvPr id="11" name="Straight Arrow Connector 10"/>
          <p:cNvCxnSpPr>
            <a:stCxn id="9" idx="2"/>
            <a:endCxn id="8" idx="0"/>
          </p:cNvCxnSpPr>
          <p:nvPr/>
        </p:nvCxnSpPr>
        <p:spPr bwMode="auto">
          <a:xfrm flipH="1">
            <a:off x="7342571" y="2988757"/>
            <a:ext cx="395581" cy="5889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6580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Deep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sort of machine learning</a:t>
            </a:r>
          </a:p>
          <a:p>
            <a:r>
              <a:rPr lang="ko-KR" altLang="en-US" sz="2400" dirty="0" smtClean="0"/>
              <a:t>신경망 기반의 알고리즘</a:t>
            </a:r>
            <a:endParaRPr lang="en-US" sz="2400" dirty="0" smtClean="0"/>
          </a:p>
          <a:p>
            <a:r>
              <a:rPr lang="ko-KR" altLang="en-US" sz="2400" dirty="0" smtClean="0"/>
              <a:t>전통적인 </a:t>
            </a:r>
            <a:r>
              <a:rPr lang="en-US" altLang="ko-KR" sz="2400" dirty="0" smtClean="0"/>
              <a:t>ML </a:t>
            </a:r>
            <a:r>
              <a:rPr lang="ko-KR" altLang="en-US" sz="2400" dirty="0" smtClean="0"/>
              <a:t>알고리즘들과의 비교</a:t>
            </a:r>
            <a:endParaRPr lang="en-US" sz="2400" dirty="0" smtClean="0"/>
          </a:p>
          <a:p>
            <a:pPr lvl="1"/>
            <a:r>
              <a:rPr lang="ko-KR" altLang="en-US" sz="2000" dirty="0" smtClean="0"/>
              <a:t>일반적으로 성능이 더 좋다고 알려져 있음</a:t>
            </a:r>
            <a:endParaRPr lang="en-US" altLang="ko-KR" sz="2000" dirty="0" smtClean="0"/>
          </a:p>
          <a:p>
            <a:pPr lvl="2"/>
            <a:r>
              <a:rPr lang="ko-KR" altLang="ko-KR" sz="1800" dirty="0"/>
              <a:t>데이터의 크기와 </a:t>
            </a:r>
            <a:r>
              <a:rPr lang="ko-KR" altLang="ko-KR" sz="1800" dirty="0" smtClean="0"/>
              <a:t>특성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등에 따라 다름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보통 비정형 데이터에 대한 성능 우수</a:t>
            </a:r>
          </a:p>
          <a:p>
            <a:r>
              <a:rPr lang="en-US" sz="2400" dirty="0" smtClean="0"/>
              <a:t>Then, what is a neural network? and how does it work?</a:t>
            </a:r>
          </a:p>
          <a:p>
            <a:pPr lvl="1"/>
            <a:r>
              <a:rPr lang="ko-KR" altLang="en-US" sz="2000" dirty="0" smtClean="0"/>
              <a:t>지도학습으로 사용되는 신경망 설명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82CB-9050-4141-997D-AC08C7DCCFF0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What to do</a:t>
            </a:r>
            <a:r>
              <a:rPr lang="en-US" sz="2000" dirty="0"/>
              <a:t>?</a:t>
            </a:r>
            <a:r>
              <a:rPr lang="en-US" sz="2000" dirty="0" smtClean="0"/>
              <a:t> </a:t>
            </a:r>
            <a:endParaRPr lang="en-US" sz="1600" dirty="0" smtClean="0"/>
          </a:p>
          <a:p>
            <a:pPr lvl="1"/>
            <a:r>
              <a:rPr lang="ko-KR" altLang="en-US" sz="1800" dirty="0" smtClean="0"/>
              <a:t>각 관측치에 대해 종속변수의 예측치를 계산해야 함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그렇다면 어떻게 계산되는가</a:t>
            </a:r>
            <a:r>
              <a:rPr lang="en-US" altLang="ko-KR" sz="1800" dirty="0" smtClean="0"/>
              <a:t>?</a:t>
            </a:r>
          </a:p>
          <a:p>
            <a:r>
              <a:rPr lang="ko-KR" altLang="en-US" sz="2000" dirty="0" smtClean="0"/>
              <a:t>첫번째 관측치의 경우: </a:t>
            </a:r>
            <a:r>
              <a:rPr lang="en-US" altLang="ko-KR" sz="2000" dirty="0"/>
              <a:t>X1 = </a:t>
            </a:r>
            <a:r>
              <a:rPr lang="en-US" altLang="ko-KR" sz="2000" dirty="0" smtClean="0"/>
              <a:t>34,</a:t>
            </a:r>
            <a:r>
              <a:rPr lang="ko-KR" altLang="ko-KR" sz="2000" dirty="0" smtClean="0"/>
              <a:t> </a:t>
            </a:r>
            <a:r>
              <a:rPr lang="en-US" altLang="ko-KR" sz="2000" dirty="0"/>
              <a:t>X2 = </a:t>
            </a:r>
            <a:r>
              <a:rPr lang="en-US" altLang="ko-KR" sz="2000" dirty="0" smtClean="0"/>
              <a:t>5</a:t>
            </a:r>
          </a:p>
          <a:p>
            <a:pPr lvl="1"/>
            <a:r>
              <a:rPr lang="ko-KR" altLang="en-US" sz="1800" dirty="0" smtClean="0"/>
              <a:t>첫번째 입력노드가 </a:t>
            </a:r>
            <a:r>
              <a:rPr lang="en-US" altLang="ko-KR" sz="1800" dirty="0" smtClean="0"/>
              <a:t>X1</a:t>
            </a:r>
            <a:r>
              <a:rPr lang="ko-KR" altLang="en-US" sz="1800" dirty="0" smtClean="0"/>
              <a:t>의 값을 입력받고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두번째 입력노드가 </a:t>
            </a:r>
            <a:r>
              <a:rPr lang="en-US" altLang="ko-KR" sz="1800" dirty="0" smtClean="0"/>
              <a:t>X2</a:t>
            </a:r>
            <a:r>
              <a:rPr lang="ko-KR" altLang="en-US" sz="1800" dirty="0" smtClean="0"/>
              <a:t>의 값을 입력 받는다</a:t>
            </a:r>
            <a:r>
              <a:rPr lang="en-US" altLang="ko-KR" sz="1800" dirty="0" smtClean="0"/>
              <a:t>. </a:t>
            </a:r>
          </a:p>
          <a:p>
            <a:pPr lvl="1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083675"/>
            <a:ext cx="4709410" cy="212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일반적인 작동 방식</a:t>
            </a:r>
            <a:endParaRPr lang="en-US" altLang="ko-KR" sz="2400" dirty="0" smtClean="0"/>
          </a:p>
          <a:p>
            <a:pPr lvl="1"/>
            <a:r>
              <a:rPr lang="ko-KR" altLang="en-US" sz="2000" dirty="0"/>
              <a:t>편향노드를 제외한 각 노드는 이전 층으로 </a:t>
            </a:r>
            <a:r>
              <a:rPr lang="ko-KR" altLang="en-US" sz="2000" dirty="0" smtClean="0"/>
              <a:t>전달받은 값들을 </a:t>
            </a:r>
            <a:r>
              <a:rPr lang="ko-KR" altLang="en-US" sz="2000" dirty="0"/>
              <a:t>입력받고 그 값을 출력하여 다음 층의 노드로 </a:t>
            </a:r>
            <a:r>
              <a:rPr lang="ko-KR" altLang="en-US" sz="2000" dirty="0" smtClean="0"/>
              <a:t>전달하는 역할을 </a:t>
            </a:r>
            <a:r>
              <a:rPr lang="ko-KR" altLang="en-US" sz="2000" dirty="0"/>
              <a:t>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입력노드는 입력된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독립변수 </a:t>
            </a:r>
            <a:r>
              <a:rPr lang="en-US" altLang="ko-KR" sz="2000" dirty="0" smtClean="0"/>
              <a:t>or </a:t>
            </a:r>
            <a:r>
              <a:rPr lang="ko-KR" altLang="en-US" sz="2000" dirty="0" smtClean="0"/>
              <a:t>피처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값을 그대로 출력한다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/>
              <a:t>은닉노드는 입력받은 값을 그대로 출력하지 않고</a:t>
            </a:r>
            <a:r>
              <a:rPr lang="en-US" altLang="ko-KR" sz="2000" dirty="0"/>
              <a:t> </a:t>
            </a:r>
            <a:r>
              <a:rPr lang="ko-KR" altLang="en-US" sz="2000" dirty="0"/>
              <a:t>그 값을 변환하여 출력한다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 특정 함수가 사용된다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함수를 </a:t>
            </a:r>
            <a:r>
              <a:rPr lang="ko-KR" altLang="en-US" sz="2000" b="1" u="sng" dirty="0"/>
              <a:t>활성화 함수</a:t>
            </a:r>
            <a:r>
              <a:rPr lang="ko-KR" altLang="en-US" sz="2000" dirty="0"/>
              <a:t>라고 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출력노드는 문제의 종류에 따라 활성화 함수를 사용하기도하고 사용하지 않기도 한다</a:t>
            </a:r>
            <a:r>
              <a:rPr lang="en-US" altLang="ko-KR" sz="2000" dirty="0"/>
              <a:t>. </a:t>
            </a:r>
          </a:p>
          <a:p>
            <a:pPr lvl="2"/>
            <a:r>
              <a:rPr lang="ko-KR" altLang="en-US" sz="1600" dirty="0"/>
              <a:t>회귀문제</a:t>
            </a:r>
            <a:r>
              <a:rPr lang="en-US" altLang="ko-KR" sz="1600" dirty="0"/>
              <a:t>: </a:t>
            </a:r>
            <a:r>
              <a:rPr lang="ko-KR" altLang="en-US" sz="1600" dirty="0"/>
              <a:t>활성화함수 없음</a:t>
            </a:r>
            <a:endParaRPr lang="en-US" altLang="ko-KR" sz="1600" dirty="0"/>
          </a:p>
          <a:p>
            <a:pPr lvl="2"/>
            <a:r>
              <a:rPr lang="ko-KR" altLang="en-US" sz="1600" dirty="0"/>
              <a:t>분류의문제</a:t>
            </a:r>
            <a:r>
              <a:rPr lang="en-US" altLang="ko-KR" sz="1600" dirty="0"/>
              <a:t>: </a:t>
            </a:r>
            <a:r>
              <a:rPr lang="ko-KR" altLang="en-US" sz="1600" dirty="0"/>
              <a:t>많은 경우 소프트맥스 함수 사용</a:t>
            </a:r>
            <a:endParaRPr lang="en-US" altLang="ko-KR" sz="1600" dirty="0"/>
          </a:p>
          <a:p>
            <a:pPr lvl="1"/>
            <a:endParaRPr lang="ko-KR" altLang="en-US" sz="2000" dirty="0"/>
          </a:p>
          <a:p>
            <a:pPr lvl="1"/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각 은닉노드 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즉</a:t>
                </a:r>
                <a:r>
                  <a:rPr lang="en-US" altLang="ko-KR" sz="2400" dirty="0" smtClean="0"/>
                  <a:t>, H1</a:t>
                </a:r>
                <a:r>
                  <a:rPr lang="ko-KR" altLang="en-US" sz="2400" dirty="0" smtClean="0"/>
                  <a:t>과 </a:t>
                </a:r>
                <a:r>
                  <a:rPr lang="en-US" altLang="ko-KR" sz="2400" dirty="0" smtClean="0"/>
                  <a:t>H2)</a:t>
                </a:r>
                <a:r>
                  <a:rPr lang="ko-KR" altLang="en-US" sz="2400" dirty="0" smtClean="0"/>
                  <a:t>에 입력되는 값은 무엇인가</a:t>
                </a:r>
                <a:r>
                  <a:rPr lang="en-US" altLang="ko-KR" sz="2400" dirty="0" smtClean="0"/>
                  <a:t>?</a:t>
                </a:r>
              </a:p>
              <a:p>
                <a:pPr lvl="1"/>
                <a:r>
                  <a:rPr lang="ko-KR" altLang="en-US" sz="2000" b="1" u="sng" dirty="0" smtClean="0"/>
                  <a:t>입력 노드가 출력하는 값과 각 가중치의 곱</a:t>
                </a:r>
                <a:r>
                  <a:rPr lang="en-US" altLang="ko-KR" sz="2000" b="1" u="sng" dirty="0" smtClean="0"/>
                  <a:t>, </a:t>
                </a:r>
                <a:r>
                  <a:rPr lang="ko-KR" altLang="en-US" sz="2000" b="1" u="sng" dirty="0" smtClean="0"/>
                  <a:t>그리고 이들의 합 </a:t>
                </a:r>
                <a:r>
                  <a:rPr lang="en-US" altLang="ko-KR" sz="2000" b="1" u="sng" dirty="0" smtClean="0"/>
                  <a:t>+ </a:t>
                </a:r>
                <a:r>
                  <a:rPr lang="ko-KR" altLang="en-US" sz="2000" b="1" u="sng" dirty="0" smtClean="0"/>
                  <a:t>편향</a:t>
                </a:r>
                <a:endParaRPr lang="en-US" altLang="ko-KR" sz="2000" b="1" u="sng" dirty="0" smtClean="0"/>
              </a:p>
              <a:p>
                <a:pPr lvl="1"/>
                <a:r>
                  <a:rPr lang="en-US" altLang="ko-KR" sz="2000" dirty="0" smtClean="0"/>
                  <a:t>H1</a:t>
                </a:r>
                <a:r>
                  <a:rPr lang="ko-KR" altLang="en-US" sz="2000" dirty="0" smtClean="0"/>
                  <a:t>에 입력되는 값 </a:t>
                </a:r>
                <a:r>
                  <a:rPr lang="en-US" altLang="ko-KR" sz="2000" dirty="0" smtClean="0"/>
                  <a:t>(</a:t>
                </a:r>
                <a:r>
                  <a:rPr lang="ko-KR" altLang="en-US" sz="2000" dirty="0" smtClean="0"/>
                  <a:t>편의상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으로 표현</a:t>
                </a:r>
                <a:r>
                  <a:rPr lang="en-US" altLang="ko-KR" sz="2000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∙34+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∙5</m:t>
                    </m:r>
                  </m:oMath>
                </a14:m>
                <a:endParaRPr lang="ko-KR" altLang="ko-KR" sz="1800" dirty="0"/>
              </a:p>
              <a:p>
                <a:pPr lvl="1"/>
                <a:r>
                  <a:rPr lang="en-US" altLang="ko-KR" sz="2000" dirty="0" smtClean="0"/>
                  <a:t>H2</a:t>
                </a:r>
                <a:r>
                  <a:rPr lang="ko-KR" altLang="en-US" sz="2000" dirty="0" smtClean="0"/>
                  <a:t>에 입력되는 값은</a:t>
                </a:r>
                <a:r>
                  <a:rPr lang="en-US" altLang="ko-KR" sz="2000" dirty="0" smtClean="0"/>
                  <a:t>?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800" dirty="0" smtClean="0"/>
                  <a:t> </a:t>
                </a:r>
                <a:r>
                  <a:rPr lang="en-US" altLang="ko-KR" sz="1800" dirty="0" smtClean="0"/>
                  <a:t>=?</a:t>
                </a:r>
              </a:p>
              <a:p>
                <a:r>
                  <a:rPr lang="ko-KR" altLang="en-US" sz="2400" dirty="0" smtClean="0"/>
                  <a:t>은닉 노드의 출력값</a:t>
                </a:r>
                <a:endParaRPr lang="en-US" altLang="ko-KR" sz="2400" dirty="0" smtClean="0"/>
              </a:p>
              <a:p>
                <a:pPr lvl="1"/>
                <a:r>
                  <a:rPr lang="ko-KR" altLang="en-US" sz="2000" dirty="0" smtClean="0"/>
                  <a:t>은닉 노드</a:t>
                </a:r>
                <a:r>
                  <a:rPr lang="en-US" altLang="ko-KR" sz="2000" dirty="0" smtClean="0"/>
                  <a:t>(</a:t>
                </a:r>
                <a:r>
                  <a:rPr lang="ko-KR" altLang="en-US" sz="2000" dirty="0" smtClean="0"/>
                  <a:t>그리고 출력 노드</a:t>
                </a:r>
                <a:r>
                  <a:rPr lang="en-US" altLang="ko-KR" sz="2000" dirty="0" smtClean="0"/>
                  <a:t>)</a:t>
                </a:r>
                <a:r>
                  <a:rPr lang="ko-KR" altLang="en-US" sz="2000" dirty="0"/>
                  <a:t>는 대부분의 경우 입력 받은 값을 그대로 출력하지 </a:t>
                </a:r>
                <a:r>
                  <a:rPr lang="ko-KR" altLang="en-US" sz="2000" dirty="0" smtClean="0"/>
                  <a:t>않는다</a:t>
                </a:r>
                <a:r>
                  <a:rPr lang="en-US" altLang="ko-KR" sz="2000" dirty="0" smtClean="0"/>
                  <a:t>!</a:t>
                </a:r>
              </a:p>
              <a:p>
                <a:pPr lvl="1"/>
                <a:r>
                  <a:rPr lang="ko-KR" altLang="en-US" sz="2000" dirty="0"/>
                  <a:t>입력된 값을 특정한 형태로 </a:t>
                </a:r>
                <a:r>
                  <a:rPr lang="ko-KR" altLang="en-US" sz="2000" dirty="0" smtClean="0"/>
                  <a:t>변환 시킴 </a:t>
                </a:r>
                <a:r>
                  <a:rPr lang="en-US" altLang="ko-KR" sz="2000" dirty="0" smtClean="0"/>
                  <a:t>=&gt; </a:t>
                </a:r>
                <a:r>
                  <a:rPr lang="ko-KR" altLang="en-US" sz="2000" dirty="0" smtClean="0"/>
                  <a:t>이러한 </a:t>
                </a:r>
                <a:r>
                  <a:rPr lang="ko-KR" altLang="en-US" sz="2000" dirty="0"/>
                  <a:t>목적으로 사용되는 함수를 활성화 함수 </a:t>
                </a:r>
                <a:r>
                  <a:rPr lang="en-US" altLang="ko-KR" sz="2000" dirty="0"/>
                  <a:t>(activation function)</a:t>
                </a:r>
                <a:r>
                  <a:rPr lang="ko-KR" altLang="en-US" sz="2000" dirty="0"/>
                  <a:t>이라고 함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 r="-2824" b="-7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활성화 함수 </a:t>
                </a:r>
                <a:r>
                  <a:rPr lang="en-US" altLang="ko-KR" sz="2000" dirty="0" smtClean="0"/>
                  <a:t>(activation function)</a:t>
                </a:r>
              </a:p>
              <a:p>
                <a:pPr lvl="1"/>
                <a:r>
                  <a:rPr lang="ko-KR" altLang="en-US" sz="1800" dirty="0" smtClean="0"/>
                  <a:t>보통 은닉노드와 출력 노드에 존재하며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해당 노드에 입력된 값을 변환하여 출력하는 역할을 함</a:t>
                </a:r>
                <a:endParaRPr lang="en-US" altLang="ko-KR" sz="1800" dirty="0" smtClean="0"/>
              </a:p>
              <a:p>
                <a:pPr lvl="1"/>
                <a:r>
                  <a:rPr lang="ko-KR" altLang="en-US" sz="1800" dirty="0" smtClean="0"/>
                  <a:t>출력되는 값은 해당 노드가 정답을 맞히는데 기여하는 정도를 반영</a:t>
                </a:r>
                <a:endParaRPr lang="en-US" altLang="ko-KR" sz="1800" dirty="0" smtClean="0"/>
              </a:p>
              <a:p>
                <a:pPr lvl="1"/>
                <a:r>
                  <a:rPr lang="ko-KR" altLang="en-US" sz="1800" dirty="0" smtClean="0"/>
                  <a:t>여기서는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ko-KR" altLang="en-US" sz="1800" dirty="0" smtClean="0"/>
                  <a:t> 라고 표현</a:t>
                </a:r>
                <a:endParaRPr lang="en-US" altLang="ko-KR" sz="1800" dirty="0" smtClean="0"/>
              </a:p>
              <a:p>
                <a:pPr lvl="2"/>
                <a:r>
                  <a:rPr lang="en-US" altLang="ko-KR" sz="1600" dirty="0" smtClean="0"/>
                  <a:t>z</a:t>
                </a:r>
                <a:r>
                  <a:rPr lang="ko-KR" altLang="en-US" sz="1600" dirty="0" smtClean="0"/>
                  <a:t>는 해당 노드에 입력되는 값</a:t>
                </a:r>
                <a:endParaRPr lang="en-US" altLang="ko-KR" sz="1600" dirty="0" smtClean="0"/>
              </a:p>
              <a:p>
                <a:pPr lvl="2"/>
                <a:r>
                  <a:rPr lang="ko-KR" altLang="en-US" sz="1600" dirty="0" smtClean="0"/>
                  <a:t>즉</a:t>
                </a:r>
                <a:r>
                  <a:rPr lang="en-US" altLang="ko-KR" sz="1600" dirty="0" smtClean="0"/>
                  <a:t>, z</a:t>
                </a:r>
                <a:r>
                  <a:rPr lang="ko-KR" altLang="en-US" sz="1600" dirty="0" smtClean="0"/>
                  <a:t>를 입력받아서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ko-KR" altLang="en-US" sz="1600" dirty="0" smtClean="0"/>
                  <a:t>를 출력</a:t>
                </a:r>
                <a:endParaRPr lang="en-US" altLang="ko-KR" sz="1600" dirty="0" smtClean="0"/>
              </a:p>
              <a:p>
                <a:pPr lvl="1"/>
                <a:r>
                  <a:rPr lang="ko-KR" altLang="en-US" sz="1800" dirty="0" smtClean="0"/>
                  <a:t>보통 </a:t>
                </a:r>
                <a:r>
                  <a:rPr lang="en-US" altLang="ko-KR" sz="1800" dirty="0" smtClean="0"/>
                  <a:t>f</a:t>
                </a:r>
                <a:r>
                  <a:rPr lang="ko-KR" altLang="en-US" sz="1800" dirty="0" smtClean="0"/>
                  <a:t>는 비선형 함수 </a:t>
                </a:r>
                <a:r>
                  <a:rPr lang="en-US" altLang="ko-KR" sz="1800" dirty="0" smtClean="0"/>
                  <a:t>=&gt; </a:t>
                </a:r>
                <a:r>
                  <a:rPr lang="ko-KR" altLang="en-US" sz="1800" b="1" u="sng" dirty="0"/>
                  <a:t>독립변수와 종속변수 간에 존재할 수 있는 비선형 관계를 파악하기 </a:t>
                </a:r>
                <a:r>
                  <a:rPr lang="ko-KR" altLang="en-US" sz="1800" b="1" u="sng" dirty="0" smtClean="0"/>
                  <a:t>위해서</a:t>
                </a:r>
                <a:endParaRPr lang="en-US" altLang="ko-KR" sz="1800" b="1" u="sng" dirty="0" smtClean="0"/>
              </a:p>
              <a:p>
                <a:pPr lvl="2"/>
                <a:r>
                  <a:rPr lang="ko-KR" altLang="en-US" sz="1400" b="1" u="sng" dirty="0" smtClean="0"/>
                  <a:t>선형함수를 여러개 사용하는 것은 별 의미가 없음 </a:t>
                </a:r>
                <a:r>
                  <a:rPr lang="en-US" altLang="ko-KR" sz="1400" b="1" u="sng" dirty="0" smtClean="0"/>
                  <a:t>(</a:t>
                </a:r>
                <a:r>
                  <a:rPr lang="ko-KR" altLang="en-US" sz="1400" b="1" u="sng" dirty="0" smtClean="0"/>
                  <a:t>즉</a:t>
                </a:r>
                <a:r>
                  <a:rPr lang="en-US" altLang="ko-KR" sz="1400" b="1" u="sng" dirty="0" smtClean="0"/>
                  <a:t>, </a:t>
                </a:r>
                <a:r>
                  <a:rPr lang="ko-KR" altLang="en-US" sz="1400" b="1" u="sng" dirty="0" smtClean="0"/>
                  <a:t>하나의 선형함수를 사용한 것과 같은 효과</a:t>
                </a:r>
                <a:r>
                  <a:rPr lang="en-US" altLang="ko-KR" sz="1400" b="1" u="sng" dirty="0" smtClean="0"/>
                  <a:t>)</a:t>
                </a:r>
              </a:p>
              <a:p>
                <a:pPr lvl="1"/>
                <a:r>
                  <a:rPr lang="ko-KR" altLang="en-US" sz="1800" dirty="0" smtClean="0"/>
                  <a:t>앞 예제에서 </a:t>
                </a:r>
                <a:r>
                  <a:rPr lang="en-US" altLang="ko-KR" sz="1800" dirty="0" smtClean="0"/>
                  <a:t>H1</a:t>
                </a:r>
                <a:r>
                  <a:rPr lang="ko-KR" altLang="en-US" sz="1800" dirty="0" smtClean="0"/>
                  <a:t>과 </a:t>
                </a:r>
                <a:r>
                  <a:rPr lang="en-US" altLang="ko-KR" sz="1800" dirty="0" smtClean="0"/>
                  <a:t>H2 </a:t>
                </a:r>
                <a:r>
                  <a:rPr lang="ko-KR" altLang="en-US" sz="1800" dirty="0" smtClean="0"/>
                  <a:t>노드의 경우</a:t>
                </a:r>
                <a:endParaRPr lang="en-US" altLang="ko-KR" sz="1800" dirty="0" smtClean="0"/>
              </a:p>
              <a:p>
                <a:pPr lvl="2"/>
                <a:r>
                  <a:rPr lang="en-US" altLang="ko-KR" sz="1400" dirty="0" smtClean="0"/>
                  <a:t>H1: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을 입력받고 </a:t>
                </a:r>
                <a:r>
                  <a:rPr lang="en-US" altLang="ko-KR" sz="1400" dirty="0" smtClean="0"/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)</a:t>
                </a:r>
                <a:r>
                  <a:rPr lang="ko-KR" altLang="en-US" sz="1400" dirty="0" smtClean="0"/>
                  <a:t>을 출력</a:t>
                </a:r>
                <a:endParaRPr lang="en-US" altLang="ko-KR" sz="1400" dirty="0" smtClean="0"/>
              </a:p>
              <a:p>
                <a:pPr lvl="2"/>
                <a:r>
                  <a:rPr lang="en-US" altLang="ko-KR" sz="1400" dirty="0" smtClean="0"/>
                  <a:t>H2: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를 입력받고 </a:t>
                </a:r>
                <a:r>
                  <a:rPr lang="en-US" altLang="ko-KR" sz="1400" dirty="0" smtClean="0"/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)</a:t>
                </a:r>
                <a:r>
                  <a:rPr lang="ko-KR" altLang="en-US" sz="1400" dirty="0" smtClean="0"/>
                  <a:t>을 출력</a:t>
                </a:r>
                <a:endParaRPr lang="en-US" altLang="ko-KR" sz="1400" dirty="0" smtClean="0"/>
              </a:p>
              <a:p>
                <a:pPr lvl="2"/>
                <a:r>
                  <a:rPr lang="ko-KR" altLang="en-US" sz="1400" dirty="0" smtClean="0"/>
                  <a:t>다음 페이지의 그림 처럼 표현될 수 있음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 r="-314" b="-8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활성화 함수 </a:t>
            </a:r>
            <a:r>
              <a:rPr lang="en-US" altLang="ko-KR" dirty="0" smtClean="0"/>
              <a:t>(cont’d)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224" y="2743200"/>
            <a:ext cx="6093175" cy="2895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95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출력노드 </a:t>
                </a:r>
                <a:r>
                  <a:rPr lang="en-US" altLang="ko-KR" sz="2000" dirty="0" smtClean="0"/>
                  <a:t>(O1)</a:t>
                </a:r>
                <a:r>
                  <a:rPr lang="ko-KR" altLang="en-US" sz="2000" dirty="0" smtClean="0"/>
                  <a:t>에 입력되는 값</a:t>
                </a:r>
                <a:endParaRPr lang="en-US" altLang="ko-KR" sz="20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3,1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4,1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800" dirty="0" smtClean="0"/>
              </a:p>
              <a:p>
                <a:r>
                  <a:rPr lang="ko-KR" altLang="en-US" sz="2000" dirty="0" smtClean="0"/>
                  <a:t>출력노드의 활성화 함수</a:t>
                </a:r>
                <a:endParaRPr lang="en-US" altLang="ko-KR" sz="2000" dirty="0" smtClean="0"/>
              </a:p>
              <a:p>
                <a:pPr lvl="1"/>
                <a:r>
                  <a:rPr lang="ko-KR" altLang="ko-KR" sz="1800" dirty="0"/>
                  <a:t>출력 노드는 종속변수의 형태에 따라서 활성화 함수가 있을 수도 있고</a:t>
                </a:r>
                <a:r>
                  <a:rPr lang="en-US" altLang="ko-KR" sz="1800" dirty="0"/>
                  <a:t>, </a:t>
                </a:r>
                <a:r>
                  <a:rPr lang="ko-KR" altLang="ko-KR" sz="1800" dirty="0"/>
                  <a:t>없을 </a:t>
                </a:r>
                <a:r>
                  <a:rPr lang="ko-KR" altLang="ko-KR" sz="1800" dirty="0" smtClean="0"/>
                  <a:t>수도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있음</a:t>
                </a:r>
                <a:endParaRPr lang="en-US" altLang="ko-KR" sz="1800" dirty="0" smtClean="0"/>
              </a:p>
              <a:p>
                <a:pPr lvl="1"/>
                <a:r>
                  <a:rPr lang="ko-KR" altLang="en-US" sz="1800" dirty="0" smtClean="0"/>
                  <a:t>회귀문제</a:t>
                </a:r>
                <a:r>
                  <a:rPr lang="en-US" altLang="ko-KR" sz="1800" dirty="0" smtClean="0"/>
                  <a:t>: </a:t>
                </a:r>
                <a:r>
                  <a:rPr lang="ko-KR" altLang="en-US" sz="1800" dirty="0" smtClean="0"/>
                  <a:t>없음</a:t>
                </a:r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(</a:t>
                </a:r>
                <a:r>
                  <a:rPr lang="ko-KR" altLang="en-US" sz="1800" dirty="0" smtClean="0"/>
                  <a:t>또는 항등함수 즉</a:t>
                </a:r>
                <a:r>
                  <a:rPr lang="en-US" altLang="ko-KR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 smtClean="0"/>
                  <a:t>)</a:t>
                </a:r>
              </a:p>
              <a:p>
                <a:pPr lvl="1"/>
                <a:r>
                  <a:rPr lang="ko-KR" altLang="en-US" sz="1800" dirty="0" smtClean="0"/>
                  <a:t>분류문제</a:t>
                </a:r>
                <a:endParaRPr lang="en-US" altLang="ko-KR" sz="1800" dirty="0"/>
              </a:p>
              <a:p>
                <a:pPr lvl="2"/>
                <a:r>
                  <a:rPr lang="ko-KR" altLang="en-US" sz="1600" dirty="0" smtClean="0"/>
                  <a:t>보통 소프트맥스 함수 사용</a:t>
                </a:r>
                <a:endParaRPr lang="en-US" altLang="ko-KR" sz="1600" dirty="0" smtClean="0"/>
              </a:p>
              <a:p>
                <a:pPr lvl="2"/>
                <a:r>
                  <a:rPr lang="ko-KR" altLang="en-US" sz="1600" dirty="0" smtClean="0"/>
                  <a:t>소프트맥스는 확률값을 리턴</a:t>
                </a:r>
                <a:endParaRPr lang="en-US" altLang="ko-KR" sz="1600" dirty="0" smtClean="0"/>
              </a:p>
              <a:p>
                <a:r>
                  <a:rPr lang="ko-KR" altLang="en-US" sz="2000" dirty="0" smtClean="0"/>
                  <a:t>아파트 가격 예측의 문제 </a:t>
                </a:r>
                <a:r>
                  <a:rPr lang="en-US" altLang="ko-KR" sz="2000" dirty="0" smtClean="0"/>
                  <a:t>(</a:t>
                </a:r>
                <a:r>
                  <a:rPr lang="ko-KR" altLang="en-US" sz="2000" dirty="0" smtClean="0"/>
                  <a:t>회귀문제</a:t>
                </a:r>
                <a:r>
                  <a:rPr lang="en-US" altLang="ko-KR" sz="2000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3,1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4,1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ko-KR" sz="1600" dirty="0"/>
              </a:p>
              <a:p>
                <a:pPr lvl="1"/>
                <a:endParaRPr lang="ko-KR" altLang="ko-KR" sz="2000" dirty="0"/>
              </a:p>
              <a:p>
                <a:endParaRPr lang="en-US" altLang="ko-KR" sz="2000" dirty="0" smtClean="0"/>
              </a:p>
              <a:p>
                <a:pPr lvl="1"/>
                <a:endParaRPr lang="ko-KR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9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비용함수</a:t>
                </a:r>
                <a:endParaRPr lang="en-US" altLang="ko-KR" sz="2400" dirty="0" smtClean="0"/>
              </a:p>
              <a:p>
                <a:pPr lvl="1"/>
                <a:r>
                  <a:rPr lang="ko-KR" altLang="en-US" sz="2000" dirty="0" smtClean="0"/>
                  <a:t>회귀문제</a:t>
                </a:r>
                <a:r>
                  <a:rPr lang="en-US" altLang="ko-KR" sz="2000" dirty="0" smtClean="0"/>
                  <a:t>: MSE </a:t>
                </a:r>
                <a:r>
                  <a:rPr lang="ko-KR" altLang="en-US" sz="2000" dirty="0" smtClean="0"/>
                  <a:t>등</a:t>
                </a:r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dirty="0" smtClean="0"/>
              </a:p>
              <a:p>
                <a:pPr lvl="2"/>
                <a:r>
                  <a:rPr lang="ko-KR" altLang="en-US" sz="1800" dirty="0" smtClean="0"/>
                  <a:t>아파트 가격 문제의 경우</a:t>
                </a:r>
                <a:endParaRPr lang="en-US" altLang="ko-KR" sz="180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: </a:t>
                </a:r>
                <a:r>
                  <a:rPr lang="en-US" altLang="ko-KR" sz="1600" dirty="0" err="1" smtClean="0"/>
                  <a:t>i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번째 관측치의 실제 </a:t>
                </a:r>
                <a:r>
                  <a:rPr lang="en-US" altLang="ko-KR" sz="1600" dirty="0" smtClean="0"/>
                  <a:t>y</a:t>
                </a:r>
                <a:r>
                  <a:rPr lang="ko-KR" altLang="en-US" sz="1600" dirty="0" smtClean="0"/>
                  <a:t>값</a:t>
                </a:r>
                <a:endParaRPr lang="en-US" altLang="ko-KR" sz="160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: </a:t>
                </a:r>
                <a:r>
                  <a:rPr lang="en-US" altLang="ko-KR" sz="1600" dirty="0" err="1" smtClean="0"/>
                  <a:t>i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번째 관측치에 대한 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모형을 통한</a:t>
                </a:r>
                <a:r>
                  <a:rPr lang="en-US" altLang="ko-KR" sz="1600" dirty="0" smtClean="0"/>
                  <a:t>) </a:t>
                </a:r>
                <a:r>
                  <a:rPr lang="ko-KR" altLang="en-US" sz="1600" dirty="0" smtClean="0"/>
                  <a:t>예측치</a:t>
                </a:r>
                <a:endParaRPr lang="en-US" altLang="ko-KR" sz="1600" dirty="0" smtClean="0"/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3,1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ko-KR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4,1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 smtClean="0"/>
              </a:p>
              <a:p>
                <a:pPr lvl="1"/>
                <a:r>
                  <a:rPr lang="ko-KR" altLang="en-US" sz="2000" dirty="0" smtClean="0"/>
                  <a:t>비용함수는 파라미터에 대한 함수</a:t>
                </a:r>
                <a:endParaRPr lang="en-US" altLang="ko-KR" sz="2000" dirty="0" smtClean="0"/>
              </a:p>
              <a:p>
                <a:pPr lvl="1"/>
                <a:r>
                  <a:rPr lang="ko-KR" altLang="en-US" sz="2000" dirty="0" smtClean="0"/>
                  <a:t>학습을 위해 경사하강법 사용</a:t>
                </a:r>
                <a:endParaRPr lang="en-US" altLang="ko-KR" sz="2000" dirty="0" smtClean="0"/>
              </a:p>
              <a:p>
                <a:pPr lvl="3"/>
                <a:endParaRPr lang="en-US" altLang="ko-KR" sz="1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/>
                  <a:t>Recap: </a:t>
                </a:r>
                <a:r>
                  <a:rPr lang="ko-KR" altLang="en-US" sz="2400" dirty="0" smtClean="0"/>
                  <a:t>신경망에서의 학습</a:t>
                </a:r>
                <a:endParaRPr lang="en-US" altLang="ko-KR" sz="2400" dirty="0" smtClean="0"/>
              </a:p>
              <a:p>
                <a:pPr lvl="1"/>
                <a:r>
                  <a:rPr lang="ko-KR" altLang="en-US" sz="2000" dirty="0" smtClean="0"/>
                  <a:t>전통적인 기계학습에서의 학습의 의미와 동일</a:t>
                </a:r>
                <a:endParaRPr lang="en-US" altLang="ko-KR" sz="2000" dirty="0" smtClean="0"/>
              </a:p>
              <a:p>
                <a:pPr lvl="1"/>
                <a:r>
                  <a:rPr lang="ko-KR" altLang="en-US" sz="2000" dirty="0" smtClean="0"/>
                  <a:t>즉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비용함수를 최소화하는 파라미터의 값을 찾는 것</a:t>
                </a:r>
                <a:endParaRPr lang="en-US" altLang="ko-KR" sz="2000" dirty="0" smtClean="0"/>
              </a:p>
              <a:p>
                <a:pPr lvl="1"/>
                <a:r>
                  <a:rPr lang="ko-KR" altLang="en-US" sz="2000" dirty="0" smtClean="0"/>
                  <a:t>아파트 가격 문제의 경우</a:t>
                </a:r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ko-KR" altLang="en-US" sz="1800" dirty="0" smtClean="0"/>
                  <a:t>를 최소화하는 모형의 파라미터 </a:t>
                </a:r>
                <a:r>
                  <a:rPr lang="en-US" altLang="ko-KR" sz="1800" dirty="0" smtClean="0"/>
                  <a:t>(b, w </a:t>
                </a:r>
                <a:r>
                  <a:rPr lang="ko-KR" altLang="en-US" sz="1800" dirty="0" smtClean="0"/>
                  <a:t>등</a:t>
                </a:r>
                <a:r>
                  <a:rPr lang="en-US" altLang="ko-KR" sz="1800" dirty="0" smtClean="0"/>
                  <a:t>)</a:t>
                </a:r>
                <a:r>
                  <a:rPr lang="ko-KR" altLang="en-US" sz="1800" dirty="0" smtClean="0"/>
                  <a:t>의 값을 찾는 것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311" y="4419600"/>
            <a:ext cx="3215640" cy="1460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83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분류 문제의 경우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예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폐암 여부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폐암에 걸렸으면 </a:t>
            </a:r>
            <a:r>
              <a:rPr lang="en-US" altLang="ko-KR" sz="1800" dirty="0" smtClean="0"/>
              <a:t>y = 1, </a:t>
            </a:r>
            <a:r>
              <a:rPr lang="ko-KR" altLang="en-US" sz="1800" dirty="0" smtClean="0"/>
              <a:t>그렇지 않으면 </a:t>
            </a:r>
            <a:r>
              <a:rPr lang="en-US" altLang="ko-KR" sz="1800" dirty="0" smtClean="0"/>
              <a:t>y = 0</a:t>
            </a:r>
          </a:p>
          <a:p>
            <a:pPr lvl="1"/>
            <a:r>
              <a:rPr lang="ko-KR" altLang="en-US" sz="2000" dirty="0" smtClean="0"/>
              <a:t>학습 데이터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310186"/>
              </p:ext>
            </p:extLst>
          </p:nvPr>
        </p:nvGraphicFramePr>
        <p:xfrm>
          <a:off x="1670050" y="3657600"/>
          <a:ext cx="6324600" cy="190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27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27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ID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나이</a:t>
                      </a:r>
                      <a:r>
                        <a:rPr lang="en-US" sz="1200" kern="100" dirty="0" smtClean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(X1)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흡연여부</a:t>
                      </a:r>
                      <a:r>
                        <a:rPr lang="en-US" sz="1200" kern="100" dirty="0" smtClean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(X2)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나눔고딕OTF"/>
                          <a:ea typeface="맑은 고딕" panose="020B0503020000020004" pitchFamily="50" charset="-127"/>
                          <a:cs typeface="나눔고딕OTF"/>
                        </a:rPr>
                        <a:t>도시거주여부 </a:t>
                      </a:r>
                      <a:r>
                        <a:rPr lang="en-US" altLang="ko-KR" sz="1200" kern="100" dirty="0" smtClean="0">
                          <a:effectLst/>
                          <a:latin typeface="나눔고딕OTF"/>
                          <a:ea typeface="맑은 고딕" panose="020B0503020000020004" pitchFamily="50" charset="-127"/>
                          <a:cs typeface="나눔고딕OTF"/>
                        </a:rPr>
                        <a:t>(X3)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폐암 여부</a:t>
                      </a:r>
                      <a:r>
                        <a:rPr lang="en-US" sz="1200" kern="100" dirty="0" smtClean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(y)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34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나눔고딕OTF"/>
                          <a:ea typeface="맑은 고딕" panose="020B0503020000020004" pitchFamily="50" charset="-127"/>
                          <a:cs typeface="나눔고딕OTF"/>
                        </a:rPr>
                        <a:t>0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ko-KR" sz="12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나눔고딕OTF"/>
                          <a:ea typeface="맑은 고딕" panose="020B0503020000020004" pitchFamily="50" charset="-127"/>
                          <a:cs typeface="나눔고딕OTF"/>
                        </a:rPr>
                        <a:t>1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ko-KR" sz="12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나눔고딕OTF"/>
                          <a:ea typeface="맑은 고딕" panose="020B0503020000020004" pitchFamily="50" charset="-127"/>
                          <a:cs typeface="나눔고딕OTF"/>
                        </a:rPr>
                        <a:t>0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82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분류 문제의 경우 </a:t>
                </a:r>
                <a:r>
                  <a:rPr lang="en-US" altLang="ko-KR" sz="2800" dirty="0" smtClean="0"/>
                  <a:t>(cont’d)</a:t>
                </a:r>
              </a:p>
              <a:p>
                <a:pPr lvl="1"/>
                <a:r>
                  <a:rPr lang="ko-KR" altLang="en-US" sz="2400" dirty="0" smtClean="0"/>
                  <a:t>비용함수</a:t>
                </a:r>
                <a:r>
                  <a:rPr lang="en-US" altLang="ko-KR" sz="2400" dirty="0" smtClean="0"/>
                  <a:t>: </a:t>
                </a:r>
                <a:r>
                  <a:rPr lang="ko-KR" altLang="en-US" sz="2400" dirty="0" smtClean="0"/>
                  <a:t>교차 엔트로피</a:t>
                </a:r>
                <a:endParaRPr lang="en-US" altLang="ko-KR" sz="24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𝐸</m:t>
                    </m:r>
                    <m:r>
                      <a:rPr lang="en-US" altLang="ko-KR" sz="2000" i="1">
                        <a:latin typeface="Cambria Math"/>
                      </a:rPr>
                      <m:t>= −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=1)</m:t>
                                </m:r>
                              </m:e>
                            </m:func>
                            <m:r>
                              <a:rPr lang="en-US" altLang="ko-KR" sz="2000" i="1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e>
                    </m:d>
                  </m:oMath>
                </a14:m>
                <a:endParaRPr lang="en-US" altLang="ko-KR" sz="18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800" dirty="0" smtClean="0"/>
                  <a:t> → 각 관측치의 실제 종속변수 값</a:t>
                </a:r>
                <a:endParaRPr lang="en-US" altLang="ko-KR" sz="18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altLang="ko-KR" sz="18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</a:rPr>
                      <m:t>𝑝</m:t>
                    </m:r>
                    <m:r>
                      <a:rPr lang="en-US" altLang="ko-KR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800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1800" dirty="0" smtClean="0"/>
                  <a:t> → 모형을 통해서 예측되는 값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3 basic layers</a:t>
            </a:r>
          </a:p>
          <a:p>
            <a:pPr lvl="1"/>
            <a:r>
              <a:rPr lang="en-US" sz="2400" dirty="0" smtClean="0"/>
              <a:t>Input layer, Hidden layer, and Output layer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D9EA-F5CA-4D0A-A685-699AB32F6063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neural network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30354"/>
            <a:ext cx="28003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38800" y="4431268"/>
            <a:ext cx="265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of hidden layers &gt;=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3429000"/>
            <a:ext cx="194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는 </a:t>
            </a:r>
            <a:endParaRPr lang="en-US" altLang="ko-KR" dirty="0" smtClean="0"/>
          </a:p>
          <a:p>
            <a:r>
              <a:rPr lang="ko-KR" altLang="en-US" dirty="0" smtClean="0"/>
              <a:t>여러개의 노드로 </a:t>
            </a:r>
            <a:endParaRPr lang="en-US" altLang="ko-KR" dirty="0" smtClean="0"/>
          </a:p>
          <a:p>
            <a:r>
              <a:rPr lang="ko-KR" altLang="en-US" dirty="0" smtClean="0"/>
              <a:t>구성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분류문제의 예 </a:t>
            </a:r>
            <a:r>
              <a:rPr lang="en-US" altLang="ko-KR" dirty="0" smtClean="0"/>
              <a:t>(cont’d)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1295400" y="2743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</a:rPr>
              <a:t>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295400" y="37338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  <a:r>
              <a: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1295400" y="47244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Arial" charset="0"/>
              </a:rPr>
              <a:t>X</a:t>
            </a:r>
            <a:r>
              <a:rPr lang="en-US" sz="1600" baseline="-25000" dirty="0">
                <a:latin typeface="Arial" charset="0"/>
              </a:rPr>
              <a:t>2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3657600" y="28956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</a:rPr>
              <a:t>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3657600" y="3886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H1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3657600" y="48768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H2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5786403" y="3474422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Arial" charset="0"/>
              </a:rPr>
              <a:t>O1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1" name="Straight Arrow Connector 40"/>
          <p:cNvCxnSpPr>
            <a:stCxn id="34" idx="6"/>
            <a:endCxn id="38" idx="2"/>
          </p:cNvCxnSpPr>
          <p:nvPr/>
        </p:nvCxnSpPr>
        <p:spPr bwMode="auto">
          <a:xfrm>
            <a:off x="1905000" y="3048000"/>
            <a:ext cx="1752600" cy="114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34" idx="6"/>
            <a:endCxn id="39" idx="2"/>
          </p:cNvCxnSpPr>
          <p:nvPr/>
        </p:nvCxnSpPr>
        <p:spPr bwMode="auto">
          <a:xfrm>
            <a:off x="1905000" y="3048000"/>
            <a:ext cx="1752600" cy="2133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>
            <a:stCxn id="35" idx="6"/>
            <a:endCxn id="38" idx="2"/>
          </p:cNvCxnSpPr>
          <p:nvPr/>
        </p:nvCxnSpPr>
        <p:spPr bwMode="auto">
          <a:xfrm>
            <a:off x="1905000" y="4038600"/>
            <a:ext cx="1752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35" idx="6"/>
            <a:endCxn id="39" idx="2"/>
          </p:cNvCxnSpPr>
          <p:nvPr/>
        </p:nvCxnSpPr>
        <p:spPr bwMode="auto">
          <a:xfrm>
            <a:off x="1905000" y="4038600"/>
            <a:ext cx="1752600" cy="114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stCxn id="36" idx="6"/>
            <a:endCxn id="39" idx="2"/>
          </p:cNvCxnSpPr>
          <p:nvPr/>
        </p:nvCxnSpPr>
        <p:spPr bwMode="auto">
          <a:xfrm>
            <a:off x="1905000" y="5029200"/>
            <a:ext cx="1752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>
            <a:stCxn id="36" idx="6"/>
            <a:endCxn id="38" idx="2"/>
          </p:cNvCxnSpPr>
          <p:nvPr/>
        </p:nvCxnSpPr>
        <p:spPr bwMode="auto">
          <a:xfrm flipV="1">
            <a:off x="1905000" y="4191000"/>
            <a:ext cx="17526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>
            <a:stCxn id="37" idx="6"/>
            <a:endCxn id="40" idx="2"/>
          </p:cNvCxnSpPr>
          <p:nvPr/>
        </p:nvCxnSpPr>
        <p:spPr bwMode="auto">
          <a:xfrm>
            <a:off x="4267200" y="3200400"/>
            <a:ext cx="1519203" cy="578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>
            <a:stCxn id="38" idx="6"/>
            <a:endCxn id="40" idx="2"/>
          </p:cNvCxnSpPr>
          <p:nvPr/>
        </p:nvCxnSpPr>
        <p:spPr bwMode="auto">
          <a:xfrm flipV="1">
            <a:off x="4267200" y="3779222"/>
            <a:ext cx="1519203" cy="411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>
            <a:stCxn id="39" idx="6"/>
            <a:endCxn id="40" idx="2"/>
          </p:cNvCxnSpPr>
          <p:nvPr/>
        </p:nvCxnSpPr>
        <p:spPr bwMode="auto">
          <a:xfrm flipV="1">
            <a:off x="4267200" y="3779222"/>
            <a:ext cx="1519203" cy="14023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Box 49"/>
          <p:cNvSpPr txBox="1"/>
          <p:nvPr/>
        </p:nvSpPr>
        <p:spPr>
          <a:xfrm>
            <a:off x="2595632" y="3045023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</a:t>
            </a:r>
            <a:r>
              <a:rPr lang="en-US" sz="1200" baseline="-25000" dirty="0" smtClean="0"/>
              <a:t>1,1</a:t>
            </a:r>
            <a:endParaRPr lang="en-US" sz="1200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2590800" y="3505200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</a:t>
            </a:r>
            <a:r>
              <a:rPr lang="en-US" sz="1200" baseline="-25000" dirty="0" smtClean="0"/>
              <a:t>1,2</a:t>
            </a:r>
            <a:endParaRPr lang="en-US" sz="1200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057400" y="3730823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-25000" dirty="0" smtClean="0"/>
              <a:t>1,1</a:t>
            </a:r>
            <a:endParaRPr lang="en-US" sz="1200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380715" y="4111823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1,2</a:t>
            </a:r>
            <a:endParaRPr lang="en-US" sz="1200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1981200" y="4492823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2,1</a:t>
            </a:r>
            <a:endParaRPr lang="en-US" sz="12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2533115" y="4721423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2,2</a:t>
            </a:r>
            <a:endParaRPr lang="en-US" sz="12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4957832" y="3200400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</a:t>
            </a:r>
            <a:r>
              <a:rPr lang="en-US" sz="1200" baseline="-25000" dirty="0"/>
              <a:t>2</a:t>
            </a:r>
            <a:r>
              <a:rPr lang="en-US" sz="1200" baseline="-25000" dirty="0" smtClean="0"/>
              <a:t>,1</a:t>
            </a:r>
            <a:endParaRPr lang="en-US" sz="12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4389177" y="3771759"/>
            <a:ext cx="465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/>
              <a:t>4</a:t>
            </a:r>
            <a:r>
              <a:rPr lang="en-US" sz="1200" baseline="-25000" dirty="0" smtClean="0"/>
              <a:t>,1</a:t>
            </a:r>
            <a:endParaRPr lang="en-US" sz="12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4307763" y="451999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/>
              <a:t>5</a:t>
            </a:r>
            <a:r>
              <a:rPr lang="en-US" sz="1200" baseline="-25000" dirty="0" smtClean="0"/>
              <a:t>,1</a:t>
            </a:r>
            <a:endParaRPr lang="en-US" sz="1200" baseline="-25000" dirty="0"/>
          </a:p>
        </p:txBody>
      </p:sp>
      <p:cxnSp>
        <p:nvCxnSpPr>
          <p:cNvPr id="59" name="Straight Arrow Connector 58"/>
          <p:cNvCxnSpPr>
            <a:stCxn id="40" idx="6"/>
          </p:cNvCxnSpPr>
          <p:nvPr/>
        </p:nvCxnSpPr>
        <p:spPr bwMode="auto">
          <a:xfrm>
            <a:off x="6396003" y="3779222"/>
            <a:ext cx="304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60"/>
          <p:cNvSpPr/>
          <p:nvPr/>
        </p:nvSpPr>
        <p:spPr bwMode="auto">
          <a:xfrm>
            <a:off x="1295400" y="5675313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Arial" charset="0"/>
              </a:rPr>
              <a:t>X</a:t>
            </a:r>
            <a:r>
              <a:rPr lang="en-US" sz="1600" baseline="-25000" dirty="0">
                <a:latin typeface="Arial" charset="0"/>
              </a:rPr>
              <a:t>2</a:t>
            </a:r>
          </a:p>
        </p:txBody>
      </p:sp>
      <p:cxnSp>
        <p:nvCxnSpPr>
          <p:cNvPr id="63" name="Straight Arrow Connector 62"/>
          <p:cNvCxnSpPr>
            <a:stCxn id="61" idx="6"/>
            <a:endCxn id="38" idx="2"/>
          </p:cNvCxnSpPr>
          <p:nvPr/>
        </p:nvCxnSpPr>
        <p:spPr bwMode="auto">
          <a:xfrm flipV="1">
            <a:off x="1905000" y="4191000"/>
            <a:ext cx="1752600" cy="1789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Arrow Connector 66"/>
          <p:cNvCxnSpPr>
            <a:stCxn id="61" idx="6"/>
            <a:endCxn id="39" idx="2"/>
          </p:cNvCxnSpPr>
          <p:nvPr/>
        </p:nvCxnSpPr>
        <p:spPr bwMode="auto">
          <a:xfrm flipV="1">
            <a:off x="1905000" y="5181600"/>
            <a:ext cx="1752600" cy="7985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TextBox 68"/>
          <p:cNvSpPr txBox="1"/>
          <p:nvPr/>
        </p:nvSpPr>
        <p:spPr>
          <a:xfrm>
            <a:off x="2133600" y="5057001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/>
              <a:t>3</a:t>
            </a:r>
            <a:r>
              <a:rPr lang="en-US" sz="1200" baseline="-25000" dirty="0" smtClean="0"/>
              <a:t>,1</a:t>
            </a:r>
            <a:endParaRPr lang="en-US" sz="1200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2733606" y="5514201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/>
              <a:t>3</a:t>
            </a:r>
            <a:r>
              <a:rPr lang="en-US" sz="1200" baseline="-25000" dirty="0" smtClean="0"/>
              <a:t>,2</a:t>
            </a:r>
            <a:endParaRPr lang="en-US" sz="1200" baseline="-25000" dirty="0"/>
          </a:p>
        </p:txBody>
      </p:sp>
      <p:sp>
        <p:nvSpPr>
          <p:cNvPr id="71" name="Oval 70"/>
          <p:cNvSpPr/>
          <p:nvPr/>
        </p:nvSpPr>
        <p:spPr bwMode="auto">
          <a:xfrm>
            <a:off x="5783834" y="4301011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Arial" charset="0"/>
              </a:rPr>
              <a:t>O2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6" name="Straight Arrow Connector 75"/>
          <p:cNvCxnSpPr>
            <a:stCxn id="37" idx="6"/>
            <a:endCxn id="71" idx="2"/>
          </p:cNvCxnSpPr>
          <p:nvPr/>
        </p:nvCxnSpPr>
        <p:spPr bwMode="auto">
          <a:xfrm>
            <a:off x="4267200" y="3200400"/>
            <a:ext cx="1516634" cy="14054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Arrow Connector 77"/>
          <p:cNvCxnSpPr>
            <a:stCxn id="38" idx="6"/>
            <a:endCxn id="71" idx="2"/>
          </p:cNvCxnSpPr>
          <p:nvPr/>
        </p:nvCxnSpPr>
        <p:spPr bwMode="auto">
          <a:xfrm>
            <a:off x="4267200" y="4191000"/>
            <a:ext cx="1516634" cy="4148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>
            <a:stCxn id="39" idx="6"/>
            <a:endCxn id="71" idx="2"/>
          </p:cNvCxnSpPr>
          <p:nvPr/>
        </p:nvCxnSpPr>
        <p:spPr bwMode="auto">
          <a:xfrm flipV="1">
            <a:off x="4267200" y="4605811"/>
            <a:ext cx="1516634" cy="5757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4704258" y="4089013"/>
            <a:ext cx="465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4,2</a:t>
            </a:r>
            <a:endParaRPr lang="en-US" sz="12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4867206" y="457200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5,2</a:t>
            </a:r>
            <a:endParaRPr lang="en-US" sz="1200" baseline="-25000" dirty="0"/>
          </a:p>
        </p:txBody>
      </p:sp>
      <p:cxnSp>
        <p:nvCxnSpPr>
          <p:cNvPr id="85" name="Straight Arrow Connector 84"/>
          <p:cNvCxnSpPr>
            <a:stCxn id="71" idx="6"/>
          </p:cNvCxnSpPr>
          <p:nvPr/>
        </p:nvCxnSpPr>
        <p:spPr bwMode="auto">
          <a:xfrm>
            <a:off x="6393434" y="4605811"/>
            <a:ext cx="3073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6781800" y="4419600"/>
                <a:ext cx="1296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𝑝</m:t>
                    </m:r>
                    <m:r>
                      <a:rPr lang="en-US" altLang="ko-KR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=1|</m:t>
                    </m:r>
                    <m:r>
                      <a:rPr lang="en-US" altLang="ko-KR" sz="1600" i="1">
                        <a:latin typeface="Cambria Math"/>
                      </a:rPr>
                      <m:t>𝑋</m:t>
                    </m:r>
                    <m:r>
                      <a:rPr lang="en-US" altLang="ko-KR" sz="1600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419600"/>
                <a:ext cx="1296252" cy="338554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6781800" y="3581400"/>
                <a:ext cx="1296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/>
                      </a:rPr>
                      <m:t>𝑝</m:t>
                    </m:r>
                    <m:r>
                      <a:rPr lang="en-US" altLang="ko-KR" sz="160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600" i="1">
                        <a:latin typeface="Cambria Math"/>
                      </a:rPr>
                      <m:t>|</m:t>
                    </m:r>
                    <m:r>
                      <a:rPr lang="en-US" altLang="ko-KR" sz="1600" i="1">
                        <a:latin typeface="Cambria Math"/>
                      </a:rPr>
                      <m:t>𝑋</m:t>
                    </m:r>
                    <m:r>
                      <a:rPr lang="en-US" altLang="ko-KR" sz="1600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581400"/>
                <a:ext cx="1296252" cy="338554"/>
              </a:xfrm>
              <a:prstGeom prst="rect">
                <a:avLst/>
              </a:prstGeom>
              <a:blipFill rotWithShape="0">
                <a:blip r:embed="rId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300322" y="1251212"/>
                <a:ext cx="1658880" cy="2087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i="1" dirty="0" err="1" smtClean="0">
                    <a:latin typeface="Cambria Math" panose="02040503050406030204" pitchFamily="18" charset="0"/>
                  </a:rPr>
                  <a:t>i</a:t>
                </a:r>
                <a:r>
                  <a:rPr lang="ko-KR" altLang="en-US" sz="1400" dirty="0" smtClean="0">
                    <a:latin typeface="Cambria Math" panose="02040503050406030204" pitchFamily="18" charset="0"/>
                  </a:rPr>
                  <a:t>번째 노드에서 출력되는 값</a:t>
                </a:r>
                <a:endParaRPr lang="en-US" altLang="ko-KR" sz="14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140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ko-KR" altLang="en-US" sz="14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ko-KR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14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는 </a:t>
                </a:r>
                <a:r>
                  <a:rPr lang="en-US" altLang="ko-KR" sz="1400" dirty="0" err="1" smtClean="0"/>
                  <a:t>i</a:t>
                </a:r>
                <a:r>
                  <a:rPr lang="ko-KR" altLang="en-US" sz="1400" dirty="0" smtClean="0"/>
                  <a:t>번째출력노드에 입력되는 값</a:t>
                </a:r>
                <a:endParaRPr lang="en-US" altLang="ko-KR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ko-KR" sz="1400" dirty="0"/>
                  <a:t>은 확률값을 </a:t>
                </a:r>
                <a:r>
                  <a:rPr lang="ko-KR" altLang="ko-KR" sz="1400" dirty="0" smtClean="0"/>
                  <a:t>의미</a:t>
                </a:r>
                <a:endParaRPr lang="ko-KR" altLang="ko-KR" sz="14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322" y="1251212"/>
                <a:ext cx="1658880" cy="2087687"/>
              </a:xfrm>
              <a:prstGeom prst="rect">
                <a:avLst/>
              </a:prstGeom>
              <a:blipFill>
                <a:blip r:embed="rId4"/>
                <a:stretch>
                  <a:fillRect l="-735" t="-583" r="-4412" b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/>
          <p:cNvSpPr/>
          <p:nvPr/>
        </p:nvSpPr>
        <p:spPr bwMode="auto">
          <a:xfrm>
            <a:off x="7086600" y="1219200"/>
            <a:ext cx="2051951" cy="22510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4946" y="5241724"/>
            <a:ext cx="3741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O1</a:t>
            </a:r>
            <a:r>
              <a:rPr lang="ko-KR" altLang="en-US" dirty="0" smtClean="0"/>
              <a:t>에 입력되는 값이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err="1" smtClean="0"/>
              <a:t>O2</a:t>
            </a:r>
            <a:r>
              <a:rPr lang="ko-KR" altLang="en-US" dirty="0" smtClean="0"/>
              <a:t>에 입력되는 값이 </a:t>
            </a:r>
            <a:r>
              <a:rPr lang="en-US" altLang="ko-KR" dirty="0" smtClean="0"/>
              <a:t>20 </a:t>
            </a:r>
            <a:r>
              <a:rPr lang="ko-KR" altLang="en-US" dirty="0" smtClean="0"/>
              <a:t>이라면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각 출력노드의 출력값은 얼마인가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2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Activation functions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815C-73E0-4C59-8883-30C8B47AA8FF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Activation function (</a:t>
            </a:r>
            <a:r>
              <a:rPr lang="ko-KR" altLang="en-US" sz="2000" dirty="0" smtClean="0"/>
              <a:t>활성화함수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sz="1800" dirty="0" smtClean="0"/>
              <a:t>f(z)</a:t>
            </a:r>
          </a:p>
          <a:p>
            <a:pPr lvl="2"/>
            <a:r>
              <a:rPr lang="en-US" sz="1600" dirty="0" smtClean="0"/>
              <a:t>z </a:t>
            </a:r>
            <a:r>
              <a:rPr lang="ko-KR" altLang="en-US" sz="1600" dirty="0" smtClean="0"/>
              <a:t>값을 받아서 특정 구간의 값으로 변환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이렇게 변환된 값이 다음 </a:t>
            </a:r>
            <a:r>
              <a:rPr lang="en-US" altLang="ko-KR" sz="1600" dirty="0" smtClean="0"/>
              <a:t>layer node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input </a:t>
            </a:r>
            <a:r>
              <a:rPr lang="ko-KR" altLang="en-US" sz="1600" dirty="0" smtClean="0"/>
              <a:t>값으로 사용됨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800" dirty="0" smtClean="0"/>
              <a:t>역할</a:t>
            </a:r>
            <a:endParaRPr lang="en-US" altLang="ko-KR" sz="1800" dirty="0"/>
          </a:p>
          <a:p>
            <a:pPr lvl="2"/>
            <a:r>
              <a:rPr lang="ko-KR" altLang="en-US" sz="1600" b="1" dirty="0" smtClean="0"/>
              <a:t>특정한 노드가 종속변수의 값을 예측하는데 기여하는 정도 반영</a:t>
            </a:r>
            <a:endParaRPr lang="en-US" altLang="ko-KR" sz="1600" b="1" dirty="0" smtClean="0"/>
          </a:p>
          <a:p>
            <a:pPr lvl="3"/>
            <a:r>
              <a:rPr lang="ko-KR" altLang="en-US" sz="1200" b="1" dirty="0" smtClean="0"/>
              <a:t>보통 기여를 많이 하면 더 큰 값을 출력</a:t>
            </a:r>
            <a:endParaRPr lang="en-US" altLang="ko-KR" sz="1200" b="1" dirty="0" smtClean="0"/>
          </a:p>
          <a:p>
            <a:pPr lvl="2"/>
            <a:r>
              <a:rPr lang="ko-KR" altLang="en-US" sz="1600" b="1" dirty="0" smtClean="0"/>
              <a:t>비선형 함수 사용</a:t>
            </a:r>
            <a:r>
              <a:rPr lang="en-US" altLang="ko-KR" sz="1600" b="1" dirty="0" smtClean="0"/>
              <a:t>: IVs</a:t>
            </a:r>
            <a:r>
              <a:rPr lang="ko-KR" altLang="en-US" sz="1600" b="1" dirty="0" smtClean="0"/>
              <a:t>와 </a:t>
            </a:r>
            <a:r>
              <a:rPr lang="en-US" altLang="ko-KR" sz="1600" b="1" dirty="0" smtClean="0"/>
              <a:t>DV</a:t>
            </a:r>
            <a:r>
              <a:rPr lang="ko-KR" altLang="en-US" sz="1600" b="1" dirty="0" smtClean="0"/>
              <a:t>간 비선형 관계 파악</a:t>
            </a:r>
            <a:endParaRPr lang="en-US" altLang="ko-KR" sz="1600" b="1" dirty="0" smtClean="0"/>
          </a:p>
          <a:p>
            <a:pPr lvl="2"/>
            <a:r>
              <a:rPr lang="ko-KR" altLang="en-US" sz="1600" b="1" dirty="0" smtClean="0"/>
              <a:t>미분이 쉬어야 함</a:t>
            </a:r>
            <a:endParaRPr lang="en-US" altLang="ko-KR" sz="1600" b="1" dirty="0"/>
          </a:p>
          <a:p>
            <a:pPr lvl="1"/>
            <a:r>
              <a:rPr lang="ko-KR" altLang="en-US" sz="1800" dirty="0" smtClean="0"/>
              <a:t>주요 활성화 함수</a:t>
            </a:r>
            <a:endParaRPr lang="en-US" altLang="ko-KR" sz="1800" dirty="0" smtClean="0"/>
          </a:p>
          <a:p>
            <a:pPr lvl="2"/>
            <a:r>
              <a:rPr lang="en-US" sz="1600" dirty="0" smtClean="0"/>
              <a:t>Logistic </a:t>
            </a:r>
            <a:r>
              <a:rPr lang="ko-KR" altLang="en-US" sz="1600" dirty="0" smtClean="0"/>
              <a:t>함수</a:t>
            </a:r>
            <a:r>
              <a:rPr lang="en-US" sz="1600" dirty="0" smtClean="0"/>
              <a:t> (also known as Sigmoid function)</a:t>
            </a:r>
          </a:p>
          <a:p>
            <a:pPr lvl="2"/>
            <a:r>
              <a:rPr lang="en-US" sz="1600" dirty="0" smtClean="0"/>
              <a:t>Hyperbolic Tangent (</a:t>
            </a:r>
            <a:r>
              <a:rPr lang="en-US" sz="1600" dirty="0" err="1" smtClean="0"/>
              <a:t>tanh</a:t>
            </a:r>
            <a:r>
              <a:rPr lang="en-US" sz="1600" dirty="0" smtClean="0"/>
              <a:t>) </a:t>
            </a:r>
            <a:r>
              <a:rPr lang="ko-KR" altLang="en-US" sz="1600" dirty="0" smtClean="0"/>
              <a:t>함수</a:t>
            </a:r>
            <a:endParaRPr lang="en-US" sz="1600" dirty="0" smtClean="0"/>
          </a:p>
          <a:p>
            <a:pPr lvl="2"/>
            <a:r>
              <a:rPr lang="en-US" sz="1600" dirty="0" smtClean="0"/>
              <a:t>Rectified Linear Unit (</a:t>
            </a:r>
            <a:r>
              <a:rPr lang="en-US" sz="1600" dirty="0" err="1" smtClean="0"/>
              <a:t>Relu</a:t>
            </a:r>
            <a:r>
              <a:rPr lang="en-US" sz="1600" dirty="0" smtClean="0"/>
              <a:t>) </a:t>
            </a:r>
            <a:r>
              <a:rPr lang="ko-KR" altLang="en-US" sz="1600" dirty="0" smtClean="0"/>
              <a:t>함수</a:t>
            </a:r>
            <a:endParaRPr lang="en-US" sz="1600" dirty="0" smtClean="0"/>
          </a:p>
          <a:p>
            <a:pPr lvl="2"/>
            <a:r>
              <a:rPr lang="en-US" altLang="ko-KR" sz="1600" dirty="0"/>
              <a:t>Leaky </a:t>
            </a:r>
            <a:r>
              <a:rPr lang="en-US" altLang="ko-KR" sz="1600" dirty="0" err="1" smtClean="0"/>
              <a:t>Relu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</a:t>
            </a:r>
            <a:endParaRPr lang="en-US" altLang="ko-KR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Activation function (</a:t>
            </a:r>
            <a:r>
              <a:rPr lang="ko-KR" altLang="en-US" sz="2800" dirty="0" smtClean="0"/>
              <a:t>활성화함수</a:t>
            </a:r>
            <a:r>
              <a:rPr lang="en-US" altLang="ko-KR" sz="2800" dirty="0" smtClean="0"/>
              <a:t>)</a:t>
            </a:r>
          </a:p>
          <a:p>
            <a:pPr lvl="1"/>
            <a:r>
              <a:rPr lang="en-US" altLang="ko-KR" sz="2400" dirty="0" smtClean="0"/>
              <a:t>Sigmoid function: 0 ~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098" name="Picture 2" descr="logistic functi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18" y="3047589"/>
            <a:ext cx="503872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486400" y="2514600"/>
                <a:ext cx="3246081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514600"/>
                <a:ext cx="3246081" cy="3815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 bwMode="auto">
          <a:xfrm flipH="1">
            <a:off x="2819400" y="2819400"/>
            <a:ext cx="28956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6044148" y="3505200"/>
            <a:ext cx="2261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What is the derivative of</a:t>
            </a:r>
          </a:p>
          <a:p>
            <a:r>
              <a:rPr lang="en-US" altLang="ko-KR" dirty="0" smtClean="0"/>
              <a:t>the sigmoid function?</a:t>
            </a:r>
          </a:p>
          <a:p>
            <a:r>
              <a:rPr lang="en-US" altLang="ko-KR" dirty="0" smtClean="0"/>
              <a:t>- What is the value of the derivative at z=0?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99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Activation function (</a:t>
            </a:r>
            <a:r>
              <a:rPr lang="ko-KR" altLang="en-US" sz="2800" dirty="0" smtClean="0"/>
              <a:t>활성화함수</a:t>
            </a:r>
            <a:r>
              <a:rPr lang="en-US" altLang="ko-KR" sz="2800" dirty="0" smtClean="0"/>
              <a:t>)</a:t>
            </a:r>
          </a:p>
          <a:p>
            <a:pPr lvl="1"/>
            <a:r>
              <a:rPr lang="en-US" sz="2400" dirty="0"/>
              <a:t>Hyperbolic tangent (</a:t>
            </a:r>
            <a:r>
              <a:rPr lang="en-US" sz="2400" dirty="0" err="1"/>
              <a:t>tanh</a:t>
            </a:r>
            <a:r>
              <a:rPr lang="en-US" sz="2400" dirty="0" smtClean="0"/>
              <a:t>)</a:t>
            </a:r>
            <a:r>
              <a:rPr lang="en-US" altLang="ko-KR" sz="2400" dirty="0" smtClean="0"/>
              <a:t>: -1 ~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59719" y="3200400"/>
                <a:ext cx="3246081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719" y="3200400"/>
                <a:ext cx="3246081" cy="3815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24516" y="3091984"/>
                <a:ext cx="3277564" cy="669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16" y="3091984"/>
                <a:ext cx="3277564" cy="6694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4" descr="tanh function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59794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39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Activation function (</a:t>
            </a:r>
            <a:r>
              <a:rPr lang="ko-KR" altLang="en-US" sz="2800" dirty="0" smtClean="0"/>
              <a:t>활성화함수</a:t>
            </a:r>
            <a:r>
              <a:rPr lang="en-US" altLang="ko-KR" sz="2800" dirty="0" smtClean="0"/>
              <a:t>)</a:t>
            </a:r>
          </a:p>
          <a:p>
            <a:pPr lvl="1"/>
            <a:r>
              <a:rPr lang="en-US" sz="2400" dirty="0" smtClean="0"/>
              <a:t>Rectified linear unit (</a:t>
            </a:r>
            <a:r>
              <a:rPr lang="en-US" sz="2400" dirty="0" err="1" smtClean="0"/>
              <a:t>Relu</a:t>
            </a:r>
            <a:r>
              <a:rPr lang="en-US" sz="2400" dirty="0" smtClean="0"/>
              <a:t>)</a:t>
            </a:r>
            <a:r>
              <a:rPr lang="en-US" altLang="ko-KR" sz="2400" dirty="0" smtClean="0"/>
              <a:t>: 0 ~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53000" y="3048000"/>
                <a:ext cx="3246081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048000"/>
                <a:ext cx="3246081" cy="3815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03958" y="3048000"/>
                <a:ext cx="1939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(0, 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958" y="3048000"/>
                <a:ext cx="193944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rectified linear unit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17332"/>
            <a:ext cx="69913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8200" y="4038600"/>
                <a:ext cx="30251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when z &gt; 0,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(0, 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when z &lt;= 0,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(0, 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38600"/>
                <a:ext cx="3025187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815" t="-5660" b="-13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Activation function (</a:t>
            </a:r>
            <a:r>
              <a:rPr lang="ko-KR" altLang="en-US" sz="2800" dirty="0" smtClean="0"/>
              <a:t>활성화함수</a:t>
            </a:r>
            <a:r>
              <a:rPr lang="en-US" altLang="ko-KR" sz="2800" dirty="0" smtClean="0"/>
              <a:t>)</a:t>
            </a:r>
          </a:p>
          <a:p>
            <a:pPr lvl="1"/>
            <a:r>
              <a:rPr lang="en-US" sz="2400" dirty="0" smtClean="0"/>
              <a:t>Leaky </a:t>
            </a:r>
            <a:r>
              <a:rPr lang="en-US" sz="2400" dirty="0" err="1" smtClean="0"/>
              <a:t>Relu</a:t>
            </a:r>
            <a:endParaRPr lang="en-US" altLang="ko-KR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648200" y="2743200"/>
                <a:ext cx="22253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=0.01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𝑔𝑒𝑛𝑒𝑟𝑎𝑙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743200"/>
                <a:ext cx="222535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03958" y="3048000"/>
                <a:ext cx="20331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958" y="3048000"/>
                <a:ext cx="203318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 bwMode="auto">
          <a:xfrm>
            <a:off x="3871038" y="4874419"/>
            <a:ext cx="37796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5760876" y="3505200"/>
            <a:ext cx="0" cy="2738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5760876" y="3733800"/>
            <a:ext cx="1281274" cy="114061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4236420" y="4874419"/>
            <a:ext cx="1524456" cy="38338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105400" y="3581400"/>
                <a:ext cx="697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581400"/>
                <a:ext cx="697948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39000" y="4953000"/>
                <a:ext cx="372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4953000"/>
                <a:ext cx="3729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693452" y="3886200"/>
                <a:ext cx="11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452" y="3886200"/>
                <a:ext cx="1115498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95800" y="5105400"/>
                <a:ext cx="1221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105400"/>
                <a:ext cx="1221296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0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Activation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2050" name="Picture 2" descr="Complete Guide of Activation Functions – mc.a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7543800" cy="322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27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아파트 가격 예측 문제 </a:t>
                </a:r>
                <a:r>
                  <a:rPr lang="en-US" altLang="ko-KR" sz="2400" dirty="0" smtClean="0"/>
                  <a:t>Revisit</a:t>
                </a:r>
              </a:p>
              <a:p>
                <a:pPr lvl="1"/>
                <a:r>
                  <a:rPr lang="ko-KR" altLang="en-US" sz="2000" dirty="0" smtClean="0"/>
                  <a:t>신경망 구조</a:t>
                </a:r>
                <a:endParaRPr lang="en-US" altLang="ko-KR" sz="2000" dirty="0" smtClean="0"/>
              </a:p>
              <a:p>
                <a:pPr lvl="1"/>
                <a:endParaRPr lang="en-US" altLang="ko-KR" sz="2000" dirty="0"/>
              </a:p>
              <a:p>
                <a:pPr lvl="1"/>
                <a:endParaRPr lang="en-US" altLang="ko-KR" sz="2000" dirty="0" smtClean="0"/>
              </a:p>
              <a:p>
                <a:pPr lvl="1"/>
                <a:endParaRPr lang="en-US" altLang="ko-KR" sz="2000" dirty="0"/>
              </a:p>
              <a:p>
                <a:pPr lvl="1"/>
                <a:endParaRPr lang="en-US" altLang="ko-KR" sz="2000" dirty="0" smtClean="0"/>
              </a:p>
              <a:p>
                <a:pPr lvl="1"/>
                <a:endParaRPr lang="en-US" altLang="ko-KR" sz="2000" dirty="0"/>
              </a:p>
              <a:p>
                <a:pPr lvl="1"/>
                <a:endParaRPr lang="en-US" altLang="ko-KR" sz="2000" dirty="0" smtClean="0"/>
              </a:p>
              <a:p>
                <a:pPr lvl="1"/>
                <a:endParaRPr lang="en-US" altLang="ko-KR" sz="2000" dirty="0"/>
              </a:p>
              <a:p>
                <a:pPr lvl="1"/>
                <a:r>
                  <a:rPr lang="ko-KR" altLang="en-US" sz="2000" dirty="0" smtClean="0"/>
                  <a:t>은닉 노드의 활성화 함수</a:t>
                </a:r>
                <a:endParaRPr lang="en-US" altLang="ko-KR" sz="2000" dirty="0"/>
              </a:p>
              <a:p>
                <a:pPr lvl="2"/>
                <a:r>
                  <a:rPr lang="en-US" altLang="ko-KR" sz="1600" dirty="0" smtClean="0"/>
                  <a:t>sigmoid function: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ko-KR" altLang="ko-KR" sz="1600" dirty="0"/>
              </a:p>
              <a:p>
                <a:pPr lvl="2"/>
                <a:endParaRPr lang="en-US" altLang="ko-KR" sz="1600" dirty="0" smtClean="0"/>
              </a:p>
              <a:p>
                <a:pPr lvl="2"/>
                <a:endParaRPr lang="ko-KR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" t="-1333" b="-1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142" y="3048000"/>
            <a:ext cx="3320098" cy="1965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01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아파트 가격 예측 문제 </a:t>
                </a:r>
                <a:r>
                  <a:rPr lang="en-US" altLang="ko-KR" sz="2400" dirty="0" smtClean="0"/>
                  <a:t>Revisit</a:t>
                </a:r>
              </a:p>
              <a:p>
                <a:pPr lvl="1"/>
                <a:r>
                  <a:rPr lang="en-US" altLang="ko-KR" sz="2000" dirty="0" smtClean="0"/>
                  <a:t>Then what happens?</a:t>
                </a:r>
              </a:p>
              <a:p>
                <a:pPr lvl="1"/>
                <a:r>
                  <a:rPr lang="ko-KR" altLang="en-US" sz="2000" dirty="0" smtClean="0"/>
                  <a:t>각 은닉 노드에 입력되는 값은 동일 즉</a:t>
                </a:r>
                <a:r>
                  <a:rPr lang="en-US" altLang="ko-KR" sz="2000" dirty="0" smtClean="0"/>
                  <a:t>, for the first data point (i.e., X1=34, X2=5)</a:t>
                </a:r>
              </a:p>
              <a:p>
                <a:pPr lvl="2"/>
                <a:r>
                  <a:rPr lang="en-US" altLang="ko-KR" sz="1800" dirty="0" smtClean="0"/>
                  <a:t>H1</a:t>
                </a:r>
                <a:r>
                  <a:rPr lang="ko-KR" altLang="en-US" sz="1800" dirty="0" smtClean="0"/>
                  <a:t>에 입력되는 값</a:t>
                </a:r>
                <a:endParaRPr lang="en-US" altLang="ko-KR" sz="180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∙34+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∙5</m:t>
                    </m:r>
                  </m:oMath>
                </a14:m>
                <a:endParaRPr lang="en-US" altLang="ko-KR" sz="1600" dirty="0" smtClean="0"/>
              </a:p>
              <a:p>
                <a:pPr lvl="2"/>
                <a:r>
                  <a:rPr lang="en-US" altLang="ko-KR" sz="1800" dirty="0" smtClean="0"/>
                  <a:t>H2</a:t>
                </a:r>
                <a:r>
                  <a:rPr lang="ko-KR" altLang="en-US" sz="1800" dirty="0" smtClean="0"/>
                  <a:t>에 입력되는 값</a:t>
                </a:r>
                <a:endParaRPr lang="en-US" altLang="ko-KR" sz="180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∙34+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∙5</m:t>
                    </m:r>
                  </m:oMath>
                </a14:m>
                <a:endParaRPr lang="en-US" altLang="ko-KR" sz="1600" dirty="0" smtClean="0"/>
              </a:p>
              <a:p>
                <a:pPr lvl="1"/>
                <a:r>
                  <a:rPr lang="ko-KR" altLang="en-US" sz="2000" dirty="0" smtClean="0"/>
                  <a:t>각 은닉 노드에서 출력되는 값은</a:t>
                </a:r>
                <a:r>
                  <a:rPr lang="en-US" altLang="ko-KR" sz="2000" dirty="0" smtClean="0"/>
                  <a:t>?</a:t>
                </a:r>
              </a:p>
              <a:p>
                <a:pPr lvl="2"/>
                <a:r>
                  <a:rPr lang="en-US" altLang="ko-KR" sz="1600" dirty="0" smtClean="0"/>
                  <a:t>H1</a:t>
                </a:r>
                <a:r>
                  <a:rPr lang="ko-KR" altLang="en-US" sz="1600" dirty="0" smtClean="0"/>
                  <a:t>에서 출력되는 값</a:t>
                </a:r>
                <a:endParaRPr lang="en-US" altLang="ko-KR" sz="1600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200" dirty="0"/>
                  <a:t> (=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ko-KR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en-US" altLang="ko-KR" sz="1200" dirty="0" smtClean="0"/>
                  <a:t>)</a:t>
                </a:r>
              </a:p>
              <a:p>
                <a:pPr lvl="2"/>
                <a:r>
                  <a:rPr lang="en-US" altLang="ko-KR" sz="1600" dirty="0" smtClean="0"/>
                  <a:t>H2</a:t>
                </a:r>
                <a:r>
                  <a:rPr lang="ko-KR" altLang="en-US" sz="1600" dirty="0" smtClean="0"/>
                  <a:t>에서 출력되는 값</a:t>
                </a:r>
                <a:endParaRPr lang="en-US" altLang="ko-KR" sz="1600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200" dirty="0"/>
                  <a:t> (=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ko-KR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en-US" altLang="ko-KR" sz="1200" dirty="0"/>
                  <a:t>)</a:t>
                </a:r>
                <a:r>
                  <a:rPr lang="en-US" altLang="ko-KR" sz="1200" dirty="0" smtClean="0"/>
                  <a:t> </a:t>
                </a:r>
                <a:endParaRPr lang="ko-KR" altLang="ko-KR" sz="1200" dirty="0"/>
              </a:p>
              <a:p>
                <a:pPr lvl="3"/>
                <a:endParaRPr lang="ko-KR" altLang="ko-KR" sz="1600" dirty="0"/>
              </a:p>
              <a:p>
                <a:pPr lvl="2"/>
                <a:endParaRPr lang="en-US" altLang="ko-KR" sz="1800" dirty="0" smtClean="0"/>
              </a:p>
              <a:p>
                <a:pPr lvl="2"/>
                <a:endParaRPr lang="ko-KR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" t="-1333" b="-5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8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각 층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혹은 각 층의 노드들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의 주요 역할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입력층</a:t>
            </a:r>
            <a:r>
              <a:rPr lang="en-US" altLang="ko-KR" sz="2400" dirty="0" smtClean="0"/>
              <a:t>: (</a:t>
            </a:r>
            <a:r>
              <a:rPr lang="ko-KR" altLang="en-US" sz="2400" dirty="0" smtClean="0"/>
              <a:t>각 관측치에 대해서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독립변수의 값 </a:t>
            </a:r>
            <a:r>
              <a:rPr lang="en-US" altLang="ko-KR" sz="2400" dirty="0" smtClean="0"/>
              <a:t>(features </a:t>
            </a:r>
            <a:r>
              <a:rPr lang="ko-KR" altLang="en-US" sz="2400" dirty="0" smtClean="0"/>
              <a:t>정보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입력 받고 다음 층으로 전달한다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은닉층</a:t>
            </a:r>
            <a:r>
              <a:rPr lang="en-US" altLang="ko-KR" sz="2400" dirty="0" smtClean="0"/>
              <a:t>: </a:t>
            </a:r>
            <a:r>
              <a:rPr lang="ko-KR" altLang="ko-KR" sz="2400" dirty="0"/>
              <a:t>입력받은 데이터에서 종속변수의 값을 </a:t>
            </a:r>
            <a:r>
              <a:rPr lang="ko-KR" altLang="ko-KR" sz="2400" dirty="0" smtClean="0"/>
              <a:t>맞</a:t>
            </a:r>
            <a:r>
              <a:rPr lang="ko-KR" altLang="en-US" sz="2400" dirty="0" smtClean="0"/>
              <a:t>히</a:t>
            </a:r>
            <a:r>
              <a:rPr lang="ko-KR" altLang="ko-KR" sz="2400" dirty="0" smtClean="0"/>
              <a:t>는데 </a:t>
            </a:r>
            <a:r>
              <a:rPr lang="ko-KR" altLang="ko-KR" sz="2400" dirty="0"/>
              <a:t>중요한 특성을 추출한다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출력층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종속변수의 예측치를 출력한다</a:t>
            </a:r>
            <a:r>
              <a:rPr lang="en-US" altLang="ko-KR" sz="2400" dirty="0" smtClean="0"/>
              <a:t>.</a:t>
            </a:r>
          </a:p>
          <a:p>
            <a:pPr lvl="1"/>
            <a:endParaRPr lang="en-US" altLang="ko-KR" sz="2400" dirty="0"/>
          </a:p>
          <a:p>
            <a:r>
              <a:rPr lang="ko-KR" altLang="en-US" sz="2800" dirty="0"/>
              <a:t>그렇다면 왜 전통적인 기계학습 알고리즘 보다 성능이 좋은가</a:t>
            </a:r>
            <a:r>
              <a:rPr lang="en-US" altLang="ko-KR" sz="2800" dirty="0"/>
              <a:t>? </a:t>
            </a:r>
            <a:endParaRPr lang="ko-KR" altLang="en-US" sz="2800" dirty="0"/>
          </a:p>
          <a:p>
            <a:pPr lvl="1"/>
            <a:endParaRPr lang="en-US" altLang="ko-KR" sz="2400" dirty="0" smtClean="0"/>
          </a:p>
          <a:p>
            <a:endParaRPr lang="en-US" altLang="ko-KR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4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아파트 가격 예측 문제 </a:t>
            </a:r>
            <a:r>
              <a:rPr lang="en-US" altLang="ko-KR" dirty="0"/>
              <a:t>Revisit</a:t>
            </a:r>
          </a:p>
          <a:p>
            <a:pPr lvl="1"/>
            <a:r>
              <a:rPr lang="ko-KR" altLang="en-US" dirty="0" smtClean="0"/>
              <a:t>각 관측치의 종속변수 예측치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오차 계산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MSE </a:t>
            </a:r>
            <a:r>
              <a:rPr lang="ko-KR" altLang="en-US" dirty="0" smtClean="0"/>
              <a:t>비용함수 계산</a:t>
            </a:r>
            <a:endParaRPr lang="en-US" altLang="ko-KR" dirty="0" smtClean="0"/>
          </a:p>
          <a:p>
            <a:r>
              <a:rPr lang="en-US" altLang="ko-KR" dirty="0" smtClean="0"/>
              <a:t>Optimization problem</a:t>
            </a:r>
          </a:p>
          <a:p>
            <a:pPr lvl="1"/>
            <a:r>
              <a:rPr lang="ko-KR" altLang="en-US" dirty="0" smtClean="0"/>
              <a:t>비용함수를 </a:t>
            </a:r>
            <a:r>
              <a:rPr lang="en-US" altLang="ko-KR" dirty="0" smtClean="0"/>
              <a:t>minimize </a:t>
            </a:r>
            <a:r>
              <a:rPr lang="ko-KR" altLang="en-US" dirty="0" smtClean="0"/>
              <a:t>하는 파라미터의 값 찾기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경사하강법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신경망에서의 경사하강법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815C-73E0-4C59-8883-30C8B47AA8FF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9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학습</a:t>
                </a:r>
                <a:endParaRPr lang="en-US" altLang="ko-KR" sz="2000" dirty="0" smtClean="0"/>
              </a:p>
              <a:p>
                <a:pPr lvl="1"/>
                <a:r>
                  <a:rPr lang="ko-KR" altLang="en-US" sz="1800" dirty="0" smtClean="0"/>
                  <a:t>즉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비용함수를 최소화하는 가중치의 값 찾기</a:t>
                </a:r>
                <a:endParaRPr lang="en-US" altLang="ko-KR" sz="1800" dirty="0" smtClean="0"/>
              </a:p>
              <a:p>
                <a:pPr lvl="1"/>
                <a:r>
                  <a:rPr lang="en-US" altLang="ko-KR" sz="1800" dirty="0" smtClean="0"/>
                  <a:t>Optimization problem</a:t>
                </a:r>
              </a:p>
              <a:p>
                <a:pPr lvl="2"/>
                <a:r>
                  <a:rPr lang="ko-KR" altLang="en-US" sz="1600" dirty="0" smtClean="0"/>
                  <a:t>주요 방법</a:t>
                </a:r>
                <a:endParaRPr lang="en-US" altLang="ko-KR" sz="1600" dirty="0" smtClean="0"/>
              </a:p>
              <a:p>
                <a:pPr lvl="3"/>
                <a:r>
                  <a:rPr lang="en-US" altLang="ko-KR" sz="1400" dirty="0" smtClean="0"/>
                  <a:t>Normal equation: appropriate when the cost function is convex</a:t>
                </a:r>
              </a:p>
              <a:p>
                <a:pPr lvl="4"/>
                <a:r>
                  <a:rPr lang="en-US" altLang="ko-KR" sz="1400" dirty="0" smtClean="0"/>
                  <a:t>But, usually the cost function of DL is not convex (a lot more complex)</a:t>
                </a:r>
              </a:p>
              <a:p>
                <a:pPr lvl="4"/>
                <a:r>
                  <a:rPr lang="en-US" altLang="ko-KR" sz="1400" dirty="0" smtClean="0"/>
                  <a:t>or too many parameters</a:t>
                </a:r>
              </a:p>
              <a:p>
                <a:pPr lvl="3"/>
                <a:r>
                  <a:rPr lang="en-US" altLang="ko-KR" sz="1400" dirty="0" smtClean="0"/>
                  <a:t>Gradient descent </a:t>
                </a:r>
              </a:p>
              <a:p>
                <a:pPr lvl="4"/>
                <a:r>
                  <a:rPr lang="ko-KR" altLang="ko-KR" sz="1400" dirty="0"/>
                  <a:t>경사하강법은 다음과 같은 식을 통해서 가중치들의 값을 여러번 업데이트 하면서 비용함수의 값을 최소화하는 가중치 값을 찾는 </a:t>
                </a:r>
                <a:r>
                  <a:rPr lang="ko-KR" altLang="ko-KR" sz="1400" dirty="0" smtClean="0"/>
                  <a:t>방법</a:t>
                </a:r>
                <a:r>
                  <a:rPr lang="en-US" altLang="ko-KR" sz="1400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의 경우</a:t>
                </a:r>
                <a:r>
                  <a:rPr lang="en-US" altLang="ko-KR" sz="1400" dirty="0" smtClean="0"/>
                  <a:t>)</a:t>
                </a:r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1,1,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1,1, 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 r="-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8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신경망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딥러닝은 신경망 모형을 기반으로 함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신경망의 구조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입력층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은닉층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출력층</a:t>
            </a:r>
            <a:endParaRPr lang="en-US" altLang="ko-KR" sz="1800" dirty="0" smtClean="0"/>
          </a:p>
          <a:p>
            <a:pPr lvl="2"/>
            <a:r>
              <a:rPr lang="ko-KR" altLang="en-US" sz="1800" dirty="0"/>
              <a:t>은닉층의 존재 → 다른 기계학습 알고리즘과의 가장 큰 </a:t>
            </a:r>
            <a:r>
              <a:rPr lang="ko-KR" altLang="en-US" sz="1800" dirty="0" smtClean="0"/>
              <a:t>차이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각 층 혹은 각 층의 노드의 역할</a:t>
            </a:r>
            <a:endParaRPr lang="en-US" altLang="ko-KR" sz="1800" dirty="0" smtClean="0"/>
          </a:p>
          <a:p>
            <a:pPr lvl="1"/>
            <a:r>
              <a:rPr lang="ko-KR" altLang="en-US" sz="2000" dirty="0" smtClean="0"/>
              <a:t>은닉 노드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활성화 함수 존재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같은 층에 있는 노드들은 같은 활성화함수 사용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활성화함수 보통 비선형 함수를 사용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각 은닉노드가 종속변수를 예측하는데 얼마만큼의 기여를 하는지를 반영</a:t>
            </a:r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신경망의 작동원리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지도학습의 경우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sz="2000" dirty="0" smtClean="0"/>
              <a:t>여느 기계학습 알고리즘과 거의 동일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참고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신경망에서는 파라미터는 가중치와 편향으로 구분</a:t>
            </a:r>
            <a:endParaRPr lang="en-US" altLang="ko-KR" sz="1600" dirty="0" smtClean="0"/>
          </a:p>
          <a:p>
            <a:r>
              <a:rPr lang="ko-KR" altLang="en-US" sz="2400" dirty="0" smtClean="0"/>
              <a:t>비용함수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문제의 종류에 따라 구분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실제의 종속변수 값과 모형을 통한 예측치로 구성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회귀문제의 경우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종속변수 값의 예측치 출력</a:t>
            </a:r>
            <a:endParaRPr lang="en-US" altLang="ko-KR" sz="1600" dirty="0" smtClean="0"/>
          </a:p>
          <a:p>
            <a:pPr lvl="1"/>
            <a:r>
              <a:rPr lang="ko-KR" altLang="en-US" sz="2000" dirty="0" smtClean="0"/>
              <a:t>분류문제의 경우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각 노드에서 출력되는 값 → 종속변수가 특정한 값을 갖을 확률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이는 출력노드에 입력된 값이 확률 값으로 변환되어 출력된다는 것을 의미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그렇다면 확률값은 어떻게 계산되는가</a:t>
            </a:r>
            <a:r>
              <a:rPr lang="en-US" altLang="ko-KR" sz="1600" dirty="0" smtClean="0"/>
              <a:t>?</a:t>
            </a:r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0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경사하강법의 종류</a:t>
            </a:r>
            <a:endParaRPr lang="en-US" altLang="ko-KR" sz="2000" dirty="0" smtClean="0"/>
          </a:p>
          <a:p>
            <a:pPr lvl="1"/>
            <a:r>
              <a:rPr lang="ko-KR" altLang="ko-KR" sz="1800" dirty="0"/>
              <a:t>경사하강법은 한번 업데이트 할 때 사용되는 데이터 포인트의 양에 따라 크게 </a:t>
            </a:r>
            <a:r>
              <a:rPr lang="en-US" altLang="ko-KR" sz="1800" dirty="0"/>
              <a:t>3</a:t>
            </a:r>
            <a:r>
              <a:rPr lang="ko-KR" altLang="ko-KR" sz="1800" dirty="0"/>
              <a:t>가지로 </a:t>
            </a:r>
            <a:r>
              <a:rPr lang="ko-KR" altLang="ko-KR" sz="1800" dirty="0" smtClean="0"/>
              <a:t>구분</a:t>
            </a:r>
            <a:endParaRPr lang="en-US" altLang="ko-KR" sz="1800" dirty="0" smtClean="0"/>
          </a:p>
          <a:p>
            <a:pPr lvl="2"/>
            <a:r>
              <a:rPr lang="en-US" altLang="ko-KR" sz="1600" dirty="0"/>
              <a:t>Batch Gradient </a:t>
            </a:r>
            <a:r>
              <a:rPr lang="en-US" altLang="ko-KR" sz="1600" dirty="0" smtClean="0"/>
              <a:t>Descent</a:t>
            </a:r>
          </a:p>
          <a:p>
            <a:pPr lvl="3"/>
            <a:r>
              <a:rPr lang="ko-KR" altLang="ko-KR" sz="1400" dirty="0"/>
              <a:t>업데이트를 한번 할 때 마다</a:t>
            </a:r>
            <a:r>
              <a:rPr lang="en-US" altLang="ko-KR" sz="1400" dirty="0"/>
              <a:t> (</a:t>
            </a:r>
            <a:r>
              <a:rPr lang="ko-KR" altLang="ko-KR" sz="1400" dirty="0"/>
              <a:t>비용함수의 값을 계산하기 위해서</a:t>
            </a:r>
            <a:r>
              <a:rPr lang="en-US" altLang="ko-KR" sz="1400" dirty="0"/>
              <a:t>) </a:t>
            </a:r>
            <a:r>
              <a:rPr lang="ko-KR" altLang="ko-KR" sz="1400" dirty="0"/>
              <a:t>전체 데이터를 모두 사용하는 </a:t>
            </a:r>
            <a:r>
              <a:rPr lang="ko-KR" altLang="ko-KR" sz="1400" dirty="0" smtClean="0"/>
              <a:t>방법</a:t>
            </a:r>
            <a:endParaRPr lang="en-US" altLang="ko-KR" sz="1400" dirty="0" smtClean="0"/>
          </a:p>
          <a:p>
            <a:pPr lvl="3"/>
            <a:r>
              <a:rPr lang="ko-KR" altLang="en-US" sz="1400" dirty="0" smtClean="0"/>
              <a:t>많은 메모리 공간 필요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계산하는데 시간이 오래 걸림</a:t>
            </a:r>
            <a:endParaRPr lang="en-US" altLang="ko-KR" sz="1400" dirty="0" smtClean="0"/>
          </a:p>
          <a:p>
            <a:pPr lvl="2"/>
            <a:r>
              <a:rPr lang="en-US" altLang="ko-KR" sz="1600" dirty="0"/>
              <a:t>Stochastic Gradient </a:t>
            </a:r>
            <a:r>
              <a:rPr lang="en-US" altLang="ko-KR" sz="1600" dirty="0" smtClean="0"/>
              <a:t>Descent</a:t>
            </a:r>
          </a:p>
          <a:p>
            <a:pPr lvl="3"/>
            <a:r>
              <a:rPr lang="ko-KR" altLang="ko-KR" sz="1400" dirty="0"/>
              <a:t>업데이트를 한번 할때</a:t>
            </a:r>
            <a:r>
              <a:rPr lang="en-US" altLang="ko-KR" sz="1400" dirty="0"/>
              <a:t>, </a:t>
            </a:r>
            <a:r>
              <a:rPr lang="ko-KR" altLang="ko-KR" sz="1400" dirty="0"/>
              <a:t>랜덤하게 선택된 하나의 데이터 포인트만을 </a:t>
            </a:r>
            <a:r>
              <a:rPr lang="ko-KR" altLang="ko-KR" sz="1400" dirty="0" smtClean="0"/>
              <a:t>사용</a:t>
            </a:r>
            <a:endParaRPr lang="en-US" altLang="ko-KR" sz="1400" dirty="0" smtClean="0"/>
          </a:p>
          <a:p>
            <a:pPr lvl="3"/>
            <a:r>
              <a:rPr lang="ko-KR" altLang="en-US" sz="1400" dirty="0" smtClean="0"/>
              <a:t>업데이트 되는 방향이 일정하지 않음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수렴하는데 시간이 오래 걸림</a:t>
            </a:r>
            <a:endParaRPr lang="en-US" altLang="ko-KR" sz="1400" dirty="0" smtClean="0"/>
          </a:p>
          <a:p>
            <a:pPr lvl="2"/>
            <a:r>
              <a:rPr lang="en-US" altLang="ko-KR" sz="1600" dirty="0"/>
              <a:t>Mini-batch Gradient </a:t>
            </a:r>
            <a:r>
              <a:rPr lang="en-US" altLang="ko-KR" sz="1600" dirty="0" smtClean="0"/>
              <a:t>Descent</a:t>
            </a:r>
          </a:p>
          <a:p>
            <a:pPr lvl="3"/>
            <a:r>
              <a:rPr lang="ko-KR" altLang="ko-KR" sz="1200" dirty="0"/>
              <a:t>한번 업데이트할 때 하나의 전체 데이터의 일부</a:t>
            </a:r>
            <a:r>
              <a:rPr lang="en-US" altLang="ko-KR" sz="1200" dirty="0"/>
              <a:t> (</a:t>
            </a:r>
            <a:r>
              <a:rPr lang="ko-KR" altLang="ko-KR" sz="1200" dirty="0"/>
              <a:t>이를 </a:t>
            </a:r>
            <a:r>
              <a:rPr lang="en-US" altLang="ko-KR" sz="1200" dirty="0"/>
              <a:t>mini-batch </a:t>
            </a:r>
            <a:r>
              <a:rPr lang="ko-KR" altLang="ko-KR" sz="1200" dirty="0"/>
              <a:t>라고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함</a:t>
            </a:r>
            <a:r>
              <a:rPr lang="en-US" altLang="ko-KR" sz="1200" dirty="0" smtClean="0"/>
              <a:t>)</a:t>
            </a:r>
            <a:r>
              <a:rPr lang="ko-KR" altLang="ko-KR" sz="1200" dirty="0"/>
              <a:t>를 사용하고</a:t>
            </a:r>
            <a:r>
              <a:rPr lang="en-US" altLang="ko-KR" sz="1200" dirty="0"/>
              <a:t>, </a:t>
            </a:r>
            <a:r>
              <a:rPr lang="ko-KR" altLang="ko-KR" sz="1200" dirty="0"/>
              <a:t>그 다음 업데이트를 하기 위해서 또 다른</a:t>
            </a:r>
            <a:r>
              <a:rPr lang="en-US" altLang="ko-KR" sz="1200" dirty="0"/>
              <a:t> mini-batch</a:t>
            </a:r>
            <a:r>
              <a:rPr lang="ko-KR" altLang="ko-KR" sz="1200" dirty="0"/>
              <a:t>를 이용해서 비용함수</a:t>
            </a:r>
            <a:r>
              <a:rPr lang="en-US" altLang="ko-KR" sz="1200" dirty="0"/>
              <a:t> (</a:t>
            </a:r>
            <a:r>
              <a:rPr lang="ko-KR" altLang="ko-KR" sz="1200" dirty="0"/>
              <a:t>혹은 기울기</a:t>
            </a:r>
            <a:r>
              <a:rPr lang="en-US" altLang="ko-KR" sz="1200" dirty="0"/>
              <a:t>)</a:t>
            </a:r>
            <a:r>
              <a:rPr lang="ko-KR" altLang="ko-KR" sz="1200" dirty="0"/>
              <a:t>의 값을 구하는 </a:t>
            </a:r>
            <a:r>
              <a:rPr lang="ko-KR" altLang="ko-KR" sz="1200" dirty="0" smtClean="0"/>
              <a:t>방법</a:t>
            </a:r>
            <a:endParaRPr lang="en-US" altLang="ko-KR" sz="1200" dirty="0" smtClean="0"/>
          </a:p>
          <a:p>
            <a:pPr lvl="2"/>
            <a:r>
              <a:rPr lang="en-US" altLang="ko-KR" sz="1600" u="sng" dirty="0">
                <a:hlinkClick r:id="rId2"/>
              </a:rPr>
              <a:t>https://</a:t>
            </a:r>
            <a:r>
              <a:rPr lang="en-US" altLang="ko-KR" sz="1600" u="sng" dirty="0" smtClean="0">
                <a:hlinkClick r:id="rId2"/>
              </a:rPr>
              <a:t>hyunw.kim/blog/2017/11/01/Optimization.html</a:t>
            </a:r>
            <a:r>
              <a:rPr lang="en-US" altLang="ko-KR" sz="1600" u="sng" dirty="0" smtClean="0"/>
              <a:t> </a:t>
            </a:r>
            <a:r>
              <a:rPr lang="ko-KR" altLang="en-US" sz="1600" u="sng" dirty="0" smtClean="0"/>
              <a:t>참고</a:t>
            </a:r>
            <a:endParaRPr lang="ko-KR" altLang="ko-KR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7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경사하강법</a:t>
                </a:r>
                <a:endParaRPr lang="en-US" altLang="ko-KR" sz="2000" dirty="0" smtClean="0"/>
              </a:p>
              <a:p>
                <a:pPr lvl="1"/>
                <a:r>
                  <a:rPr lang="ko-KR" altLang="en-US" sz="1800" dirty="0" smtClean="0"/>
                  <a:t>비용함수</a:t>
                </a:r>
                <a:r>
                  <a:rPr lang="en-US" altLang="ko-KR" sz="1800" dirty="0" smtClean="0"/>
                  <a:t>: </a:t>
                </a:r>
                <a:r>
                  <a:rPr lang="en-US" altLang="ko-KR" sz="1800" dirty="0" err="1" smtClean="0"/>
                  <a:t>MSE</a:t>
                </a:r>
                <a:endParaRPr lang="en-US" altLang="ko-KR" sz="1800" dirty="0" smtClean="0"/>
              </a:p>
              <a:p>
                <a:pPr lvl="1"/>
                <a:r>
                  <a:rPr lang="ko-KR" altLang="en-US" sz="1800" dirty="0" smtClean="0"/>
                  <a:t>비용함수의 형태</a:t>
                </a:r>
                <a:endParaRPr lang="en-US" altLang="ko-KR" sz="1800" dirty="0" smtClean="0"/>
              </a:p>
              <a:p>
                <a:pPr lvl="2" latinLnBrk="1"/>
                <a:r>
                  <a:rPr lang="en-US" altLang="ko-KR" sz="1800" dirty="0"/>
                  <a:t>For the total data points (in the training dataset, batch data, # of data points = N)</a:t>
                </a:r>
                <a:endParaRPr lang="ko-KR" altLang="ko-KR" sz="1800" dirty="0"/>
              </a:p>
              <a:p>
                <a:pPr lvl="3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dirty="0" smtClean="0"/>
              </a:p>
              <a:p>
                <a:pPr lvl="2" latinLnBrk="1"/>
                <a:r>
                  <a:rPr lang="en-US" altLang="ko-KR" sz="1800" dirty="0" smtClean="0"/>
                  <a:t>For </a:t>
                </a:r>
                <a:r>
                  <a:rPr lang="en-US" altLang="ko-KR" sz="1800" dirty="0"/>
                  <a:t>a single data point </a:t>
                </a:r>
                <a:endParaRPr lang="ko-KR" altLang="ko-KR" sz="1800" dirty="0"/>
              </a:p>
              <a:p>
                <a:pPr lvl="3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ko-KR" sz="1600" dirty="0"/>
              </a:p>
              <a:p>
                <a:pPr lvl="2" latinLnBrk="1"/>
                <a:r>
                  <a:rPr lang="en-US" altLang="ko-KR" sz="1800" dirty="0"/>
                  <a:t>For a mini batch (i.e., # of data points = h, where 1&lt;h&lt;N)</a:t>
                </a:r>
                <a:endParaRPr lang="ko-KR" altLang="ko-KR" sz="1800" dirty="0"/>
              </a:p>
              <a:p>
                <a:pPr lvl="3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sSup>
                          <m:s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ko-KR" sz="1600" dirty="0"/>
              </a:p>
              <a:p>
                <a:pPr lvl="2"/>
                <a:endParaRPr lang="en-US" altLang="ko-KR" sz="1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 r="-3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6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Optimizer</a:t>
            </a:r>
            <a:r>
              <a:rPr lang="ko-KR" altLang="en-US" dirty="0" smtClean="0"/>
              <a:t>의 종류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815C-73E0-4C59-8883-30C8B47AA8FF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0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4379912" cy="4114800"/>
          </a:xfrm>
        </p:spPr>
        <p:txBody>
          <a:bodyPr/>
          <a:lstStyle/>
          <a:p>
            <a:r>
              <a:rPr lang="ko-KR" altLang="en-US" sz="2200" dirty="0" smtClean="0"/>
              <a:t>기본적 방법의 문제</a:t>
            </a:r>
            <a:endParaRPr lang="en-US" altLang="ko-KR" sz="1800" dirty="0" smtClean="0"/>
          </a:p>
          <a:p>
            <a:pPr lvl="1"/>
            <a:r>
              <a:rPr lang="en-US" altLang="ko-KR" sz="1900" dirty="0" smtClean="0"/>
              <a:t>1) </a:t>
            </a:r>
            <a:r>
              <a:rPr lang="ko-KR" altLang="en-US" sz="1900" dirty="0" smtClean="0"/>
              <a:t>비용함수의 </a:t>
            </a:r>
            <a:r>
              <a:rPr lang="en-US" altLang="ko-KR" sz="1900" dirty="0" smtClean="0"/>
              <a:t>saddle point</a:t>
            </a:r>
            <a:r>
              <a:rPr lang="ko-KR" altLang="en-US" sz="1900" dirty="0" smtClean="0"/>
              <a:t>를 잘 벗어나지 못한다</a:t>
            </a:r>
            <a:r>
              <a:rPr lang="en-US" altLang="ko-KR" sz="1900" dirty="0" smtClean="0"/>
              <a:t>. </a:t>
            </a:r>
          </a:p>
          <a:p>
            <a:pPr lvl="2"/>
            <a:r>
              <a:rPr lang="ko-KR" altLang="en-US" sz="1500" dirty="0" smtClean="0"/>
              <a:t>딥러닝에서는 파라미터가 많아서 </a:t>
            </a:r>
            <a:r>
              <a:rPr lang="en-US" altLang="ko-KR" sz="1500" dirty="0" smtClean="0"/>
              <a:t>local optima</a:t>
            </a:r>
            <a:r>
              <a:rPr lang="ko-KR" altLang="en-US" sz="1500" dirty="0" smtClean="0"/>
              <a:t>는 많이 존재하지 않는다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대신 오른쪽 그림과 같은 </a:t>
            </a:r>
            <a:r>
              <a:rPr lang="en-US" altLang="ko-KR" sz="1500" dirty="0" smtClean="0"/>
              <a:t>saddle point</a:t>
            </a:r>
            <a:r>
              <a:rPr lang="ko-KR" altLang="en-US" sz="1500" dirty="0" smtClean="0"/>
              <a:t>가 많이 존재한다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즉</a:t>
            </a:r>
            <a:r>
              <a:rPr lang="en-US" altLang="ko-KR" sz="1500" dirty="0" smtClean="0"/>
              <a:t>, saddle point</a:t>
            </a:r>
            <a:r>
              <a:rPr lang="ko-KR" altLang="en-US" sz="1500" dirty="0" smtClean="0"/>
              <a:t>를 어떻게 벗어나느냐가 중요한 문제이다</a:t>
            </a:r>
            <a:r>
              <a:rPr lang="en-US" altLang="ko-KR" sz="1500" dirty="0" smtClean="0"/>
              <a:t>. </a:t>
            </a:r>
            <a:endParaRPr lang="en-US" altLang="ko-KR" sz="1900" dirty="0" smtClean="0"/>
          </a:p>
          <a:p>
            <a:pPr lvl="1"/>
            <a:endParaRPr lang="en-US" altLang="ko-KR" sz="1900" dirty="0"/>
          </a:p>
          <a:p>
            <a:pPr lvl="1"/>
            <a:r>
              <a:rPr lang="en-US" altLang="ko-KR" sz="1900" dirty="0" smtClean="0"/>
              <a:t>2) </a:t>
            </a:r>
            <a:r>
              <a:rPr lang="ko-KR" altLang="en-US" sz="1900" dirty="0" smtClean="0"/>
              <a:t>속도가 느리다</a:t>
            </a:r>
            <a:r>
              <a:rPr lang="en-US" altLang="ko-KR" sz="1900" dirty="0" smtClean="0"/>
              <a:t>. </a:t>
            </a:r>
          </a:p>
          <a:p>
            <a:pPr lvl="3"/>
            <a:endParaRPr lang="ko-KR" altLang="ko-KR" sz="1100" dirty="0"/>
          </a:p>
          <a:p>
            <a:pPr lvl="2"/>
            <a:endParaRPr lang="ko-KR" alt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7" name="Picture 6" descr="saddle point에 대한 이미지 검색결과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0" y="2286000"/>
            <a:ext cx="32766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31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기본 경사 하강법의 제한점</a:t>
                </a:r>
                <a:endParaRPr lang="en-US" altLang="ko-KR" sz="2400" dirty="0" smtClean="0"/>
              </a:p>
              <a:p>
                <a:pPr lvl="1"/>
                <a:r>
                  <a:rPr lang="ko-KR" altLang="en-US" sz="2000" dirty="0" smtClean="0"/>
                  <a:t>기본 업데이트 공식 </a:t>
                </a:r>
                <a:r>
                  <a:rPr lang="en-US" altLang="ko-KR" sz="2000" dirty="0" smtClean="0"/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2000" dirty="0" smtClean="0"/>
              </a:p>
              <a:p>
                <a:pPr lvl="1"/>
                <a:r>
                  <a:rPr lang="ko-KR" altLang="en-US" sz="2000" dirty="0" smtClean="0"/>
                  <a:t>제한점</a:t>
                </a:r>
                <a:endParaRPr lang="en-US" altLang="ko-KR" sz="2000" dirty="0" smtClean="0"/>
              </a:p>
              <a:p>
                <a:pPr lvl="2"/>
                <a:r>
                  <a:rPr lang="ko-KR" altLang="en-US" sz="1800" dirty="0" smtClean="0"/>
                  <a:t>지금까지 업데이트된 정도가 반영되지 않는다</a:t>
                </a:r>
                <a:r>
                  <a:rPr lang="en-US" altLang="ko-KR" sz="1800" dirty="0" smtClean="0"/>
                  <a:t>. </a:t>
                </a:r>
              </a:p>
              <a:p>
                <a:pPr lvl="2"/>
                <a:r>
                  <a:rPr lang="ko-KR" altLang="en-US" sz="1800" dirty="0" smtClean="0"/>
                  <a:t>업데이트 횟수와 상관없이 </a:t>
                </a:r>
                <a:r>
                  <a:rPr lang="en-US" altLang="ko-KR" sz="1800" dirty="0"/>
                  <a:t>learning </a:t>
                </a:r>
                <a:r>
                  <a:rPr lang="en-US" altLang="ko-KR" sz="1800" dirty="0" smtClean="0"/>
                  <a:t>rate</a:t>
                </a:r>
                <a:r>
                  <a:rPr lang="ko-KR" altLang="en-US" sz="1800" dirty="0" smtClean="0"/>
                  <a:t>가 고정되어 있다</a:t>
                </a:r>
                <a:r>
                  <a:rPr lang="en-US" altLang="ko-KR" sz="1800" dirty="0" smtClean="0"/>
                  <a:t>.</a:t>
                </a:r>
                <a:endParaRPr lang="ko-KR" altLang="ko-KR" sz="1800" dirty="0"/>
              </a:p>
              <a:p>
                <a:pPr lvl="1"/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전통적인 기계학습 알고리즘의 신경망 표현</a:t>
                </a:r>
                <a:endParaRPr lang="en-US" altLang="ko-KR" sz="2800" dirty="0" smtClean="0"/>
              </a:p>
              <a:p>
                <a:pPr lvl="1"/>
                <a:r>
                  <a:rPr lang="ko-KR" altLang="en-US" sz="2400" dirty="0" smtClean="0"/>
                  <a:t>선형회귀 모형의 예</a:t>
                </a:r>
                <a:endParaRPr lang="en-US" altLang="ko-KR" sz="2400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ko-KR" altLang="ko-KR" sz="2400" dirty="0"/>
              </a:p>
              <a:p>
                <a:pPr lvl="1"/>
                <a:endParaRPr lang="ko-KR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3315821"/>
            <a:ext cx="3124200" cy="2927817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587875" y="3810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dirty="0">
                <a:ea typeface="나눔고딕OTF"/>
                <a:cs typeface="나눔고딕OTF"/>
              </a:rPr>
              <a:t>이는 은닉층이 신경망</a:t>
            </a:r>
            <a:r>
              <a:rPr lang="en-US" altLang="ko-KR" dirty="0">
                <a:ea typeface="나눔고딕OTF"/>
                <a:cs typeface="나눔고딕OTF"/>
              </a:rPr>
              <a:t> (</a:t>
            </a:r>
            <a:r>
              <a:rPr lang="ko-KR" altLang="ko-KR" dirty="0">
                <a:ea typeface="나눔고딕OTF"/>
                <a:cs typeface="나눔고딕OTF"/>
              </a:rPr>
              <a:t>또는 딥러닝</a:t>
            </a:r>
            <a:r>
              <a:rPr lang="en-US" altLang="ko-KR" dirty="0">
                <a:ea typeface="나눔고딕OTF"/>
                <a:cs typeface="나눔고딕OTF"/>
              </a:rPr>
              <a:t>)</a:t>
            </a:r>
            <a:r>
              <a:rPr lang="ko-KR" altLang="ko-KR" dirty="0">
                <a:ea typeface="나눔고딕OTF"/>
                <a:cs typeface="나눔고딕OTF"/>
              </a:rPr>
              <a:t>에서 가장 중요한 역할을 한다라는 것을 </a:t>
            </a:r>
            <a:r>
              <a:rPr lang="ko-KR" altLang="ko-KR" dirty="0" smtClean="0">
                <a:ea typeface="나눔고딕OTF"/>
                <a:cs typeface="나눔고딕OTF"/>
              </a:rPr>
              <a:t>의미</a:t>
            </a:r>
            <a:r>
              <a:rPr lang="ko-KR" altLang="en-US" dirty="0" smtClean="0">
                <a:ea typeface="나눔고딕OTF"/>
                <a:cs typeface="나눔고딕OTF"/>
              </a:rPr>
              <a:t>함</a:t>
            </a:r>
            <a:r>
              <a:rPr lang="en-US" altLang="ko-KR" dirty="0" smtClean="0">
                <a:ea typeface="나눔고딕OTF"/>
                <a:cs typeface="나눔고딕OTF"/>
              </a:rPr>
              <a:t>. </a:t>
            </a:r>
            <a:r>
              <a:rPr lang="en-US" altLang="ko-KR" dirty="0">
                <a:ea typeface="나눔고딕OTF"/>
                <a:cs typeface="나눔고딕OTF"/>
              </a:rPr>
              <a:t>(</a:t>
            </a:r>
            <a:r>
              <a:rPr lang="ko-KR" altLang="ko-KR" dirty="0">
                <a:ea typeface="나눔고딕OTF"/>
                <a:cs typeface="나눔고딕OTF"/>
              </a:rPr>
              <a:t>혹은 다른 기계학습 알고리즘과 딥러닝의 차이를 만드는 역할을 </a:t>
            </a:r>
            <a:r>
              <a:rPr lang="ko-KR" altLang="ko-KR" dirty="0" smtClean="0">
                <a:ea typeface="나눔고딕OTF"/>
                <a:cs typeface="나눔고딕OTF"/>
              </a:rPr>
              <a:t>한다</a:t>
            </a:r>
            <a:r>
              <a:rPr lang="ko-KR" altLang="en-US" dirty="0" smtClean="0">
                <a:ea typeface="나눔고딕OTF"/>
                <a:cs typeface="나눔고딕OTF"/>
              </a:rPr>
              <a:t>는 것을 의미</a:t>
            </a:r>
            <a:r>
              <a:rPr lang="en-US" altLang="ko-KR" dirty="0" smtClean="0">
                <a:ea typeface="나눔고딕OTF"/>
                <a:cs typeface="나눔고딕OTF"/>
              </a:rPr>
              <a:t>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1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961312" cy="4114800"/>
          </a:xfrm>
        </p:spPr>
        <p:txBody>
          <a:bodyPr/>
          <a:lstStyle/>
          <a:p>
            <a:r>
              <a:rPr lang="en-US" altLang="ko-KR" sz="2400" dirty="0" smtClean="0"/>
              <a:t>Optimizer</a:t>
            </a:r>
            <a:r>
              <a:rPr lang="ko-KR" altLang="en-US" sz="2400" dirty="0" smtClean="0"/>
              <a:t>의 종류와 특성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이러한 문제를 보완하기 위해서 다양한 형태의 </a:t>
            </a:r>
            <a:r>
              <a:rPr lang="en-US" altLang="ko-KR" sz="2000" dirty="0" smtClean="0"/>
              <a:t>optimizer </a:t>
            </a:r>
            <a:r>
              <a:rPr lang="ko-KR" altLang="en-US" sz="2000" dirty="0" smtClean="0"/>
              <a:t>제안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기본 업데이트 공식을 약간씩 수정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보완한 방법들임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대표적 </a:t>
            </a:r>
            <a:r>
              <a:rPr lang="en-US" altLang="ko-KR" sz="2000" dirty="0" smtClean="0"/>
              <a:t>Optimizers</a:t>
            </a:r>
          </a:p>
          <a:p>
            <a:pPr lvl="2" latinLnBrk="1"/>
            <a:r>
              <a:rPr lang="en-US" altLang="ko-KR" sz="2000" dirty="0" smtClean="0"/>
              <a:t>Momentum</a:t>
            </a:r>
            <a:endParaRPr lang="ko-KR" altLang="ko-KR" sz="2000" dirty="0"/>
          </a:p>
          <a:p>
            <a:pPr lvl="2" latinLnBrk="1"/>
            <a:r>
              <a:rPr lang="en-US" altLang="ko-KR" sz="2000" dirty="0" err="1" smtClean="0"/>
              <a:t>Adagrad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(Adaptive Gradient)</a:t>
            </a:r>
            <a:endParaRPr lang="ko-KR" altLang="ko-KR" sz="2000" dirty="0"/>
          </a:p>
          <a:p>
            <a:pPr lvl="2" latinLnBrk="1"/>
            <a:r>
              <a:rPr lang="en-US" altLang="ko-KR" sz="2000" dirty="0" err="1" smtClean="0"/>
              <a:t>RMSprop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(Root Mean Square Propagation</a:t>
            </a:r>
            <a:r>
              <a:rPr lang="en-US" altLang="ko-KR" sz="2000" dirty="0" smtClean="0"/>
              <a:t>)</a:t>
            </a:r>
          </a:p>
          <a:p>
            <a:pPr lvl="2" latinLnBrk="1"/>
            <a:r>
              <a:rPr lang="en-US" altLang="ko-KR" sz="2000" dirty="0" smtClean="0"/>
              <a:t>Adam</a:t>
            </a:r>
            <a:endParaRPr lang="ko-KR" altLang="ko-KR" sz="2000" dirty="0"/>
          </a:p>
          <a:p>
            <a:pPr lvl="2"/>
            <a:r>
              <a:rPr lang="ko-KR" altLang="en-US" sz="2000" dirty="0" smtClean="0"/>
              <a:t>다른 </a:t>
            </a:r>
            <a:r>
              <a:rPr lang="en-US" altLang="ko-KR" sz="2000" dirty="0" smtClean="0"/>
              <a:t>optimizer</a:t>
            </a:r>
            <a:r>
              <a:rPr lang="ko-KR" altLang="en-US" sz="2000" dirty="0" smtClean="0"/>
              <a:t>들은 </a:t>
            </a:r>
            <a:r>
              <a:rPr lang="en-US" altLang="ko-KR" sz="2000" dirty="0">
                <a:hlinkClick r:id="rId2"/>
              </a:rPr>
              <a:t>https://ruder.io/optimizing-gradient-descent</a:t>
            </a:r>
            <a:r>
              <a:rPr lang="en-US" altLang="ko-KR" sz="2000" dirty="0" smtClean="0">
                <a:hlinkClick r:id="rId2"/>
              </a:rPr>
              <a:t>/</a:t>
            </a:r>
            <a:r>
              <a:rPr lang="ko-KR" altLang="en-US" sz="2000" dirty="0" smtClean="0"/>
              <a:t>를 참고</a:t>
            </a:r>
            <a:endParaRPr lang="en-US" altLang="ko-KR" sz="2000" dirty="0" smtClean="0"/>
          </a:p>
          <a:p>
            <a:pPr lvl="3"/>
            <a:endParaRPr lang="ko-KR" altLang="ko-KR" sz="1400" dirty="0"/>
          </a:p>
          <a:p>
            <a:pPr lvl="2"/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7772400" cy="4114800"/>
          </a:xfrm>
        </p:spPr>
        <p:txBody>
          <a:bodyPr/>
          <a:lstStyle/>
          <a:p>
            <a:r>
              <a:rPr lang="en-US" sz="2800" dirty="0" smtClean="0"/>
              <a:t>Momentum</a:t>
            </a:r>
          </a:p>
          <a:p>
            <a:pPr lvl="1"/>
            <a:r>
              <a:rPr lang="ko-KR" altLang="en-US" sz="2400" dirty="0" smtClean="0"/>
              <a:t>이전 </a:t>
            </a:r>
            <a:r>
              <a:rPr lang="en-US" altLang="ko-KR" sz="2400" dirty="0" smtClean="0"/>
              <a:t>update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정보를 기억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현</a:t>
            </a:r>
            <a:r>
              <a:rPr lang="ko-KR" altLang="en-US" sz="2400" dirty="0"/>
              <a:t>재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update</a:t>
            </a:r>
            <a:r>
              <a:rPr lang="ko-KR" altLang="en-US" sz="2400" dirty="0" smtClean="0"/>
              <a:t>에 반영하는 방법</a:t>
            </a:r>
            <a:endParaRPr lang="en-US" altLang="ko-KR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ko-KR" altLang="en-US" sz="2400" dirty="0" smtClean="0"/>
              <a:t>장점 </a:t>
            </a:r>
            <a:r>
              <a:rPr lang="en-US" altLang="ko-KR" sz="2400" dirty="0" smtClean="0"/>
              <a:t>(GD </a:t>
            </a:r>
            <a:r>
              <a:rPr lang="ko-KR" altLang="en-US" sz="2400" dirty="0" smtClean="0"/>
              <a:t>에 비해서</a:t>
            </a:r>
            <a:r>
              <a:rPr lang="en-US" altLang="ko-KR" sz="2400" dirty="0" smtClean="0"/>
              <a:t>)</a:t>
            </a:r>
            <a:endParaRPr lang="en-US" sz="2400" dirty="0" smtClean="0"/>
          </a:p>
          <a:p>
            <a:pPr lvl="2"/>
            <a:r>
              <a:rPr lang="en-US" sz="2000" dirty="0" smtClean="0"/>
              <a:t>local minimum/saddle point </a:t>
            </a:r>
            <a:r>
              <a:rPr lang="ko-KR" altLang="en-US" sz="2000" dirty="0" smtClean="0"/>
              <a:t>를 잘 피한다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ko-KR" altLang="en-US" sz="2000" dirty="0" smtClean="0"/>
              <a:t>수렴하는 속도가 빠르다</a:t>
            </a:r>
            <a:r>
              <a:rPr lang="en-US" altLang="ko-KR" sz="2000" dirty="0" smtClean="0"/>
              <a:t>.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82277" y="3657600"/>
                <a:ext cx="2967479" cy="1359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이전 </a:t>
                </a:r>
                <a:r>
                  <a:rPr lang="en-US" altLang="ko-KR" sz="1600" dirty="0" smtClean="0"/>
                  <a:t>update </a:t>
                </a:r>
                <a:r>
                  <a:rPr lang="ko-KR" altLang="en-US" sz="1600" dirty="0" smtClean="0"/>
                  <a:t>내용</a:t>
                </a:r>
                <a:endParaRPr lang="en-US" altLang="ko-KR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m:rPr>
                          <m:sty m:val="p"/>
                        </m:rPr>
                        <a:rPr lang="en-US" altLang="ko-KR" sz="160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600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ko-KR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 smtClean="0"/>
              </a:p>
              <a:p>
                <a:r>
                  <a:rPr lang="ko-KR" altLang="en-US" sz="1600" dirty="0" smtClean="0"/>
                  <a:t>가장 최근 정보를 더 많이 반영</a:t>
                </a:r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277" y="3657600"/>
                <a:ext cx="2967479" cy="1359603"/>
              </a:xfrm>
              <a:prstGeom prst="rect">
                <a:avLst/>
              </a:prstGeom>
              <a:blipFill>
                <a:blip r:embed="rId2"/>
                <a:stretch>
                  <a:fillRect l="-1027" t="-1345" b="-49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014781" y="3149106"/>
            <a:ext cx="2285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이번에 계산된 </a:t>
            </a:r>
            <a:r>
              <a:rPr lang="en-US" altLang="ko-KR" sz="1600" dirty="0" smtClean="0"/>
              <a:t>gradient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 bwMode="auto">
          <a:xfrm flipH="1">
            <a:off x="4962269" y="3318383"/>
            <a:ext cx="1052512" cy="1075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3581401" y="3682008"/>
            <a:ext cx="2600876" cy="2039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50938" y="3124200"/>
                <a:ext cx="4572000" cy="107426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3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000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ko-KR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ko-KR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ko-KR" sz="2000" dirty="0"/>
              </a:p>
              <a:p>
                <a:pPr lvl="3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+1, 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938" y="3124200"/>
                <a:ext cx="4572000" cy="10742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05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Momentum (cont’d)</a:t>
            </a:r>
          </a:p>
          <a:p>
            <a:pPr lvl="1"/>
            <a:r>
              <a:rPr lang="ko-KR" altLang="en-US" dirty="0" smtClean="0"/>
              <a:t>효과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849" y="3352800"/>
            <a:ext cx="6085801" cy="23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663" y="2128838"/>
            <a:ext cx="7772400" cy="4114800"/>
          </a:xfrm>
        </p:spPr>
        <p:txBody>
          <a:bodyPr/>
          <a:lstStyle/>
          <a:p>
            <a:r>
              <a:rPr lang="en-US" sz="2400" dirty="0" err="1" smtClean="0"/>
              <a:t>Adagrad</a:t>
            </a:r>
            <a:r>
              <a:rPr lang="en-US" sz="2400" dirty="0" smtClean="0"/>
              <a:t> (Adaptive Gradient)</a:t>
            </a:r>
          </a:p>
          <a:p>
            <a:pPr lvl="1"/>
            <a:r>
              <a:rPr lang="en-US" sz="2000" dirty="0" smtClean="0"/>
              <a:t>GD =&gt; </a:t>
            </a:r>
            <a:r>
              <a:rPr lang="ko-KR" altLang="en-US" sz="2000" dirty="0" smtClean="0"/>
              <a:t>업데이트 횟수와 상관없이 </a:t>
            </a:r>
            <a:r>
              <a:rPr lang="en-US" altLang="ko-KR" sz="2000" dirty="0" smtClean="0"/>
              <a:t>learning rate</a:t>
            </a:r>
            <a:r>
              <a:rPr lang="ko-KR" altLang="en-US" sz="2000" dirty="0" smtClean="0"/>
              <a:t>를 동일하게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하지만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Adagrad</a:t>
            </a:r>
            <a:r>
              <a:rPr lang="ko-KR" altLang="en-US" sz="2000" dirty="0" smtClean="0"/>
              <a:t>는 다르게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지금까지 업데이트 된 정도를 반영한다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800" dirty="0" smtClean="0"/>
              <a:t>지금까지 업데이트가 많이된 </a:t>
            </a:r>
            <a:r>
              <a:rPr lang="en-US" altLang="ko-KR" sz="1800" dirty="0" smtClean="0"/>
              <a:t>parameter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learning rate</a:t>
            </a:r>
            <a:r>
              <a:rPr lang="ko-KR" altLang="en-US" sz="1800" dirty="0" smtClean="0"/>
              <a:t>를 작게</a:t>
            </a:r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2"/>
            <a:r>
              <a:rPr lang="ko-KR" altLang="en-US" sz="1800" dirty="0" smtClean="0"/>
              <a:t>주요 문제</a:t>
            </a:r>
            <a:endParaRPr lang="en-US" altLang="ko-KR" sz="1800" dirty="0" smtClean="0"/>
          </a:p>
          <a:p>
            <a:pPr lvl="3"/>
            <a:r>
              <a:rPr lang="en-US" altLang="ko-KR" sz="1400" dirty="0" smtClean="0"/>
              <a:t>Gt</a:t>
            </a:r>
            <a:r>
              <a:rPr lang="ko-KR" altLang="en-US" sz="1400" dirty="0" smtClean="0"/>
              <a:t>가 갈수록 커진다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업데이트가 거의 발생하지 않는다</a:t>
            </a:r>
            <a:r>
              <a:rPr lang="en-US" altLang="ko-KR" sz="1400" dirty="0" smtClean="0"/>
              <a:t>.</a:t>
            </a:r>
          </a:p>
          <a:p>
            <a:pPr lvl="3"/>
            <a:r>
              <a:rPr lang="en-US" altLang="ko-KR" sz="1400" dirty="0" err="1" smtClean="0"/>
              <a:t>Adadelta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RMSprop</a:t>
            </a:r>
            <a:r>
              <a:rPr lang="ko-KR" altLang="en-US" sz="1400" dirty="0" smtClean="0"/>
              <a:t> 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27" y="4767102"/>
                <a:ext cx="2737473" cy="1144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" y="4767102"/>
                <a:ext cx="2737473" cy="11446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 bwMode="auto">
          <a:xfrm flipV="1">
            <a:off x="1944688" y="4648200"/>
            <a:ext cx="2703512" cy="6052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6019800" y="4447223"/>
            <a:ext cx="1231186" cy="553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5029200" y="5421868"/>
            <a:ext cx="523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ϵ is a smoothing term that avoids division by zero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5397136" y="4648200"/>
            <a:ext cx="777198" cy="8564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52400" y="4572000"/>
            <a:ext cx="255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지금까지 </a:t>
            </a:r>
            <a:r>
              <a:rPr lang="en-US" altLang="ko-KR" dirty="0" smtClean="0"/>
              <a:t>gradient</a:t>
            </a:r>
            <a:r>
              <a:rPr lang="ko-KR" altLang="en-US" dirty="0" smtClean="0"/>
              <a:t>의 합</a:t>
            </a:r>
            <a:endParaRPr lang="ko-KR" altLang="en-US" dirty="0"/>
          </a:p>
        </p:txBody>
      </p:sp>
      <p:cxnSp>
        <p:nvCxnSpPr>
          <p:cNvPr id="15" name="Straight Arrow Connector 14"/>
          <p:cNvCxnSpPr>
            <a:stCxn id="10" idx="2"/>
          </p:cNvCxnSpPr>
          <p:nvPr/>
        </p:nvCxnSpPr>
        <p:spPr bwMode="auto">
          <a:xfrm flipH="1">
            <a:off x="1371600" y="4941332"/>
            <a:ext cx="56566" cy="3121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6174334" y="1006515"/>
            <a:ext cx="3007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이러한 방법을 </a:t>
            </a:r>
            <a:r>
              <a:rPr lang="en-US" altLang="ko-KR" sz="1600" dirty="0" smtClean="0"/>
              <a:t>learning rate decay</a:t>
            </a:r>
            <a:r>
              <a:rPr lang="ko-KR" altLang="en-US" sz="1600" dirty="0" smtClean="0"/>
              <a:t>라고 부름</a:t>
            </a:r>
            <a:endParaRPr lang="ko-KR" altLang="en-US" sz="1600" dirty="0"/>
          </a:p>
        </p:txBody>
      </p:sp>
      <p:cxnSp>
        <p:nvCxnSpPr>
          <p:cNvPr id="17" name="Straight Arrow Connector 16"/>
          <p:cNvCxnSpPr>
            <a:stCxn id="13" idx="2"/>
          </p:cNvCxnSpPr>
          <p:nvPr/>
        </p:nvCxnSpPr>
        <p:spPr bwMode="auto">
          <a:xfrm flipH="1">
            <a:off x="7645589" y="1591290"/>
            <a:ext cx="32581" cy="1907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220864" y="4668112"/>
                <a:ext cx="1250407" cy="665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864" y="4668112"/>
                <a:ext cx="1250407" cy="665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225866" y="3897867"/>
                <a:ext cx="3978590" cy="8797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+1, 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ko-KR" alt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866" y="3897867"/>
                <a:ext cx="3978590" cy="8797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89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RMSprop</a:t>
            </a:r>
            <a:r>
              <a:rPr lang="en-US" sz="2800" dirty="0" smtClean="0"/>
              <a:t> (</a:t>
            </a:r>
            <a:r>
              <a:rPr lang="en-US" sz="2800" dirty="0"/>
              <a:t>Root Mean Square </a:t>
            </a:r>
            <a:r>
              <a:rPr lang="en-US" sz="2800" dirty="0" smtClean="0"/>
              <a:t>Propagation)</a:t>
            </a:r>
          </a:p>
          <a:p>
            <a:pPr lvl="1"/>
            <a:r>
              <a:rPr lang="en-US" sz="2400" dirty="0" err="1" smtClean="0"/>
              <a:t>Adagrad</a:t>
            </a:r>
            <a:r>
              <a:rPr lang="ko-KR" altLang="en-US" sz="2400" dirty="0" smtClean="0"/>
              <a:t>의 확장 버전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무조건적으로 줄어드는 </a:t>
            </a:r>
            <a:r>
              <a:rPr lang="en-US" altLang="ko-KR" sz="2000" dirty="0" smtClean="0"/>
              <a:t>learning rate </a:t>
            </a:r>
            <a:r>
              <a:rPr lang="ko-KR" altLang="en-US" sz="2000" dirty="0" smtClean="0"/>
              <a:t>문제를 보완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합이 아니라 평균을 사용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과거 </a:t>
            </a:r>
            <a:r>
              <a:rPr lang="en-US" altLang="ko-KR" sz="2000" dirty="0" smtClean="0"/>
              <a:t>gradients </a:t>
            </a:r>
            <a:r>
              <a:rPr lang="ko-KR" altLang="en-US" sz="2000" dirty="0" smtClean="0"/>
              <a:t>들의 평균</a:t>
            </a:r>
            <a:r>
              <a:rPr lang="en-US" altLang="ko-KR" sz="2000" dirty="0" smtClean="0"/>
              <a:t>]</a:t>
            </a:r>
          </a:p>
          <a:p>
            <a:pPr marL="914400" lvl="2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39013" y="4984924"/>
                <a:ext cx="3518912" cy="3711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</m:d>
                      <m:sSubSup>
                        <m:sSub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13" y="4984924"/>
                <a:ext cx="3518912" cy="371127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26003" y="3911998"/>
                <a:ext cx="3370858" cy="735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]"/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sSup>
                                        <m:sSupPr>
                                          <m:ctrlP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ko-KR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003" y="3911998"/>
                <a:ext cx="3370858" cy="735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05200" y="5638800"/>
                <a:ext cx="31046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이를 </a:t>
                </a:r>
                <a:r>
                  <a:rPr lang="en-US" altLang="ko-KR" dirty="0" smtClean="0"/>
                  <a:t>moving average</a:t>
                </a:r>
                <a:r>
                  <a:rPr lang="ko-KR" altLang="en-US" dirty="0" smtClean="0"/>
                  <a:t>라고 함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ko-KR" altLang="en-US" dirty="0" smtClean="0"/>
                  <a:t>는 보통 </a:t>
                </a:r>
                <a:r>
                  <a:rPr lang="en-US" altLang="ko-KR" dirty="0" smtClean="0"/>
                  <a:t>0.9 </a:t>
                </a:r>
                <a:r>
                  <a:rPr lang="ko-KR" altLang="en-US" dirty="0" smtClean="0"/>
                  <a:t>정도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638800"/>
                <a:ext cx="3104632" cy="646331"/>
              </a:xfrm>
              <a:prstGeom prst="rect">
                <a:avLst/>
              </a:prstGeom>
              <a:blipFill>
                <a:blip r:embed="rId4"/>
                <a:stretch>
                  <a:fillRect l="-1572" t="-4717" r="-786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25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 smtClean="0"/>
                  <a:t>Adam</a:t>
                </a:r>
              </a:p>
              <a:p>
                <a:pPr lvl="1"/>
                <a:r>
                  <a:rPr lang="en-US" sz="1600" dirty="0" err="1" smtClean="0"/>
                  <a:t>RMSprop</a:t>
                </a:r>
                <a:r>
                  <a:rPr lang="en-US" sz="1600" dirty="0" smtClean="0"/>
                  <a:t> + momentum</a:t>
                </a:r>
              </a:p>
              <a:p>
                <a:pPr lvl="1"/>
                <a:r>
                  <a:rPr lang="ko-KR" altLang="en-US" sz="1600" dirty="0" smtClean="0"/>
                  <a:t>다음과 같이 표현될 수 있음</a:t>
                </a:r>
                <a:endParaRPr lang="en-US" altLang="ko-KR" sz="1600" dirty="0" smtClean="0"/>
              </a:p>
              <a:p>
                <a:pPr lvl="2"/>
                <a:r>
                  <a:rPr lang="en-US" altLang="ko-KR" sz="1400" dirty="0" smtClean="0"/>
                  <a:t>Momentum </a:t>
                </a:r>
                <a:r>
                  <a:rPr lang="ko-KR" altLang="en-US" sz="1400" dirty="0" smtClean="0"/>
                  <a:t>방식</a:t>
                </a:r>
                <a:endParaRPr lang="en-US" altLang="ko-KR" sz="1400" dirty="0" smtClean="0"/>
              </a:p>
              <a:p>
                <a:pPr lvl="3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γ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ko-KR" altLang="ko-KR" sz="1400" dirty="0"/>
              </a:p>
              <a:p>
                <a:pPr lvl="3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200" dirty="0" smtClean="0"/>
              </a:p>
              <a:p>
                <a:pPr lvl="2" latinLnBrk="1"/>
                <a:r>
                  <a:rPr lang="en-US" sz="1400" dirty="0" err="1" smtClean="0"/>
                  <a:t>RMSprop</a:t>
                </a:r>
                <a:r>
                  <a:rPr lang="en-US" sz="1400" dirty="0" smtClean="0"/>
                  <a:t> </a:t>
                </a:r>
                <a:r>
                  <a:rPr lang="ko-KR" altLang="en-US" sz="1400" dirty="0" smtClean="0"/>
                  <a:t>방식</a:t>
                </a:r>
                <a:endParaRPr lang="en-US" altLang="ko-KR" sz="1400" dirty="0" smtClean="0"/>
              </a:p>
              <a:p>
                <a:pPr lvl="3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p>
                                  <m:sSupPr>
                                    <m:ctrlPr>
                                      <a:rPr lang="ko-KR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ko-KR" altLang="ko-KR" sz="1200" dirty="0"/>
              </a:p>
              <a:p>
                <a:pPr lvl="2" latinLnBrk="1"/>
                <a:r>
                  <a:rPr lang="ko-KR" altLang="en-US" sz="1400" dirty="0" smtClean="0"/>
                  <a:t>둘을 결합하면</a:t>
                </a:r>
                <a:r>
                  <a:rPr lang="en-US" altLang="ko-KR" sz="1400" dirty="0" smtClean="0"/>
                  <a:t>, </a:t>
                </a:r>
              </a:p>
              <a:p>
                <a:pPr lvl="3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p>
                                  <m:sSupPr>
                                    <m:ctrlPr>
                                      <a:rPr lang="ko-KR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</m:oMath>
                </a14:m>
                <a:endParaRPr lang="en-US" sz="1600" dirty="0"/>
              </a:p>
              <a:p>
                <a:pPr lvl="1"/>
                <a:r>
                  <a:rPr lang="ko-KR" altLang="en-US" sz="1600" dirty="0" smtClean="0"/>
                  <a:t>자세한 내용은 </a:t>
                </a:r>
                <a:endParaRPr lang="en-US" altLang="ko-KR" sz="1600" dirty="0" smtClean="0"/>
              </a:p>
              <a:p>
                <a:pPr lvl="2"/>
                <a:r>
                  <a:rPr lang="en-US" altLang="ko-KR" sz="1400" dirty="0" err="1"/>
                  <a:t>Kingma</a:t>
                </a:r>
                <a:r>
                  <a:rPr lang="en-US" altLang="ko-KR" sz="1400" dirty="0"/>
                  <a:t>, D. P., &amp; Ba, J. (2014). Adam: A method for stochastic optimization. </a:t>
                </a:r>
                <a:r>
                  <a:rPr lang="en-US" altLang="ko-KR" sz="1400" i="1" dirty="0" err="1"/>
                  <a:t>arXiv</a:t>
                </a:r>
                <a:r>
                  <a:rPr lang="en-US" altLang="ko-KR" sz="1400" i="1" dirty="0"/>
                  <a:t> preprint </a:t>
                </a:r>
                <a:r>
                  <a:rPr lang="en-US" altLang="ko-KR" sz="1400" i="1" dirty="0" err="1"/>
                  <a:t>arXiv:1412.6980</a:t>
                </a:r>
                <a:r>
                  <a:rPr lang="en-US" altLang="ko-KR" sz="1400" dirty="0" smtClean="0"/>
                  <a:t>.</a:t>
                </a:r>
              </a:p>
              <a:p>
                <a:pPr lvl="2"/>
                <a:r>
                  <a:rPr lang="en-US" sz="1400" dirty="0">
                    <a:hlinkClick r:id="rId2"/>
                  </a:rPr>
                  <a:t>https://</a:t>
                </a:r>
                <a:r>
                  <a:rPr lang="en-US" sz="1400" dirty="0" err="1" smtClean="0">
                    <a:hlinkClick r:id="rId2"/>
                  </a:rPr>
                  <a:t>ruder.io</a:t>
                </a:r>
                <a:r>
                  <a:rPr lang="en-US" sz="1400" dirty="0" smtClean="0">
                    <a:hlinkClick r:id="rId2"/>
                  </a:rPr>
                  <a:t>/optimizing-gradient-descent/</a:t>
                </a:r>
                <a:r>
                  <a:rPr lang="en-US" sz="1400" dirty="0" err="1" smtClean="0">
                    <a:hlinkClick r:id="rId2"/>
                  </a:rPr>
                  <a:t>index.html#adam</a:t>
                </a:r>
                <a:r>
                  <a:rPr lang="en-US" sz="1400" dirty="0" smtClean="0"/>
                  <a:t> </a:t>
                </a:r>
              </a:p>
              <a:p>
                <a:pPr lvl="1"/>
                <a:endParaRPr lang="en-US" sz="1600" dirty="0" smtClean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889" b="-4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4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Optimizer</a:t>
            </a:r>
            <a:r>
              <a:rPr lang="ko-KR" altLang="en-US" sz="2800" dirty="0" smtClean="0"/>
              <a:t>들의 비교</a:t>
            </a:r>
            <a:endParaRPr lang="en-US" altLang="ko-KR" sz="2800" dirty="0" smtClean="0"/>
          </a:p>
          <a:p>
            <a:pPr lvl="1"/>
            <a:r>
              <a:rPr lang="en-US" altLang="ko-KR" sz="2400" dirty="0" smtClean="0">
                <a:hlinkClick r:id="rId2"/>
              </a:rPr>
              <a:t>http</a:t>
            </a:r>
            <a:r>
              <a:rPr lang="en-US" altLang="ko-KR" sz="2400" dirty="0">
                <a:hlinkClick r:id="rId2"/>
              </a:rPr>
              <a:t>://ruder.io/optimizing-gradient-descent/index.html#visualizationofalgorithms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r>
              <a:rPr lang="en-US" sz="2800" dirty="0" smtClean="0"/>
              <a:t>Which optimizer to use? </a:t>
            </a:r>
          </a:p>
          <a:p>
            <a:pPr lvl="1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ruder.io/optimizing-gradient-descent/index.html#whichoptimizertouse</a:t>
            </a:r>
            <a:r>
              <a:rPr lang="en-US" sz="2400" dirty="0" smtClean="0"/>
              <a:t> 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2EBF-E30C-475C-A29D-C92F89BC3C2E}" type="datetime1">
              <a:rPr lang="en-US" smtClean="0"/>
              <a:t>5/29/2022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 descr="hidden layer representation neural network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29029"/>
            <a:ext cx="6858000" cy="512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9319" y="2362200"/>
            <a:ext cx="2018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은닉층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순차적으로</a:t>
            </a:r>
            <a:endParaRPr lang="en-US" altLang="ko-KR" sz="1600" dirty="0" smtClean="0"/>
          </a:p>
          <a:p>
            <a:r>
              <a:rPr lang="ko-KR" altLang="en-US" sz="1600" dirty="0" smtClean="0"/>
              <a:t>정답을 예측하는데</a:t>
            </a:r>
            <a:endParaRPr lang="en-US" altLang="ko-KR" sz="1600" dirty="0" smtClean="0"/>
          </a:p>
          <a:p>
            <a:r>
              <a:rPr lang="ko-KR" altLang="en-US" sz="1600" dirty="0" smtClean="0"/>
              <a:t>중요한 역할을 하는 </a:t>
            </a:r>
            <a:endParaRPr lang="en-US" altLang="ko-KR" sz="1600" dirty="0" smtClean="0"/>
          </a:p>
          <a:p>
            <a:r>
              <a:rPr lang="ko-KR" altLang="en-US" sz="1600" dirty="0" smtClean="0"/>
              <a:t>정보를 추출한다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3352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신경망의 구조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입력층과 출력층은 언제나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개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은닉층의 수는 사용자가 결정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은닉층의 수가 </a:t>
            </a:r>
            <a:r>
              <a:rPr lang="en-US" altLang="ko-KR" sz="2400" dirty="0" smtClean="0"/>
              <a:t>1 </a:t>
            </a:r>
            <a:r>
              <a:rPr lang="ko-KR" altLang="en-US" sz="2400" dirty="0"/>
              <a:t>인</a:t>
            </a:r>
            <a:r>
              <a:rPr lang="ko-KR" altLang="en-US" sz="2400" dirty="0" smtClean="0"/>
              <a:t> 경우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얕은 신경망 </a:t>
            </a:r>
            <a:r>
              <a:rPr lang="en-US" altLang="ko-KR" sz="2400" dirty="0" smtClean="0"/>
              <a:t>(shallow NN)</a:t>
            </a:r>
          </a:p>
          <a:p>
            <a:pPr lvl="1"/>
            <a:r>
              <a:rPr lang="ko-KR" altLang="en-US" sz="2400" dirty="0" smtClean="0"/>
              <a:t>은닉층의 수가 </a:t>
            </a:r>
            <a:r>
              <a:rPr lang="en-US" altLang="ko-KR" sz="2400" dirty="0"/>
              <a:t>2</a:t>
            </a:r>
            <a:r>
              <a:rPr lang="ko-KR" altLang="en-US" sz="2400" dirty="0" smtClean="0"/>
              <a:t>개 이상인 경우 </a:t>
            </a:r>
            <a:r>
              <a:rPr lang="en-US" altLang="ko-KR" sz="2400" dirty="0" smtClean="0"/>
              <a:t>(Deep NN) =&gt; </a:t>
            </a:r>
            <a:r>
              <a:rPr lang="ko-KR" altLang="en-US" sz="2400" dirty="0" smtClean="0"/>
              <a:t>보통 이를 딥러닝 알고리즘 이라고 함 </a:t>
            </a:r>
            <a:endParaRPr lang="en-US" altLang="ko-KR" sz="2400" dirty="0" smtClean="0"/>
          </a:p>
          <a:p>
            <a:pPr lvl="1"/>
            <a:endParaRPr lang="en-US" altLang="ko-KR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961312" cy="4114800"/>
          </a:xfrm>
        </p:spPr>
        <p:txBody>
          <a:bodyPr/>
          <a:lstStyle/>
          <a:p>
            <a:r>
              <a:rPr lang="ko-KR" altLang="en-US" sz="2400" dirty="0" smtClean="0"/>
              <a:t>신경망의 구조 </a:t>
            </a:r>
            <a:r>
              <a:rPr lang="en-US" altLang="ko-KR" sz="2400" dirty="0" smtClean="0"/>
              <a:t>(cont’d)</a:t>
            </a:r>
          </a:p>
          <a:p>
            <a:pPr lvl="1"/>
            <a:r>
              <a:rPr lang="ko-KR" altLang="en-US" sz="1800" dirty="0" smtClean="0"/>
              <a:t>각 층은 노드들로 구성</a:t>
            </a:r>
            <a:endParaRPr lang="en-US" altLang="ko-KR" sz="1800" dirty="0"/>
          </a:p>
          <a:p>
            <a:pPr lvl="1"/>
            <a:r>
              <a:rPr lang="ko-KR" altLang="en-US" sz="1800" dirty="0" smtClean="0"/>
              <a:t>노드의 역할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어떠한 값을 입력받고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출력하는 역할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입력노드</a:t>
            </a:r>
            <a:r>
              <a:rPr lang="en-US" altLang="ko-KR" sz="1600" dirty="0" smtClean="0"/>
              <a:t>: </a:t>
            </a:r>
            <a:r>
              <a:rPr lang="ko-KR" altLang="en-US" sz="1600" dirty="0"/>
              <a:t>입력된 값을 그대로 출력</a:t>
            </a:r>
            <a:endParaRPr lang="en-US" altLang="ko-KR" sz="1600" dirty="0"/>
          </a:p>
          <a:p>
            <a:pPr lvl="2"/>
            <a:r>
              <a:rPr lang="ko-KR" altLang="en-US" sz="1600" dirty="0" smtClean="0"/>
              <a:t>은닉노드</a:t>
            </a:r>
            <a:r>
              <a:rPr lang="en-US" altLang="ko-KR" sz="1600" dirty="0" smtClean="0"/>
              <a:t>: </a:t>
            </a:r>
            <a:r>
              <a:rPr lang="ko-KR" altLang="en-US" sz="1600" dirty="0"/>
              <a:t>입력된 값을 특정 함수를 사용해서 변환해서 </a:t>
            </a:r>
            <a:r>
              <a:rPr lang="ko-KR" altLang="en-US" sz="1600" dirty="0" smtClean="0"/>
              <a:t>출력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이러한 </a:t>
            </a:r>
            <a:r>
              <a:rPr lang="ko-KR" altLang="en-US" sz="1600" dirty="0"/>
              <a:t>함수를 활성화함수</a:t>
            </a:r>
            <a:r>
              <a:rPr lang="en-US" altLang="ko-KR" sz="1600" dirty="0"/>
              <a:t>(Activation function)</a:t>
            </a:r>
            <a:r>
              <a:rPr lang="ko-KR" altLang="en-US" sz="1600" dirty="0"/>
              <a:t>이라고 함</a:t>
            </a:r>
            <a:endParaRPr lang="en-US" altLang="ko-KR" sz="1600" dirty="0"/>
          </a:p>
          <a:p>
            <a:pPr lvl="2"/>
            <a:r>
              <a:rPr lang="ko-KR" altLang="en-US" sz="1600" dirty="0" smtClean="0"/>
              <a:t>출력노드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문제의 종류에 따라 달라짐</a:t>
            </a:r>
            <a:endParaRPr lang="en-US" altLang="ko-KR" sz="1600" dirty="0" smtClean="0"/>
          </a:p>
          <a:p>
            <a:pPr lvl="3"/>
            <a:r>
              <a:rPr lang="ko-KR" altLang="en-US" sz="1400" dirty="0" smtClean="0"/>
              <a:t>회귀문제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입력된 값을 그대로 출력</a:t>
            </a:r>
            <a:endParaRPr lang="en-US" altLang="ko-KR" sz="1400" dirty="0"/>
          </a:p>
          <a:p>
            <a:pPr lvl="3"/>
            <a:r>
              <a:rPr lang="ko-KR" altLang="en-US" sz="1400" dirty="0" smtClean="0"/>
              <a:t>분류문제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종속변수가 각 값을 취할 확률을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pPr lvl="1"/>
            <a:r>
              <a:rPr lang="ko-KR" altLang="en-US" sz="1800" dirty="0" smtClean="0"/>
              <a:t>각 층에 존재하는 노드의 수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입력층의 노드의 수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독립변수의 수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은닉층의 노드의 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사용자가 임의로 결정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출력층의 노드의 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문제의 종류에 따라 달라짐</a:t>
            </a:r>
            <a:endParaRPr lang="en-US" altLang="ko-KR" sz="1600" dirty="0" smtClean="0"/>
          </a:p>
          <a:p>
            <a:pPr lvl="3"/>
            <a:r>
              <a:rPr lang="ko-KR" altLang="en-US" sz="1400" dirty="0" smtClean="0"/>
              <a:t>회귀문제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출력 노드의 수 </a:t>
            </a:r>
            <a:r>
              <a:rPr lang="en-US" altLang="ko-KR" sz="1400" dirty="0" smtClean="0"/>
              <a:t>= 1</a:t>
            </a:r>
          </a:p>
          <a:p>
            <a:pPr lvl="3"/>
            <a:r>
              <a:rPr lang="ko-KR" altLang="en-US" sz="1400" dirty="0" smtClean="0"/>
              <a:t>분류문제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출력 노드의 수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종속변수가 취할 수 있는 값의 수 </a:t>
            </a: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bias node</a:t>
            </a:r>
          </a:p>
          <a:p>
            <a:pPr lvl="1"/>
            <a:r>
              <a:rPr lang="ko-KR" altLang="en-US" sz="1800" dirty="0" smtClean="0"/>
              <a:t>입력층과 은닉층에 존재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선형 </a:t>
            </a:r>
            <a:r>
              <a:rPr lang="ko-KR" altLang="en-US" sz="1800" dirty="0"/>
              <a:t>회귀 모형의</a:t>
            </a:r>
            <a:r>
              <a:rPr lang="en-US" altLang="ko-KR" sz="1800" dirty="0"/>
              <a:t> intercept </a:t>
            </a:r>
            <a:r>
              <a:rPr lang="ko-KR" altLang="en-US" sz="1800" dirty="0"/>
              <a:t>와 비슷한 </a:t>
            </a:r>
            <a:r>
              <a:rPr lang="ko-KR" altLang="en-US" sz="1800" dirty="0" smtClean="0"/>
              <a:t>역할</a:t>
            </a:r>
            <a:endParaRPr lang="en-US" sz="1800" dirty="0" smtClean="0"/>
          </a:p>
          <a:p>
            <a:pPr lvl="1"/>
            <a:r>
              <a:rPr lang="en-US" sz="1800" dirty="0" smtClean="0"/>
              <a:t>bias node</a:t>
            </a:r>
            <a:r>
              <a:rPr lang="ko-KR" altLang="en-US" sz="1800" dirty="0" smtClean="0"/>
              <a:t>에서 출력되는 값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의 값을 출력한다고 생각</a:t>
            </a:r>
            <a:endParaRPr lang="en-US" altLang="ko-KR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15888" y="358140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bias node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752600" y="38100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1752600" y="48006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1752600" y="5791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charset="0"/>
              </a:rPr>
              <a:t>X</a:t>
            </a:r>
            <a:r>
              <a:rPr lang="en-US" baseline="-25000" dirty="0">
                <a:latin typeface="Arial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114800" y="38100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114800" y="48006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114800" y="5791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324600" y="48006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324600" y="5791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Straight Arrow Connector 22"/>
          <p:cNvCxnSpPr>
            <a:stCxn id="15" idx="6"/>
            <a:endCxn id="19" idx="1"/>
          </p:cNvCxnSpPr>
          <p:nvPr/>
        </p:nvCxnSpPr>
        <p:spPr bwMode="auto">
          <a:xfrm>
            <a:off x="2362200" y="4114800"/>
            <a:ext cx="1841874" cy="775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15" idx="6"/>
            <a:endCxn id="20" idx="1"/>
          </p:cNvCxnSpPr>
          <p:nvPr/>
        </p:nvCxnSpPr>
        <p:spPr bwMode="auto">
          <a:xfrm>
            <a:off x="2362200" y="4114800"/>
            <a:ext cx="1841874" cy="1765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16" idx="6"/>
            <a:endCxn id="19" idx="2"/>
          </p:cNvCxnSpPr>
          <p:nvPr/>
        </p:nvCxnSpPr>
        <p:spPr bwMode="auto">
          <a:xfrm>
            <a:off x="2362200" y="5105400"/>
            <a:ext cx="1752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16" idx="6"/>
            <a:endCxn id="20" idx="2"/>
          </p:cNvCxnSpPr>
          <p:nvPr/>
        </p:nvCxnSpPr>
        <p:spPr bwMode="auto">
          <a:xfrm>
            <a:off x="2362200" y="5105400"/>
            <a:ext cx="17526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7" idx="6"/>
            <a:endCxn id="20" idx="2"/>
          </p:cNvCxnSpPr>
          <p:nvPr/>
        </p:nvCxnSpPr>
        <p:spPr bwMode="auto">
          <a:xfrm>
            <a:off x="2362200" y="6096000"/>
            <a:ext cx="1752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stCxn id="17" idx="6"/>
            <a:endCxn id="19" idx="2"/>
          </p:cNvCxnSpPr>
          <p:nvPr/>
        </p:nvCxnSpPr>
        <p:spPr bwMode="auto">
          <a:xfrm flipV="1">
            <a:off x="2362200" y="5105400"/>
            <a:ext cx="17526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stCxn id="18" idx="6"/>
            <a:endCxn id="21" idx="1"/>
          </p:cNvCxnSpPr>
          <p:nvPr/>
        </p:nvCxnSpPr>
        <p:spPr bwMode="auto">
          <a:xfrm>
            <a:off x="4724400" y="4114800"/>
            <a:ext cx="1689474" cy="775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18" idx="6"/>
            <a:endCxn id="22" idx="1"/>
          </p:cNvCxnSpPr>
          <p:nvPr/>
        </p:nvCxnSpPr>
        <p:spPr bwMode="auto">
          <a:xfrm>
            <a:off x="4724400" y="4114800"/>
            <a:ext cx="1689474" cy="1765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19" idx="6"/>
            <a:endCxn id="21" idx="2"/>
          </p:cNvCxnSpPr>
          <p:nvPr/>
        </p:nvCxnSpPr>
        <p:spPr bwMode="auto">
          <a:xfrm>
            <a:off x="4724400" y="5105400"/>
            <a:ext cx="1600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stCxn id="19" idx="6"/>
            <a:endCxn id="22" idx="2"/>
          </p:cNvCxnSpPr>
          <p:nvPr/>
        </p:nvCxnSpPr>
        <p:spPr bwMode="auto">
          <a:xfrm>
            <a:off x="4724400" y="5105400"/>
            <a:ext cx="16002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>
            <a:stCxn id="20" idx="6"/>
            <a:endCxn id="22" idx="2"/>
          </p:cNvCxnSpPr>
          <p:nvPr/>
        </p:nvCxnSpPr>
        <p:spPr bwMode="auto">
          <a:xfrm>
            <a:off x="4724400" y="6096000"/>
            <a:ext cx="1600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stCxn id="20" idx="6"/>
            <a:endCxn id="21" idx="2"/>
          </p:cNvCxnSpPr>
          <p:nvPr/>
        </p:nvCxnSpPr>
        <p:spPr bwMode="auto">
          <a:xfrm flipV="1">
            <a:off x="4724400" y="5105400"/>
            <a:ext cx="16002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endCxn id="15" idx="2"/>
          </p:cNvCxnSpPr>
          <p:nvPr/>
        </p:nvCxnSpPr>
        <p:spPr bwMode="auto">
          <a:xfrm>
            <a:off x="914400" y="3810000"/>
            <a:ext cx="8382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18" idx="1"/>
          </p:cNvCxnSpPr>
          <p:nvPr/>
        </p:nvCxnSpPr>
        <p:spPr bwMode="auto">
          <a:xfrm>
            <a:off x="1049816" y="3766066"/>
            <a:ext cx="3154258" cy="1332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4679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34098</TotalTime>
  <Words>2329</Words>
  <Application>Microsoft Office PowerPoint</Application>
  <PresentationFormat>On-screen Show (4:3)</PresentationFormat>
  <Paragraphs>753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나눔고딕OTF</vt:lpstr>
      <vt:lpstr>맑은 고딕</vt:lpstr>
      <vt:lpstr>Arial</vt:lpstr>
      <vt:lpstr>Calibri</vt:lpstr>
      <vt:lpstr>Cambria Math</vt:lpstr>
      <vt:lpstr>Tahoma</vt:lpstr>
      <vt:lpstr>Wingdings</vt:lpstr>
      <vt:lpstr>01013022</vt:lpstr>
      <vt:lpstr>Intro to Deep learning  (Deep neural networks)</vt:lpstr>
      <vt:lpstr>Deep learning 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신경망 작동 원리</vt:lpstr>
      <vt:lpstr>Deep learning</vt:lpstr>
      <vt:lpstr>Deep learning</vt:lpstr>
      <vt:lpstr>Deep learning</vt:lpstr>
      <vt:lpstr>Deep learning</vt:lpstr>
      <vt:lpstr>Deep learning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Activation functions</vt:lpstr>
      <vt:lpstr>Deep learning</vt:lpstr>
      <vt:lpstr>Deep learning</vt:lpstr>
      <vt:lpstr>Deep learning</vt:lpstr>
      <vt:lpstr>Deep learning</vt:lpstr>
      <vt:lpstr>Deep learning</vt:lpstr>
      <vt:lpstr>Deep learning</vt:lpstr>
      <vt:lpstr>신경망 작동 원리</vt:lpstr>
      <vt:lpstr>신경망 작동 원리</vt:lpstr>
      <vt:lpstr>신경망 작동 원리</vt:lpstr>
      <vt:lpstr>신경망에서의 경사하강법</vt:lpstr>
      <vt:lpstr>신경망 작동 원리</vt:lpstr>
      <vt:lpstr>Review</vt:lpstr>
      <vt:lpstr>Review</vt:lpstr>
      <vt:lpstr>신경망 작동 원리</vt:lpstr>
      <vt:lpstr>신경망 작동 원리</vt:lpstr>
      <vt:lpstr>Optimizer의 종류</vt:lpstr>
      <vt:lpstr>신경망 작동 원리</vt:lpstr>
      <vt:lpstr>신경망 작동 원리</vt:lpstr>
      <vt:lpstr>신경망 작동 원리</vt:lpstr>
      <vt:lpstr>Optimizer</vt:lpstr>
      <vt:lpstr>Optimizer</vt:lpstr>
      <vt:lpstr>Optimizer</vt:lpstr>
      <vt:lpstr>Optimizer</vt:lpstr>
      <vt:lpstr>Optimizer</vt:lpstr>
      <vt:lpstr>Optimizer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427</cp:revision>
  <dcterms:created xsi:type="dcterms:W3CDTF">2015-01-19T14:33:39Z</dcterms:created>
  <dcterms:modified xsi:type="dcterms:W3CDTF">2022-05-29T10:20:15Z</dcterms:modified>
</cp:coreProperties>
</file>