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6"/>
  </p:notesMasterIdLst>
  <p:sldIdLst>
    <p:sldId id="256" r:id="rId2"/>
    <p:sldId id="430" r:id="rId3"/>
    <p:sldId id="432" r:id="rId4"/>
    <p:sldId id="431" r:id="rId5"/>
    <p:sldId id="438" r:id="rId6"/>
    <p:sldId id="440" r:id="rId7"/>
    <p:sldId id="439" r:id="rId8"/>
    <p:sldId id="429" r:id="rId9"/>
    <p:sldId id="404" r:id="rId10"/>
    <p:sldId id="405" r:id="rId11"/>
    <p:sldId id="406" r:id="rId12"/>
    <p:sldId id="407" r:id="rId13"/>
    <p:sldId id="408" r:id="rId14"/>
    <p:sldId id="409" r:id="rId15"/>
    <p:sldId id="410" r:id="rId16"/>
    <p:sldId id="411" r:id="rId17"/>
    <p:sldId id="412" r:id="rId18"/>
    <p:sldId id="413" r:id="rId19"/>
    <p:sldId id="433" r:id="rId20"/>
    <p:sldId id="434" r:id="rId21"/>
    <p:sldId id="435" r:id="rId22"/>
    <p:sldId id="436" r:id="rId23"/>
    <p:sldId id="437" r:id="rId24"/>
    <p:sldId id="423" r:id="rId25"/>
    <p:sldId id="415" r:id="rId26"/>
    <p:sldId id="416" r:id="rId27"/>
    <p:sldId id="417" r:id="rId28"/>
    <p:sldId id="418" r:id="rId29"/>
    <p:sldId id="441" r:id="rId30"/>
    <p:sldId id="419" r:id="rId31"/>
    <p:sldId id="420" r:id="rId32"/>
    <p:sldId id="421" r:id="rId33"/>
    <p:sldId id="422" r:id="rId34"/>
    <p:sldId id="363" r:id="rId35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45" autoAdjust="0"/>
  </p:normalViewPr>
  <p:slideViewPr>
    <p:cSldViewPr>
      <p:cViewPr varScale="1">
        <p:scale>
          <a:sx n="52" d="100"/>
          <a:sy n="52" d="100"/>
        </p:scale>
        <p:origin x="16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F9376-9C26-4D8E-A786-07D622B5D54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94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860E425-614C-4882-BF1F-5B98F5DA651E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CFF8AF-125A-4F05-BE3F-165D329C1118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CD67BD-43CA-4034-8BE5-29599BB2BB3B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3DDC7F-6435-4876-88F4-470089AA47BC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D888F5-BB1B-4CEA-BC49-981789E28F9E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266B0-3EFF-4CFF-B8C9-8A50CB4AF7C0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340014-6CE4-4A16-BD72-76FF43ADA16E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0EFD33-553A-417C-A056-8D27A5B5B883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691002-E44A-469C-A99A-E5E81DFD2701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E5C551-9E20-4E2A-B372-FF69FD8E3958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99D6D9-FD29-4F6D-883D-899F9ACA77F1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851469C6-1042-49E8-B84A-989D7A3CF3B5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smtClean="0"/>
              <a:t>ML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경사하강법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Not a convex function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2F43F-9C83-45DF-A412-2179DA9922EB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Freeform 7"/>
          <p:cNvSpPr/>
          <p:nvPr/>
        </p:nvSpPr>
        <p:spPr bwMode="auto">
          <a:xfrm>
            <a:off x="777240" y="2858259"/>
            <a:ext cx="7498080" cy="3081175"/>
          </a:xfrm>
          <a:custGeom>
            <a:avLst/>
            <a:gdLst>
              <a:gd name="connsiteX0" fmla="*/ 0 w 7498080"/>
              <a:gd name="connsiteY0" fmla="*/ 1279401 h 3081175"/>
              <a:gd name="connsiteX1" fmla="*/ 445770 w 7498080"/>
              <a:gd name="connsiteY1" fmla="*/ 685041 h 3081175"/>
              <a:gd name="connsiteX2" fmla="*/ 1417320 w 7498080"/>
              <a:gd name="connsiteY2" fmla="*/ 3073911 h 3081175"/>
              <a:gd name="connsiteX3" fmla="*/ 2068830 w 7498080"/>
              <a:gd name="connsiteY3" fmla="*/ 1450851 h 3081175"/>
              <a:gd name="connsiteX4" fmla="*/ 2926080 w 7498080"/>
              <a:gd name="connsiteY4" fmla="*/ 2136651 h 3081175"/>
              <a:gd name="connsiteX5" fmla="*/ 4549140 w 7498080"/>
              <a:gd name="connsiteY5" fmla="*/ 2159511 h 3081175"/>
              <a:gd name="connsiteX6" fmla="*/ 5223510 w 7498080"/>
              <a:gd name="connsiteY6" fmla="*/ 2765301 h 3081175"/>
              <a:gd name="connsiteX7" fmla="*/ 5634990 w 7498080"/>
              <a:gd name="connsiteY7" fmla="*/ 10671 h 3081175"/>
              <a:gd name="connsiteX8" fmla="*/ 7498080 w 7498080"/>
              <a:gd name="connsiteY8" fmla="*/ 1748031 h 308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8080" h="3081175">
                <a:moveTo>
                  <a:pt x="0" y="1279401"/>
                </a:moveTo>
                <a:cubicBezTo>
                  <a:pt x="104775" y="832678"/>
                  <a:pt x="209550" y="385956"/>
                  <a:pt x="445770" y="685041"/>
                </a:cubicBezTo>
                <a:cubicBezTo>
                  <a:pt x="681990" y="984126"/>
                  <a:pt x="1146810" y="2946276"/>
                  <a:pt x="1417320" y="3073911"/>
                </a:cubicBezTo>
                <a:cubicBezTo>
                  <a:pt x="1687830" y="3201546"/>
                  <a:pt x="1817370" y="1607061"/>
                  <a:pt x="2068830" y="1450851"/>
                </a:cubicBezTo>
                <a:cubicBezTo>
                  <a:pt x="2320290" y="1294641"/>
                  <a:pt x="2512695" y="2018541"/>
                  <a:pt x="2926080" y="2136651"/>
                </a:cubicBezTo>
                <a:cubicBezTo>
                  <a:pt x="3339465" y="2254761"/>
                  <a:pt x="4166235" y="2054736"/>
                  <a:pt x="4549140" y="2159511"/>
                </a:cubicBezTo>
                <a:cubicBezTo>
                  <a:pt x="4932045" y="2264286"/>
                  <a:pt x="5042535" y="3123441"/>
                  <a:pt x="5223510" y="2765301"/>
                </a:cubicBezTo>
                <a:cubicBezTo>
                  <a:pt x="5404485" y="2407161"/>
                  <a:pt x="5255895" y="180216"/>
                  <a:pt x="5634990" y="10671"/>
                </a:cubicBezTo>
                <a:cubicBezTo>
                  <a:pt x="6014085" y="-158874"/>
                  <a:pt x="7498080" y="1748031"/>
                  <a:pt x="7498080" y="174803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81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경사하강법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How to find the values of parameters that minimize the given cost function?</a:t>
                </a:r>
              </a:p>
              <a:p>
                <a:pPr lvl="1"/>
                <a:r>
                  <a:rPr lang="en-US" sz="2400" dirty="0" smtClean="0"/>
                  <a:t>2) Gradient Descent (</a:t>
                </a:r>
                <a:r>
                  <a:rPr lang="ko-KR" altLang="en-US" sz="2400" dirty="0" smtClean="0"/>
                  <a:t>경사하강법</a:t>
                </a:r>
                <a:r>
                  <a:rPr lang="en-US" altLang="ko-KR" sz="2400" dirty="0" smtClean="0"/>
                  <a:t>)</a:t>
                </a:r>
              </a:p>
              <a:p>
                <a:pPr lvl="2"/>
                <a:r>
                  <a:rPr lang="en-US" sz="2000" dirty="0" smtClean="0"/>
                  <a:t>Gradient: </a:t>
                </a:r>
                <a:r>
                  <a:rPr lang="ko-KR" altLang="en-US" sz="2000" dirty="0" smtClean="0"/>
                  <a:t>경사</a:t>
                </a:r>
                <a:r>
                  <a:rPr lang="en-US" altLang="ko-KR" sz="2000" dirty="0" smtClean="0"/>
                  <a:t>, </a:t>
                </a:r>
                <a:r>
                  <a:rPr lang="ko-KR" altLang="en-US" sz="2000" dirty="0" smtClean="0"/>
                  <a:t>접선의 기울기 </a:t>
                </a:r>
                <a:r>
                  <a:rPr lang="en-US" altLang="ko-KR" sz="2000" dirty="0" smtClean="0"/>
                  <a:t>(</a:t>
                </a:r>
                <a:r>
                  <a:rPr lang="ko-KR" altLang="en-US" sz="2000" dirty="0" smtClean="0"/>
                  <a:t>즉</a:t>
                </a:r>
                <a:r>
                  <a:rPr lang="en-US" altLang="ko-KR" sz="2000" dirty="0" smtClean="0"/>
                  <a:t>, </a:t>
                </a:r>
                <a:r>
                  <a:rPr lang="ko-KR" altLang="en-US" sz="2000" dirty="0" smtClean="0"/>
                  <a:t>미분값을 의미</a:t>
                </a:r>
                <a:r>
                  <a:rPr lang="en-US" altLang="ko-KR" sz="2000" dirty="0" smtClean="0"/>
                  <a:t>)</a:t>
                </a:r>
              </a:p>
              <a:p>
                <a:pPr lvl="2"/>
                <a:r>
                  <a:rPr lang="ko-KR" altLang="en-US" sz="2000" dirty="0" smtClean="0"/>
                  <a:t>하강</a:t>
                </a:r>
                <a:r>
                  <a:rPr lang="en-US" altLang="ko-KR" sz="2000" dirty="0"/>
                  <a:t>: </a:t>
                </a:r>
                <a:r>
                  <a:rPr lang="ko-KR" altLang="en-US" sz="2000" dirty="0"/>
                  <a:t>기울기를 이용해서 밑으로 내려간다는 의미</a:t>
                </a:r>
                <a:endParaRPr lang="en-US" altLang="ko-KR" sz="2000" dirty="0"/>
              </a:p>
              <a:p>
                <a:pPr lvl="2"/>
                <a:r>
                  <a:rPr lang="ko-KR" altLang="en-US" sz="2000" dirty="0"/>
                  <a:t>경사하강법은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en-US" sz="2000" dirty="0"/>
                  <a:t>의 값을 </a:t>
                </a:r>
                <a:r>
                  <a:rPr lang="ko-KR" altLang="en-US" sz="2000" dirty="0" smtClean="0"/>
                  <a:t>한 번에 </a:t>
                </a:r>
                <a:r>
                  <a:rPr lang="ko-KR" altLang="en-US" sz="2000" dirty="0"/>
                  <a:t>구하는 것이 아니라</a:t>
                </a:r>
                <a:r>
                  <a:rPr lang="en-US" sz="2000" dirty="0"/>
                  <a:t>, </a:t>
                </a:r>
                <a:r>
                  <a:rPr lang="ko-KR" altLang="en-US" sz="2000" dirty="0"/>
                  <a:t>기울기를 이용해서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ko-KR" altLang="en-US" sz="2000" dirty="0"/>
                  <a:t>값을 조금씩 업데이트를 해서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ko-KR" altLang="en-US" sz="2000" dirty="0"/>
                  <a:t>를 찾는 </a:t>
                </a:r>
                <a:r>
                  <a:rPr lang="ko-KR" altLang="en-US" sz="2000" dirty="0" smtClean="0"/>
                  <a:t>방법</a:t>
                </a:r>
                <a:endParaRPr lang="en-US" altLang="ko-KR" sz="200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𝑛𝑒𝑤</m:t>
                        </m:r>
                      </m:sub>
                    </m:sSub>
                    <m:r>
                      <a:rPr lang="en-US" sz="200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, </m:t>
                        </m:r>
                        <m:r>
                          <a:rPr lang="en-US" sz="2000" i="1">
                            <a:latin typeface="Cambria Math"/>
                          </a:rPr>
                          <m:t>𝑐𝑢𝑟𝑟𝑒𝑛𝑡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−</m:t>
                    </m:r>
                    <m:r>
                      <a:rPr lang="en-US" sz="2000" i="1">
                        <a:latin typeface="Cambria Math"/>
                      </a:rPr>
                      <m:t>𝜂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E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/>
                          </a:rPr>
                          <m:t>, </m:t>
                        </m:r>
                        <m:r>
                          <a:rPr lang="en-US" altLang="ko-KR" sz="2000" i="1">
                            <a:latin typeface="Cambria Math"/>
                          </a:rPr>
                          <m:t>𝑐𝑢𝑟𝑟𝑒𝑛𝑡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/>
                          </a:rPr>
                          <m:t>E</m:t>
                        </m:r>
                      </m:num>
                      <m:den>
                        <m:r>
                          <a:rPr lang="en-US" altLang="ko-KR" sz="2000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i="1">
                                <a:latin typeface="Cambria Math"/>
                              </a:rPr>
                              <m:t>, </m:t>
                            </m:r>
                            <m:r>
                              <a:rPr lang="en-US" altLang="ko-KR" sz="2000" i="1">
                                <a:latin typeface="Cambria Math"/>
                              </a:rPr>
                              <m:t>𝑐𝑢𝑟𝑟𝑒𝑛𝑡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/>
                          </a:rPr>
                          <m:t>, </m:t>
                        </m:r>
                        <m:r>
                          <a:rPr lang="en-US" altLang="ko-KR" sz="2000" i="1">
                            <a:latin typeface="Cambria Math"/>
                          </a:rPr>
                          <m:t>𝑐𝑢𝑟𝑟𝑒𝑛𝑡</m:t>
                        </m:r>
                      </m:sub>
                    </m:sSub>
                  </m:oMath>
                </a14:m>
                <a:r>
                  <a:rPr lang="ko-KR" altLang="en-US" sz="2000" smtClean="0"/>
                  <a:t>에서의 접선의 기울기 </a:t>
                </a:r>
                <a:endParaRPr lang="en-US" altLang="ko-KR" sz="2000" dirty="0"/>
              </a:p>
              <a:p>
                <a:pPr lvl="2"/>
                <a:endParaRPr lang="en-US" sz="2000" dirty="0"/>
              </a:p>
              <a:p>
                <a:pPr lvl="2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14" t="-1630" b="-34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4D7E-EF77-4BE1-932A-39FF2F97C43B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5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Previous example</a:t>
                </a:r>
              </a:p>
              <a:p>
                <a:pPr lvl="1"/>
                <a:r>
                  <a:rPr lang="en-US" sz="2000" dirty="0" smtClean="0"/>
                  <a:t>y: salary, X: experience in years</a:t>
                </a:r>
              </a:p>
              <a:p>
                <a:pPr lvl="1"/>
                <a:r>
                  <a:rPr lang="en-US" sz="2000" dirty="0" smtClean="0"/>
                  <a:t>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sz="2000" i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sz="2000" i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(No intercept for explanation)</a:t>
                </a:r>
                <a:endParaRPr lang="en-US" sz="2000" dirty="0"/>
              </a:p>
              <a:p>
                <a:pPr lvl="1"/>
                <a:r>
                  <a:rPr lang="en-US" sz="2000" dirty="0" smtClean="0"/>
                  <a:t>Training data, N = 2, i.e., two persons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7408-581E-481D-B5EA-56342174204B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143000" y="3657600"/>
          <a:ext cx="2644775" cy="1207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71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experience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salary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1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1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14800" y="3886200"/>
                <a:ext cx="3085717" cy="2181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Then, what is the cost function?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/>
                        </a:rPr>
                        <m:t>E</m:t>
                      </m:r>
                      <m:r>
                        <a:rPr lang="en-US" sz="1600" b="0" i="0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/>
                            </a:rPr>
                            <m:t>𝑖</m:t>
                          </m:r>
                          <m:r>
                            <a:rPr lang="en-US" sz="16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/>
                                        </a:rPr>
                                        <m:t>y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 smtClean="0"/>
              </a:p>
              <a:p>
                <a:r>
                  <a:rPr lang="en-US" sz="16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600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latin typeface="Cambria Math"/>
                                          </a:rPr>
                                          <m:t>y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600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latin typeface="Cambria Math"/>
                                          </a:rPr>
                                          <m:t>y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 smtClean="0"/>
              </a:p>
              <a:p>
                <a:r>
                  <a:rPr lang="en-US" sz="16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600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>
                                    <a:latin typeface="Cambria Math"/>
                                  </a:rPr>
                                  <m:t>6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600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 smtClean="0"/>
              </a:p>
              <a:p>
                <a:r>
                  <a:rPr lang="en-US" sz="1600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>
                        <a:latin typeface="Cambria Math"/>
                      </a:rPr>
                      <m:t>14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+20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886200"/>
                <a:ext cx="3085717" cy="2181559"/>
              </a:xfrm>
              <a:prstGeom prst="rect">
                <a:avLst/>
              </a:prstGeom>
              <a:blipFill rotWithShape="1">
                <a:blip r:embed="rId3"/>
                <a:stretch>
                  <a:fillRect l="-988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90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(cont’d)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Cost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E</m:t>
                    </m:r>
                    <m:r>
                      <a:rPr lang="en-US" sz="2000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sz="2000" i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/>
                      </a:rPr>
                      <m:t>)=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>
                                <a:latin typeface="Cambria Math"/>
                              </a:rPr>
                              <m:t>b</m:t>
                            </m:r>
                          </m:e>
                          <m:sub>
                            <m:r>
                              <a:rPr lang="en-US" sz="2000" i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−14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sz="2000" i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+20</m:t>
                    </m:r>
                  </m:oMath>
                </a14:m>
                <a:endParaRPr lang="en-US" sz="2000" dirty="0" smtClean="0"/>
              </a:p>
              <a:p>
                <a:pPr marL="342900" lvl="1" indent="-342900">
                  <a:buClr>
                    <a:schemeClr val="folHlink"/>
                  </a:buClr>
                  <a:buSzPct val="60000"/>
                </a:pPr>
                <a:r>
                  <a:rPr lang="ko-KR" altLang="en-US" sz="2000" dirty="0" smtClean="0"/>
                  <a:t>미분값 </a:t>
                </a:r>
                <a:r>
                  <a:rPr lang="en-US" altLang="ko-KR" sz="2000" dirty="0" smtClean="0"/>
                  <a:t>(FOC) </a:t>
                </a:r>
                <a:r>
                  <a:rPr lang="ko-KR" altLang="en-US" sz="2000" dirty="0" smtClean="0"/>
                  <a:t>사용하기</a:t>
                </a:r>
                <a:r>
                  <a:rPr lang="en-US" altLang="ko-KR" sz="2000" dirty="0" smtClean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/>
                          </a:rPr>
                          <m:t>𝜕</m:t>
                        </m:r>
                        <m:r>
                          <a:rPr lang="en-US" sz="1400" i="1"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n-US" sz="1400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1400">
                        <a:latin typeface="Cambria Math"/>
                      </a:rPr>
                      <m:t>=0</m:t>
                    </m:r>
                  </m:oMath>
                </a14:m>
                <a:endParaRPr lang="en-US" sz="14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947C-F9C5-45D1-A2DC-FD892F337FFE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977" y="3276600"/>
            <a:ext cx="5257800" cy="3124200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916177" y="3806067"/>
                <a:ext cx="1012778" cy="4851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b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14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5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177" y="3806067"/>
                <a:ext cx="1012778" cy="485197"/>
              </a:xfrm>
              <a:prstGeom prst="rect">
                <a:avLst/>
              </a:prstGeom>
              <a:blipFill rotWithShape="1"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 bwMode="auto">
          <a:xfrm flipH="1">
            <a:off x="4477777" y="4291264"/>
            <a:ext cx="2944789" cy="14999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>
            <a:off x="2648977" y="5820075"/>
            <a:ext cx="3505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068577" y="4772633"/>
                <a:ext cx="1313423" cy="5371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</a:rPr>
                            <m:t>𝜕</m:t>
                          </m:r>
                          <m:r>
                            <a:rPr lang="en-US" sz="1400" i="1">
                              <a:latin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US" sz="14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40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577" y="4772633"/>
                <a:ext cx="1313423" cy="53719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14" idx="2"/>
          </p:cNvCxnSpPr>
          <p:nvPr/>
        </p:nvCxnSpPr>
        <p:spPr bwMode="auto">
          <a:xfrm flipH="1">
            <a:off x="5849377" y="5309831"/>
            <a:ext cx="1875912" cy="4813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380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경사하강법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To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b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 using the gradient descent method</a:t>
                </a:r>
              </a:p>
              <a:p>
                <a:pPr lvl="1"/>
                <a:r>
                  <a:rPr lang="ko-KR" altLang="en-US" sz="2000" dirty="0" smtClean="0"/>
                  <a:t>비용함수</a:t>
                </a:r>
                <a:r>
                  <a:rPr lang="en-US" altLang="ko-KR" sz="2000" dirty="0" smtClean="0"/>
                  <a:t>: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𝐸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−14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+20</m:t>
                    </m:r>
                  </m:oMath>
                </a14:m>
                <a:endParaRPr lang="en-US" sz="2000" dirty="0" smtClean="0"/>
              </a:p>
              <a:p>
                <a:pPr lvl="1"/>
                <a:r>
                  <a:rPr lang="ko-KR" altLang="en-US" sz="2000" dirty="0" smtClean="0"/>
                  <a:t>임의의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 smtClean="0"/>
                  <a:t>값에서 시작 </a:t>
                </a:r>
                <a:r>
                  <a:rPr lang="en-US" altLang="ko-KR" sz="2000" dirty="0" smtClean="0"/>
                  <a:t>(</a:t>
                </a:r>
                <a:r>
                  <a:rPr lang="ko-KR" altLang="en-US" sz="2000" dirty="0" smtClean="0"/>
                  <a:t>보통 이값은 </a:t>
                </a:r>
                <a:r>
                  <a:rPr lang="en-US" altLang="ko-KR" sz="2000" dirty="0" smtClean="0"/>
                  <a:t>random</a:t>
                </a:r>
                <a:r>
                  <a:rPr lang="ko-KR" altLang="en-US" sz="2000" dirty="0" smtClean="0"/>
                  <a:t>하게 지정</a:t>
                </a:r>
                <a:r>
                  <a:rPr lang="en-US" altLang="ko-KR" sz="2000" dirty="0" smtClean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8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E384-59E4-4708-A9DB-6BEB65FC7B85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657600"/>
            <a:ext cx="5026660" cy="2590800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3400" y="4114800"/>
                <a:ext cx="18052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의 </a:t>
                </a:r>
                <a:r>
                  <a:rPr lang="ko-KR" altLang="en-US" dirty="0" smtClean="0"/>
                  <a:t>시작값</a:t>
                </a:r>
                <a:r>
                  <a:rPr lang="en-US" dirty="0" smtClean="0"/>
                  <a:t>  </a:t>
                </a:r>
                <a:r>
                  <a:rPr lang="en-US" dirty="0"/>
                  <a:t>15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114800"/>
                <a:ext cx="180523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475" r="-202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11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경사하강법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/>
                  <a:t>파라미터 값의 </a:t>
                </a:r>
                <a:r>
                  <a:rPr lang="en-US" altLang="ko-KR" sz="2400" dirty="0" smtClean="0"/>
                  <a:t>update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1,</m:t>
                        </m:r>
                        <m:r>
                          <a:rPr lang="en-US" sz="2000" i="1">
                            <a:latin typeface="Cambria Math"/>
                          </a:rPr>
                          <m:t>𝑛𝑒𝑤</m:t>
                        </m:r>
                      </m:sub>
                    </m:sSub>
                    <m:r>
                      <a:rPr lang="en-US" sz="200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1, </m:t>
                        </m:r>
                        <m:r>
                          <a:rPr lang="en-US" sz="2000" i="1">
                            <a:latin typeface="Cambria Math"/>
                          </a:rPr>
                          <m:t>𝑐𝑢𝑟𝑟𝑒𝑛𝑡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−</m:t>
                    </m:r>
                    <m:r>
                      <a:rPr lang="en-US" sz="2000" i="1">
                        <a:latin typeface="Cambria Math"/>
                      </a:rPr>
                      <m:t>𝜂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E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1, </m:t>
                        </m:r>
                        <m:r>
                          <a:rPr lang="en-US" altLang="ko-KR" sz="2000" i="1">
                            <a:latin typeface="Cambria Math"/>
                          </a:rPr>
                          <m:t>𝑐𝑢𝑟𝑟𝑒𝑛𝑡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E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ko-KR" altLang="en-US" sz="1800" dirty="0"/>
                  <a:t>는</a:t>
                </a:r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ko-KR" altLang="en-US" sz="1800" dirty="0"/>
                  <a:t>의 현재값</a:t>
                </a:r>
                <a:r>
                  <a:rPr lang="en-US" sz="1800" dirty="0"/>
                  <a:t> (</a:t>
                </a:r>
                <a:r>
                  <a:rPr lang="ko-KR" altLang="en-US" sz="1800" dirty="0"/>
                  <a:t>즉</a:t>
                </a:r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1, </m:t>
                        </m:r>
                        <m:r>
                          <a:rPr lang="en-US" sz="1800" i="1">
                            <a:latin typeface="Cambria Math"/>
                          </a:rPr>
                          <m:t>𝑐𝑢𝑟𝑟𝑒𝑛𝑡</m:t>
                        </m:r>
                      </m:sub>
                    </m:sSub>
                  </m:oMath>
                </a14:m>
                <a:r>
                  <a:rPr lang="en-US" sz="1800" dirty="0"/>
                  <a:t>)</a:t>
                </a:r>
                <a:r>
                  <a:rPr lang="ko-KR" altLang="en-US" sz="1800" dirty="0"/>
                  <a:t>에서의 비용함수의 </a:t>
                </a:r>
                <a:r>
                  <a:rPr lang="ko-KR" altLang="en-US" sz="1800" dirty="0" smtClean="0"/>
                  <a:t>기울기</a:t>
                </a:r>
                <a:endParaRPr lang="en-US" altLang="ko-KR" sz="1800" dirty="0" smtClean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/>
                          </a:rPr>
                          <m:t>E</m:t>
                        </m:r>
                      </m:num>
                      <m:den>
                        <m:r>
                          <a:rPr lang="en-US" altLang="ko-KR" sz="1800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=5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800" dirty="0" smtClean="0"/>
                  <a:t>-14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 = 15 </a:t>
                </a:r>
                <a:r>
                  <a:rPr lang="ko-KR" altLang="en-US" sz="1800" dirty="0" smtClean="0"/>
                  <a:t>인 경우</a:t>
                </a:r>
                <a:r>
                  <a:rPr lang="en-US" altLang="ko-KR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1,</m:t>
                        </m:r>
                        <m:r>
                          <a:rPr lang="en-US" sz="1800" i="1">
                            <a:latin typeface="Cambria Math"/>
                          </a:rPr>
                          <m:t>𝑛𝑒𝑤</m:t>
                        </m:r>
                      </m:sub>
                    </m:sSub>
                    <m:r>
                      <a:rPr lang="en-US" sz="1800">
                        <a:latin typeface="Cambria Math"/>
                      </a:rPr>
                      <m:t>= 15</m:t>
                    </m:r>
                    <m:r>
                      <a:rPr lang="en-US" sz="1800" i="1">
                        <a:latin typeface="Cambria Math"/>
                      </a:rPr>
                      <m:t>−</m:t>
                    </m:r>
                    <m:r>
                      <a:rPr lang="en-US" sz="1800" i="1">
                        <a:latin typeface="Cambria Math"/>
                      </a:rPr>
                      <m:t>𝜂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E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>
                        <a:latin typeface="Cambria Math"/>
                      </a:rPr>
                      <m:t>15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lvl="3"/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E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1600" i="1">
                        <a:latin typeface="Cambria Math"/>
                      </a:rPr>
                      <m:t>(</m:t>
                    </m:r>
                    <m:r>
                      <a:rPr lang="en-US" sz="1600">
                        <a:latin typeface="Cambria Math"/>
                      </a:rPr>
                      <m:t>15</m:t>
                    </m:r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1600" dirty="0"/>
                  <a:t>는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 </m:t>
                    </m:r>
                  </m:oMath>
                </a14:m>
                <a:r>
                  <a:rPr lang="en-US" sz="1600" dirty="0"/>
                  <a:t> 15</a:t>
                </a:r>
                <a:r>
                  <a:rPr lang="ko-KR" altLang="en-US" sz="1600" dirty="0"/>
                  <a:t>인 지점에서의 </a:t>
                </a:r>
                <a:r>
                  <a:rPr lang="ko-KR" altLang="en-US" sz="1600" dirty="0" smtClean="0"/>
                  <a:t>미분값</a:t>
                </a:r>
                <a:endParaRPr lang="en-US" altLang="ko-KR" sz="1600" dirty="0" smtClean="0"/>
              </a:p>
              <a:p>
                <a:pPr lvl="3"/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E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>
                            <a:latin typeface="Cambria Math"/>
                          </a:rPr>
                          <m:t>15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=5∗15−14=61</m:t>
                    </m:r>
                  </m:oMath>
                </a14:m>
                <a:endParaRPr lang="en-US" sz="1600" dirty="0" smtClean="0"/>
              </a:p>
              <a:p>
                <a:pPr lvl="2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𝜂</m:t>
                    </m:r>
                  </m:oMath>
                </a14:m>
                <a:r>
                  <a:rPr lang="ko-KR" altLang="en-US" sz="1800" dirty="0"/>
                  <a:t>를</a:t>
                </a:r>
                <a:r>
                  <a:rPr lang="en-US" sz="1800" dirty="0"/>
                  <a:t> learning rate </a:t>
                </a:r>
                <a:r>
                  <a:rPr lang="ko-KR" altLang="en-US" sz="1800" dirty="0"/>
                  <a:t>혹은</a:t>
                </a:r>
                <a:r>
                  <a:rPr lang="en-US" sz="1800" dirty="0"/>
                  <a:t> step </a:t>
                </a:r>
                <a:r>
                  <a:rPr lang="en-US" sz="1800" dirty="0" smtClean="0"/>
                  <a:t>strength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𝜂</m:t>
                    </m:r>
                  </m:oMath>
                </a14:m>
                <a:r>
                  <a:rPr lang="ko-KR" altLang="en-US" sz="1400" dirty="0"/>
                  <a:t>가 크면 한번 업데이트의 값이 큰 것이고</a:t>
                </a:r>
                <a:r>
                  <a:rPr lang="en-US" sz="1400" dirty="0"/>
                  <a:t>,  </a:t>
                </a:r>
                <a:r>
                  <a:rPr lang="ko-KR" altLang="en-US" sz="1400" dirty="0"/>
                  <a:t>작으면 업데이트 되는 값이 작은 것을 의미</a:t>
                </a:r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7" t="-1333" r="-78" b="-7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931F9-4C56-45F2-90F8-735133E62C3B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4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경사하강법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/>
                  <a:t>파라미터 값의 </a:t>
                </a:r>
                <a:r>
                  <a:rPr lang="en-US" altLang="ko-KR" sz="2400" dirty="0" smtClean="0"/>
                  <a:t>update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1,</m:t>
                        </m:r>
                        <m:r>
                          <a:rPr lang="en-US" sz="2000" i="1">
                            <a:latin typeface="Cambria Math"/>
                          </a:rPr>
                          <m:t>𝑛𝑒𝑤</m:t>
                        </m:r>
                      </m:sub>
                    </m:sSub>
                    <m:r>
                      <a:rPr lang="en-US" sz="200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1, </m:t>
                        </m:r>
                        <m:r>
                          <a:rPr lang="en-US" sz="2000" i="1">
                            <a:latin typeface="Cambria Math"/>
                          </a:rPr>
                          <m:t>𝑐𝑢𝑟𝑟𝑒𝑛𝑡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−</m:t>
                    </m:r>
                    <m:r>
                      <a:rPr lang="en-US" sz="2000" i="1">
                        <a:latin typeface="Cambria Math"/>
                      </a:rPr>
                      <m:t>𝜂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E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𝜂</m:t>
                    </m:r>
                  </m:oMath>
                </a14:m>
                <a:r>
                  <a:rPr lang="en-US" sz="1600" dirty="0" smtClean="0"/>
                  <a:t> = 0.01 </a:t>
                </a:r>
                <a:r>
                  <a:rPr lang="ko-KR" altLang="en-US" sz="1600" dirty="0" smtClean="0"/>
                  <a:t>인 경우</a:t>
                </a:r>
                <a:endParaRPr lang="en-US" altLang="ko-KR" sz="160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 (</a:t>
                </a:r>
                <a:r>
                  <a:rPr lang="ko-KR" altLang="en-US" sz="1600" dirty="0"/>
                  <a:t>즉</a:t>
                </a:r>
                <a:r>
                  <a:rPr lang="en-US" sz="1600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1,</m:t>
                        </m:r>
                        <m:r>
                          <a:rPr lang="en-US" sz="1600" i="1">
                            <a:latin typeface="Cambria Math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sz="1600" dirty="0"/>
                  <a:t>) = 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/>
                      </a:rPr>
                      <m:t>15</m:t>
                    </m:r>
                    <m:r>
                      <a:rPr lang="en-US" sz="1600" i="1">
                        <a:latin typeface="Cambria Math"/>
                      </a:rPr>
                      <m:t>−</m:t>
                    </m:r>
                    <m:r>
                      <a:rPr lang="en-US" sz="1600">
                        <a:latin typeface="Cambria Math"/>
                      </a:rPr>
                      <m:t>0.01</m:t>
                    </m:r>
                    <m:r>
                      <a:rPr lang="en-US" sz="1600" i="1">
                        <a:latin typeface="Cambria Math"/>
                      </a:rPr>
                      <m:t>∗</m:t>
                    </m:r>
                    <m:r>
                      <a:rPr lang="en-US" sz="1600">
                        <a:latin typeface="Cambria Math"/>
                      </a:rPr>
                      <m:t>61= 15</m:t>
                    </m:r>
                    <m:r>
                      <a:rPr lang="en-US" sz="1600" i="1">
                        <a:latin typeface="Cambria Math"/>
                      </a:rPr>
                      <m:t>−</m:t>
                    </m:r>
                    <m:r>
                      <a:rPr lang="en-US" sz="1600">
                        <a:latin typeface="Cambria Math"/>
                      </a:rPr>
                      <m:t>0.61</m:t>
                    </m:r>
                    <m:r>
                      <a:rPr lang="en-US" sz="1600" b="0" i="0" smtClean="0">
                        <a:latin typeface="Cambria Math"/>
                      </a:rPr>
                      <m:t>=14.39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8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8C29-E9E5-405E-B402-33F1D490F104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962400"/>
            <a:ext cx="4572000" cy="2514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174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경사하강법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그 다음 </a:t>
                </a:r>
                <a:r>
                  <a:rPr lang="en-US" altLang="ko-KR" dirty="0" smtClean="0"/>
                  <a:t>iteration</a:t>
                </a:r>
              </a:p>
              <a:p>
                <a:pPr lvl="1"/>
                <a:r>
                  <a:rPr lang="en-US" altLang="ko-KR" dirty="0" smtClean="0"/>
                  <a:t>Now, b</a:t>
                </a:r>
                <a:r>
                  <a:rPr lang="en-US" altLang="ko-KR" baseline="-25000" dirty="0" smtClean="0"/>
                  <a:t>1,current</a:t>
                </a:r>
                <a:r>
                  <a:rPr lang="en-US" altLang="ko-KR" dirty="0" smtClean="0"/>
                  <a:t> =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>
                        <a:latin typeface="Cambria Math"/>
                      </a:rPr>
                      <m:t>14.39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(</a:t>
                </a:r>
                <a:r>
                  <a:rPr lang="ko-KR" altLang="en-US" dirty="0"/>
                  <a:t>즉</a:t>
                </a:r>
                <a:r>
                  <a:rPr lang="en-US" altLang="ko-KR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1,</m:t>
                        </m:r>
                        <m:r>
                          <a:rPr lang="en-US" altLang="ko-KR" i="1">
                            <a:latin typeface="Cambria Math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altLang="ko-KR" dirty="0"/>
                  <a:t>) =  </a:t>
                </a:r>
                <a14:m>
                  <m:oMath xmlns:m="http://schemas.openxmlformats.org/officeDocument/2006/math">
                    <m:r>
                      <a:rPr lang="en-US" altLang="ko-KR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4.39</m:t>
                    </m:r>
                    <m:r>
                      <a:rPr lang="en-US" altLang="ko-KR" i="1">
                        <a:latin typeface="Cambria Math"/>
                      </a:rPr>
                      <m:t>−</m:t>
                    </m:r>
                    <m:r>
                      <a:rPr lang="en-US" altLang="ko-KR">
                        <a:latin typeface="Cambria Math"/>
                      </a:rPr>
                      <m:t>0.01</m:t>
                    </m:r>
                    <m:r>
                      <a:rPr lang="en-US" altLang="ko-KR" i="1">
                        <a:latin typeface="Cambria Math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(5∗14.39−14)</m:t>
                    </m:r>
                  </m:oMath>
                </a14:m>
                <a:r>
                  <a:rPr lang="en-US" altLang="ko-KR" dirty="0" smtClean="0"/>
                  <a:t> = 13.81, which becomes </a:t>
                </a:r>
                <a:r>
                  <a:rPr lang="en-US" altLang="ko-KR" dirty="0"/>
                  <a:t>b</a:t>
                </a:r>
                <a:r>
                  <a:rPr lang="en-US" altLang="ko-KR" baseline="-25000" dirty="0"/>
                  <a:t>1,current </a:t>
                </a:r>
                <a:r>
                  <a:rPr lang="en-US" altLang="ko-KR" dirty="0" smtClean="0"/>
                  <a:t>in the next iteration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9" t="-1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410B-DA0D-45F0-8B06-26DCF400803D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경사하강법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1,</m:t>
                        </m:r>
                        <m:r>
                          <a:rPr lang="en-US" sz="1800" i="1">
                            <a:latin typeface="Cambria Math"/>
                          </a:rPr>
                          <m:t>𝑛𝑒𝑤</m:t>
                        </m:r>
                      </m:sub>
                    </m:sSub>
                    <m:r>
                      <a:rPr lang="en-US" sz="180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1, </m:t>
                        </m:r>
                        <m:r>
                          <a:rPr lang="en-US" sz="1800" i="1">
                            <a:latin typeface="Cambria Math"/>
                          </a:rPr>
                          <m:t>𝑐𝑢𝑟𝑟𝑒𝑛𝑡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−</m:t>
                    </m:r>
                    <m:r>
                      <a:rPr lang="en-US" sz="1800" i="1">
                        <a:latin typeface="Cambria Math"/>
                      </a:rPr>
                      <m:t>𝜂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E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ko-KR" altLang="en-US" sz="1800" dirty="0" smtClean="0"/>
                  <a:t>에서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𝜂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E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800" dirty="0" smtClean="0"/>
                  <a:t> </a:t>
                </a:r>
                <a:r>
                  <a:rPr lang="ko-KR" altLang="en-US" sz="1800" dirty="0" smtClean="0"/>
                  <a:t>부호 생각해보기</a:t>
                </a:r>
                <a:endParaRPr lang="en-US" altLang="ko-KR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1600" dirty="0" smtClean="0"/>
                  <a:t> &gt; 0, always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  <a:ea typeface="Cambria Math"/>
                      </a:rPr>
                      <m:t>∴</m:t>
                    </m:r>
                  </m:oMath>
                </a14:m>
                <a:r>
                  <a:rPr lang="en-US" sz="1600" dirty="0" smtClean="0"/>
                  <a:t> The sign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𝜂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E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 smtClean="0"/>
                  <a:t> depends on the sign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E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1600" dirty="0" smtClean="0"/>
              </a:p>
              <a:p>
                <a:pPr lvl="1"/>
                <a:r>
                  <a:rPr lang="en-US" sz="1600" dirty="0" smtClean="0"/>
                  <a:t>The sign </a:t>
                </a:r>
                <a:r>
                  <a:rPr lang="en-US" sz="1600" dirty="0"/>
                  <a:t>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E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 smtClean="0"/>
                  <a:t> varies with the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1, </m:t>
                        </m:r>
                        <m:r>
                          <a:rPr lang="en-US" sz="1600" i="1">
                            <a:latin typeface="Cambria Math"/>
                          </a:rPr>
                          <m:t>𝑐𝑢𝑟𝑟𝑒𝑛𝑡</m:t>
                        </m:r>
                      </m:sub>
                    </m:sSub>
                  </m:oMath>
                </a14:m>
                <a:r>
                  <a:rPr lang="en-US" sz="1600" dirty="0" smtClean="0"/>
                  <a:t> (whether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b</m:t>
                            </m:r>
                          </m:e>
                          <m:sub>
                            <m:r>
                              <a:rPr lang="en-US" sz="160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 smtClean="0"/>
                  <a:t> or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b</m:t>
                            </m:r>
                          </m:e>
                          <m:sub>
                            <m:r>
                              <a:rPr lang="en-US" sz="160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 smtClean="0"/>
                  <a:t>)</a:t>
                </a:r>
              </a:p>
              <a:p>
                <a:pPr lvl="2"/>
                <a:r>
                  <a:rPr lang="en-US" sz="1200" dirty="0" smtClean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1, </m:t>
                        </m:r>
                        <m:r>
                          <a:rPr lang="en-US" sz="1200" i="1">
                            <a:latin typeface="Cambria Math"/>
                          </a:rPr>
                          <m:t>𝑐𝑢𝑟𝑟𝑒𝑛𝑡</m:t>
                        </m:r>
                      </m:sub>
                    </m:sSub>
                  </m:oMath>
                </a14:m>
                <a:r>
                  <a:rPr lang="en-US" sz="1200" dirty="0" smtClean="0"/>
                  <a:t> </a:t>
                </a:r>
                <a:r>
                  <a:rPr lang="en-US" sz="1200" dirty="0"/>
                  <a:t>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/>
                              </a:rPr>
                              <m:t>b</m:t>
                            </m:r>
                          </m:e>
                          <m:sub>
                            <m:r>
                              <a:rPr lang="en-US" sz="120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12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200" dirty="0" smtClean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1200">
                            <a:latin typeface="Cambria Math"/>
                          </a:rPr>
                          <m:t>E</m:t>
                        </m:r>
                      </m:num>
                      <m:den>
                        <m:r>
                          <a:rPr lang="en-US" sz="1200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200" dirty="0" smtClean="0"/>
                  <a:t>&gt;0</a:t>
                </a:r>
              </a:p>
              <a:p>
                <a:pPr lvl="2"/>
                <a:r>
                  <a:rPr lang="en-US" sz="1200" dirty="0" smtClean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1, </m:t>
                        </m:r>
                        <m:r>
                          <a:rPr lang="en-US" sz="1200" i="1">
                            <a:latin typeface="Cambria Math"/>
                          </a:rPr>
                          <m:t>𝑐𝑢𝑟𝑟𝑒𝑛𝑡</m:t>
                        </m:r>
                      </m:sub>
                    </m:sSub>
                  </m:oMath>
                </a14:m>
                <a:r>
                  <a:rPr lang="en-US" sz="1200" dirty="0"/>
                  <a:t> &lt;</a:t>
                </a:r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/>
                              </a:rPr>
                              <m:t>b</m:t>
                            </m:r>
                          </m:e>
                          <m:sub>
                            <m:r>
                              <a:rPr lang="en-US" sz="120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12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200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1200">
                            <a:latin typeface="Cambria Math"/>
                          </a:rPr>
                          <m:t>E</m:t>
                        </m:r>
                      </m:num>
                      <m:den>
                        <m:r>
                          <a:rPr lang="en-US" sz="1200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1200" b="0" i="0" smtClean="0">
                        <a:latin typeface="Cambria Math"/>
                      </a:rPr>
                      <m:t>&lt;</m:t>
                    </m:r>
                  </m:oMath>
                </a14:m>
                <a:r>
                  <a:rPr lang="en-US" sz="1200" dirty="0"/>
                  <a:t>0</a:t>
                </a:r>
              </a:p>
              <a:p>
                <a:pPr lvl="2"/>
                <a:endParaRPr lang="en-US" sz="1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82490-8029-4ECE-949F-786F7B2385C6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142797"/>
            <a:ext cx="4249177" cy="2362200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683422" y="6220403"/>
                <a:ext cx="823752" cy="3978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/>
                              </a:rPr>
                              <m:t>b</m:t>
                            </m:r>
                          </m:e>
                          <m:sub>
                            <m:r>
                              <a:rPr lang="en-US" sz="140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14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/>
                          </a:rPr>
                          <m:t>14</m:t>
                        </m:r>
                      </m:num>
                      <m:den>
                        <m:r>
                          <a:rPr lang="en-US" sz="1400" i="1">
                            <a:latin typeface="Cambria Math"/>
                          </a:rPr>
                          <m:t>5</m:t>
                        </m:r>
                      </m:den>
                    </m:f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422" y="6220403"/>
                <a:ext cx="823752" cy="39786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300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성능 평가하기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DE87A-5689-4C3D-9073-3207F7684A3C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4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Review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지도학습은 반드시 학습데이터 필요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학습데이터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독립변수와 종속변수 데이터 모두 존재</a:t>
            </a:r>
            <a:endParaRPr lang="en-US" altLang="ko-KR" sz="2000" dirty="0" smtClean="0"/>
          </a:p>
          <a:p>
            <a:r>
              <a:rPr lang="ko-KR" altLang="en-US" sz="2400" dirty="0" smtClean="0"/>
              <a:t>학습데이터에 존재하는 독립변수와 종속변수 간의 관계를 파악하기 위해 수학적 모형 사용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수학적 모형은 파라미터를 가짐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파라미터는 모형에 의해 설명되는 </a:t>
            </a:r>
            <a:r>
              <a:rPr lang="en-US" altLang="ko-KR" sz="2000" dirty="0" smtClean="0"/>
              <a:t>X</a:t>
            </a:r>
            <a:r>
              <a:rPr lang="ko-KR" altLang="en-US" sz="2000" dirty="0" smtClean="0"/>
              <a:t>와 </a:t>
            </a:r>
            <a:r>
              <a:rPr lang="en-US" altLang="ko-KR" sz="2000" dirty="0" smtClean="0"/>
              <a:t>y</a:t>
            </a:r>
            <a:r>
              <a:rPr lang="ko-KR" altLang="en-US" sz="2000" dirty="0" smtClean="0"/>
              <a:t>의 관계를 정의하는 역할을 함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학습을 통해서 하는 것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우리가 선택한 수학적 모형을 가지고 학습데이터에 존재하는 독립변수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들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와 종속변수의 관계를 가장 잘 설명할 수 있는 파라미터의 값을 찾는 것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 파라미터의 최적값을 찾는 것</a:t>
            </a:r>
            <a:endParaRPr lang="en-US" altLang="ko-KR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25B0-C366-41AA-8517-2B1569C37E4B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5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지도학습 적용 순서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Main steps</a:t>
            </a:r>
          </a:p>
          <a:p>
            <a:pPr lvl="1"/>
            <a:r>
              <a:rPr lang="ko-KR" altLang="en-US" sz="2400" dirty="0" smtClean="0"/>
              <a:t>학습데이터와 문제 데이터 준비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알고리즘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혹은 모형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 선택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학습</a:t>
            </a:r>
            <a:endParaRPr lang="en-US" altLang="ko-KR" sz="2400" dirty="0" smtClean="0"/>
          </a:p>
          <a:p>
            <a:pPr lvl="2"/>
            <a:r>
              <a:rPr lang="ko-KR" altLang="en-US" sz="1800" dirty="0" smtClean="0"/>
              <a:t>파라미터의 최적값 도출</a:t>
            </a:r>
            <a:endParaRPr lang="en-US" altLang="ko-KR" sz="1800" dirty="0" smtClean="0"/>
          </a:p>
          <a:p>
            <a:pPr lvl="1"/>
            <a:r>
              <a:rPr lang="ko-KR" altLang="en-US" sz="2400" dirty="0" smtClean="0"/>
              <a:t>문제에 대한 데이터에 적용</a:t>
            </a:r>
            <a:endParaRPr lang="en-US" altLang="ko-KR" sz="2400" dirty="0" smtClean="0"/>
          </a:p>
          <a:p>
            <a:pPr lvl="1"/>
            <a:endParaRPr lang="en-US" sz="2400" dirty="0"/>
          </a:p>
          <a:p>
            <a:pPr lvl="1"/>
            <a:r>
              <a:rPr lang="ko-KR" altLang="en-US" sz="2400" dirty="0" smtClean="0"/>
              <a:t>추가적인 과정은</a:t>
            </a:r>
            <a:r>
              <a:rPr lang="en-US" altLang="ko-KR" sz="2400" dirty="0" smtClean="0"/>
              <a:t>?</a:t>
            </a:r>
            <a:endParaRPr lang="en-US" sz="2400" dirty="0" smtClean="0"/>
          </a:p>
          <a:p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DE170-26C9-4772-A76C-08C060A1470E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1524000" y="2514600"/>
            <a:ext cx="5257800" cy="2133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18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지도학습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평가하기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학습데이터를 </a:t>
            </a:r>
            <a:r>
              <a:rPr lang="ko-KR" altLang="en-US" sz="2000" dirty="0"/>
              <a:t>얼마나 잘 설명하는지는 그렇게 중요하지 않음</a:t>
            </a:r>
            <a:endParaRPr lang="en-US" altLang="ko-KR" sz="2000" dirty="0"/>
          </a:p>
          <a:p>
            <a:pPr lvl="1"/>
            <a:r>
              <a:rPr lang="ko-KR" altLang="en-US" sz="2000" dirty="0"/>
              <a:t>더 중요한 것은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r>
              <a:rPr lang="en-US" altLang="ko-KR" sz="2000" dirty="0" smtClean="0"/>
              <a:t> </a:t>
            </a:r>
            <a:r>
              <a:rPr lang="ko-KR" altLang="en-US" sz="2000" dirty="0"/>
              <a:t>학습에 사용되지 않은 새로운 데이터를 얼마나 잘 설명하는냐가 </a:t>
            </a:r>
            <a:r>
              <a:rPr lang="ko-KR" altLang="en-US" sz="2000" dirty="0" smtClean="0"/>
              <a:t>중요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ko-KR" altLang="en-US" sz="2000" dirty="0" smtClean="0"/>
              <a:t>이는 </a:t>
            </a:r>
            <a:r>
              <a:rPr lang="ko-KR" altLang="en-US" sz="2000" dirty="0"/>
              <a:t>우리가 가지고 있는 실제 문제를 얼마나 잘 해결하느냐와 </a:t>
            </a:r>
            <a:r>
              <a:rPr lang="ko-KR" altLang="en-US" sz="2000" dirty="0" smtClean="0"/>
              <a:t>직결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평가를 위해서는 평가 데이터 필요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평가 데이터의 조건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정답이 존재해야함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학습에 사용되지 않은 데이터여야 함</a:t>
            </a:r>
            <a:endParaRPr lang="en-US" altLang="ko-KR" sz="1600" dirty="0"/>
          </a:p>
          <a:p>
            <a:pPr lvl="1"/>
            <a:r>
              <a:rPr lang="ko-KR" altLang="en-US" sz="2000" dirty="0" smtClean="0"/>
              <a:t>이를 위해 정답이 </a:t>
            </a:r>
            <a:r>
              <a:rPr lang="ko-KR" altLang="en-US" sz="2000" dirty="0"/>
              <a:t>있는 </a:t>
            </a:r>
            <a:r>
              <a:rPr lang="ko-KR" altLang="en-US" sz="2000" dirty="0" smtClean="0"/>
              <a:t>데이터를 학습 데이터와 평가 데이터로 분리</a:t>
            </a:r>
            <a:endParaRPr lang="en-US" altLang="ko-KR" sz="2000" dirty="0"/>
          </a:p>
          <a:p>
            <a:pPr lvl="1"/>
            <a:endParaRPr lang="en-US" sz="2000" dirty="0" smtClean="0"/>
          </a:p>
          <a:p>
            <a:pPr lvl="3"/>
            <a:endParaRPr lang="en-US" sz="1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A912-F295-4C9A-BBAE-869675ABE59D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4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지도학습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평가하기 </a:t>
            </a:r>
            <a:r>
              <a:rPr lang="en-US" altLang="ko-KR" sz="2800" dirty="0" smtClean="0"/>
              <a:t>(cont’d)</a:t>
            </a:r>
          </a:p>
          <a:p>
            <a:pPr lvl="1"/>
            <a:r>
              <a:rPr lang="en-US" altLang="ko-KR" sz="2400" dirty="0" smtClean="0"/>
              <a:t>Training data</a:t>
            </a:r>
            <a:r>
              <a:rPr lang="ko-KR" altLang="en-US" sz="2400" dirty="0" smtClean="0"/>
              <a:t>를 이용해서 학습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파라미터의 최적값을 구함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이를 </a:t>
            </a:r>
            <a:r>
              <a:rPr lang="en-US" altLang="ko-KR" sz="2400" dirty="0" smtClean="0"/>
              <a:t>test data</a:t>
            </a:r>
            <a:r>
              <a:rPr lang="ko-KR" altLang="en-US" sz="2400" dirty="0" smtClean="0"/>
              <a:t>에 적용하여 각 관측치의 종속변수값을 예측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그 예측치를 실제의 종속변수값과 비교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실제의 종속변수를 잘 설명할수록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예측을 잘 할수록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모형의 성능이 좋은 것임</a:t>
            </a:r>
            <a:endParaRPr lang="en-US" altLang="ko-KR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0985-CEB2-4CC5-8639-D8496E6A308E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3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지도학습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평가하기 </a:t>
            </a:r>
            <a:r>
              <a:rPr lang="en-US" altLang="ko-KR" sz="2800" dirty="0" smtClean="0"/>
              <a:t>(cont’d)</a:t>
            </a:r>
          </a:p>
          <a:p>
            <a:pPr lvl="1"/>
            <a:r>
              <a:rPr lang="ko-KR" altLang="en-US" sz="2400" dirty="0" smtClean="0"/>
              <a:t>모형의 성능을 평가할 때 사용되는 </a:t>
            </a:r>
            <a:r>
              <a:rPr lang="en-US" altLang="ko-KR" sz="2400" dirty="0" smtClean="0"/>
              <a:t>metrics</a:t>
            </a:r>
          </a:p>
          <a:p>
            <a:pPr lvl="2"/>
            <a:r>
              <a:rPr lang="ko-KR" altLang="en-US" sz="2000" dirty="0" smtClean="0"/>
              <a:t>문제의 종류에 따라 상이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회귀문제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보통 </a:t>
            </a:r>
            <a:r>
              <a:rPr lang="en-US" altLang="ko-KR" sz="2000" dirty="0" err="1" smtClean="0"/>
              <a:t>R</a:t>
            </a:r>
            <a:r>
              <a:rPr lang="en-US" altLang="ko-KR" sz="2000" baseline="30000" dirty="0" err="1" smtClean="0"/>
              <a:t>2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를 사용</a:t>
            </a:r>
            <a:endParaRPr lang="en-US" altLang="ko-KR" sz="2000" dirty="0" smtClean="0"/>
          </a:p>
          <a:p>
            <a:pPr lvl="3"/>
            <a:r>
              <a:rPr lang="en-US" altLang="ko-KR" sz="1600" dirty="0" err="1"/>
              <a:t>R</a:t>
            </a:r>
            <a:r>
              <a:rPr lang="en-US" altLang="ko-KR" sz="1600" baseline="30000" dirty="0" err="1"/>
              <a:t>2</a:t>
            </a:r>
            <a:r>
              <a:rPr lang="en-US" altLang="ko-KR" sz="1600" baseline="30000" dirty="0"/>
              <a:t> </a:t>
            </a:r>
            <a:r>
              <a:rPr lang="en-US" altLang="ko-KR" sz="1600" baseline="30000" dirty="0" smtClean="0"/>
              <a:t> </a:t>
            </a:r>
            <a:r>
              <a:rPr lang="en-US" altLang="ko-KR" sz="1600" dirty="0" smtClean="0"/>
              <a:t>: 0 – 1 </a:t>
            </a:r>
            <a:r>
              <a:rPr lang="ko-KR" altLang="en-US" sz="1600" dirty="0" smtClean="0"/>
              <a:t>사이 값을 취하며</a:t>
            </a:r>
            <a:r>
              <a:rPr lang="en-US" altLang="ko-KR" sz="1600" dirty="0" smtClean="0"/>
              <a:t>, 1</a:t>
            </a:r>
            <a:r>
              <a:rPr lang="ko-KR" altLang="en-US" sz="1600" dirty="0" smtClean="0"/>
              <a:t>에 가까울수록 설명이 좋다는 것을 의미</a:t>
            </a:r>
            <a:endParaRPr lang="en-US" altLang="ko-KR" sz="1600" dirty="0" smtClean="0"/>
          </a:p>
          <a:p>
            <a:pPr lvl="2"/>
            <a:r>
              <a:rPr lang="ko-KR" altLang="en-US" sz="2000" dirty="0" smtClean="0"/>
              <a:t>분류문제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보통 정확도 </a:t>
            </a:r>
            <a:r>
              <a:rPr lang="en-US" altLang="ko-KR" sz="2000" dirty="0" smtClean="0"/>
              <a:t>(accuracy)</a:t>
            </a:r>
            <a:r>
              <a:rPr lang="ko-KR" altLang="en-US" sz="2000" dirty="0" smtClean="0"/>
              <a:t>를 사용</a:t>
            </a:r>
            <a:endParaRPr lang="en-US" altLang="ko-KR" sz="2000" dirty="0" smtClean="0"/>
          </a:p>
          <a:p>
            <a:pPr lvl="3"/>
            <a:r>
              <a:rPr lang="ko-KR" altLang="en-US" sz="1600" dirty="0" smtClean="0"/>
              <a:t>정확도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데이터에 존재하는 전체의 관측치들 중에서 몇 </a:t>
            </a:r>
            <a:r>
              <a:rPr lang="en-US" altLang="ko-KR" sz="1600" dirty="0" smtClean="0"/>
              <a:t>%</a:t>
            </a:r>
            <a:r>
              <a:rPr lang="ko-KR" altLang="en-US" sz="1600" dirty="0" smtClean="0"/>
              <a:t>에 해당하는 관측치의 종속변수를 모형이 제대로 예측했는지를 의미</a:t>
            </a:r>
            <a:endParaRPr lang="en-US" altLang="ko-KR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0985-CEB2-4CC5-8639-D8496E6A308E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Linear Regression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5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cap="none" dirty="0" smtClean="0"/>
              <a:t>과적합 문제 </a:t>
            </a:r>
            <a:r>
              <a:rPr lang="en-US" altLang="ko-KR" cap="none" dirty="0" smtClean="0"/>
              <a:t>(Overfitting problem)</a:t>
            </a:r>
            <a:r>
              <a:rPr lang="ko-KR" altLang="en-US" cap="none" dirty="0" smtClean="0"/>
              <a:t> </a:t>
            </a:r>
            <a:endParaRPr lang="ko-KR" alt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DBFB-B244-4F37-9A57-3405A71E1413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4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Overfitting 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What is it?</a:t>
            </a:r>
          </a:p>
          <a:p>
            <a:pPr lvl="1"/>
            <a:r>
              <a:rPr lang="en-US" altLang="ko-KR" sz="2000" dirty="0" smtClean="0"/>
              <a:t>Overfitting </a:t>
            </a:r>
            <a:r>
              <a:rPr lang="en-US" altLang="ko-KR" sz="2000" dirty="0"/>
              <a:t>means that the model performs well on the training data, but it does not generalize well</a:t>
            </a:r>
            <a:r>
              <a:rPr lang="en-US" altLang="ko-KR" sz="2000" dirty="0" smtClean="0"/>
              <a:t>.</a:t>
            </a:r>
          </a:p>
          <a:p>
            <a:pPr lvl="2"/>
            <a:r>
              <a:rPr lang="ko-KR" altLang="en-US" sz="1800" dirty="0" smtClean="0"/>
              <a:t>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새로운 데이터를 잘 예측하지 못한다</a:t>
            </a:r>
            <a:r>
              <a:rPr lang="en-US" altLang="ko-KR" sz="1800" dirty="0" smtClean="0"/>
              <a:t>!</a:t>
            </a:r>
          </a:p>
          <a:p>
            <a:pPr lvl="2"/>
            <a:r>
              <a:rPr lang="ko-KR" altLang="en-US" sz="1800" dirty="0" smtClean="0"/>
              <a:t>학습 데이터를 얼마나 잘 설명하느냐는 중요하지 않다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가장 중요한 것은 새로운 데이터를 얼마나 잘 예측하느냐 하는 것</a:t>
            </a:r>
            <a:r>
              <a:rPr lang="en-US" altLang="ko-KR" sz="1800" dirty="0" smtClean="0"/>
              <a:t>!</a:t>
            </a:r>
            <a:endParaRPr lang="en-US" altLang="ko-KR" sz="1600" dirty="0" smtClean="0"/>
          </a:p>
          <a:p>
            <a:r>
              <a:rPr lang="en-US" altLang="ko-KR" sz="2400" dirty="0" smtClean="0"/>
              <a:t>When to occur?</a:t>
            </a:r>
          </a:p>
          <a:p>
            <a:pPr lvl="1"/>
            <a:r>
              <a:rPr lang="ko-KR" altLang="en-US" sz="2000" dirty="0" smtClean="0"/>
              <a:t>모형이 복잡한 경우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모형에 포함된 독립변수의 수가 많은 경우</a:t>
            </a:r>
            <a:endParaRPr lang="en-US" altLang="ko-KR" sz="1600" dirty="0" smtClean="0"/>
          </a:p>
          <a:p>
            <a:pPr lvl="1"/>
            <a:r>
              <a:rPr lang="ko-KR" altLang="en-US" sz="2000" dirty="0" smtClean="0"/>
              <a:t>학습 데이터에 존재하는 독립변수의 값에 민감하게 반응하는 경우</a:t>
            </a:r>
            <a:endParaRPr lang="en-US" altLang="ko-KR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E146-2705-4178-B7A2-C94CB76DF8CB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8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D8E5-B26E-4BBD-8813-F7DE472F329F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026" name="Picture 2" descr="Image result for Overfitting probl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7035"/>
            <a:ext cx="8760272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6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Overfitting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How to solve?</a:t>
            </a:r>
          </a:p>
          <a:p>
            <a:pPr lvl="1"/>
            <a:r>
              <a:rPr lang="en-US" altLang="ko-KR" sz="2000" dirty="0"/>
              <a:t>Simplify the model by selecting one with fewer parameters (e.g., a linear model rather than a high-degree polynomial model), by reducing the number of attributes in the training data, or by constraining the model. 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주의</a:t>
            </a:r>
            <a:r>
              <a:rPr lang="en-US" altLang="ko-KR" sz="1800" dirty="0" smtClean="0"/>
              <a:t>: </a:t>
            </a:r>
            <a:r>
              <a:rPr lang="en-US" altLang="ko-KR" sz="1800" dirty="0" err="1" smtClean="0"/>
              <a:t>underfitting</a:t>
            </a:r>
            <a:r>
              <a:rPr lang="en-US" altLang="ko-KR" sz="1800" dirty="0" smtClean="0"/>
              <a:t> problem =&gt; </a:t>
            </a:r>
            <a:r>
              <a:rPr lang="ko-KR" altLang="en-US" sz="1800" dirty="0" smtClean="0"/>
              <a:t>너무 단순화하면 설명력이 낮아진다</a:t>
            </a:r>
            <a:r>
              <a:rPr lang="en-US" altLang="ko-KR" sz="1800" dirty="0" smtClean="0"/>
              <a:t>.</a:t>
            </a:r>
          </a:p>
          <a:p>
            <a:pPr lvl="2"/>
            <a:r>
              <a:rPr lang="en-US" altLang="ko-KR" sz="1800" b="1" dirty="0" smtClean="0"/>
              <a:t>Regularization (</a:t>
            </a:r>
            <a:r>
              <a:rPr lang="ko-KR" altLang="en-US" sz="1800" b="1" dirty="0" smtClean="0"/>
              <a:t>규제화</a:t>
            </a:r>
            <a:r>
              <a:rPr lang="en-US" altLang="ko-KR" sz="1800" b="1" dirty="0" smtClean="0"/>
              <a:t>)</a:t>
            </a:r>
          </a:p>
          <a:p>
            <a:pPr lvl="1"/>
            <a:r>
              <a:rPr lang="en-US" altLang="ko-KR" sz="2000" dirty="0" smtClean="0"/>
              <a:t>Gather </a:t>
            </a:r>
            <a:r>
              <a:rPr lang="en-US" altLang="ko-KR" sz="2000" dirty="0"/>
              <a:t>more training data. 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Reduce </a:t>
            </a:r>
            <a:r>
              <a:rPr lang="en-US" altLang="ko-KR" sz="2000" dirty="0"/>
              <a:t>the noise in the training data (e.g., fix data errors and remove outliers</a:t>
            </a:r>
            <a:r>
              <a:rPr lang="en-US" altLang="ko-KR" sz="2000" dirty="0" smtClean="0"/>
              <a:t>).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F1DC-2F98-4A05-9E7D-273F1F2F3AE4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Regularization</a:t>
                </a:r>
              </a:p>
              <a:p>
                <a:pPr lvl="1"/>
                <a:r>
                  <a:rPr lang="ko-KR" altLang="en-US" sz="1800" dirty="0" smtClean="0"/>
                  <a:t>기존 비용함수에 </a:t>
                </a:r>
                <a:r>
                  <a:rPr lang="en-US" altLang="ko-KR" sz="1800" dirty="0" smtClean="0"/>
                  <a:t>penalty term</a:t>
                </a:r>
                <a:r>
                  <a:rPr lang="ko-KR" altLang="en-US" sz="1800" dirty="0" smtClean="0"/>
                  <a:t>을 추가해 새로운 비용함수로 사용하는 방법</a:t>
                </a:r>
                <a:endParaRPr lang="en-US" altLang="ko-KR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𝑜𝑟𝑔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𝑝𝑒𝑛𝑎𝑙𝑡𝑦</m:t>
                    </m:r>
                  </m:oMath>
                </a14:m>
                <a:endParaRPr lang="en-US" altLang="ko-KR" sz="1800" dirty="0" smtClean="0"/>
              </a:p>
              <a:p>
                <a:pPr lvl="1"/>
                <a:r>
                  <a:rPr lang="ko-KR" altLang="en-US" sz="1800" dirty="0" smtClean="0"/>
                  <a:t>모형</a:t>
                </a:r>
                <a:r>
                  <a:rPr lang="en-US" altLang="ko-KR" sz="1800" dirty="0" smtClean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/>
                          </a:rPr>
                          <m:t>y</m:t>
                        </m:r>
                      </m:e>
                    </m:acc>
                    <m:r>
                      <a:rPr lang="en-US" altLang="ko-KR" sz="18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altLang="ko-KR" sz="180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1800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altLang="ko-KR" sz="180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altLang="ko-KR" sz="18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1800">
                        <a:latin typeface="Cambria Math"/>
                      </a:rPr>
                      <m:t> + 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altLang="ko-KR" sz="180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altLang="ko-KR" sz="180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endParaRPr lang="en-US" altLang="ko-KR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 smtClean="0"/>
              </a:p>
              <a:p>
                <a:pPr lvl="1"/>
                <a:r>
                  <a:rPr lang="ko-KR" altLang="en-US" sz="1800" dirty="0" smtClean="0"/>
                  <a:t>효과</a:t>
                </a:r>
                <a:r>
                  <a:rPr lang="en-US" altLang="ko-KR" sz="1800" dirty="0" smtClean="0"/>
                  <a:t>: </a:t>
                </a:r>
                <a:r>
                  <a:rPr lang="ko-KR" altLang="en-US" sz="1800" dirty="0" smtClean="0"/>
                  <a:t>파라미터의 절대값이 줄어든다</a:t>
                </a:r>
                <a:r>
                  <a:rPr lang="en-US" altLang="ko-KR" sz="1800" dirty="0" smtClean="0"/>
                  <a:t>.</a:t>
                </a:r>
              </a:p>
              <a:p>
                <a:pPr lvl="1"/>
                <a:r>
                  <a:rPr lang="en-US" altLang="ko-KR" sz="1800" dirty="0" smtClean="0"/>
                  <a:t>Penalty term</a:t>
                </a:r>
                <a:r>
                  <a:rPr lang="ko-KR" altLang="en-US" sz="1800" dirty="0" smtClean="0"/>
                  <a:t>의 종류 두가지</a:t>
                </a:r>
                <a:endParaRPr lang="en-US" altLang="ko-KR" sz="1800" dirty="0" smtClean="0"/>
              </a:p>
              <a:p>
                <a:pPr lvl="2"/>
                <a:r>
                  <a:rPr lang="en-US" altLang="ko-KR" sz="1600" dirty="0" smtClean="0"/>
                  <a:t>L1 penalty term</a:t>
                </a:r>
              </a:p>
              <a:p>
                <a:pPr lvl="2"/>
                <a:r>
                  <a:rPr lang="en-US" altLang="ko-KR" sz="1600" dirty="0" smtClean="0"/>
                  <a:t>L2 penalty term</a:t>
                </a:r>
              </a:p>
              <a:p>
                <a:pPr lvl="1"/>
                <a:endParaRPr lang="en-US" altLang="ko-KR" sz="1800" dirty="0" smtClean="0"/>
              </a:p>
              <a:p>
                <a:pPr lvl="1"/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Machine Learning</a:t>
            </a:r>
            <a:endParaRPr lang="en-US" dirty="0"/>
          </a:p>
        </p:txBody>
      </p:sp>
      <p:sp>
        <p:nvSpPr>
          <p:cNvPr id="7" name="AutoShape 2" descr="Image result for l1 l2 regul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1080-6E32-4BB3-A4DB-A3CB4ECD7C62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1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벡터의 </a:t>
            </a:r>
            <a:r>
              <a:rPr lang="en-US" altLang="ko-KR" dirty="0" smtClean="0"/>
              <a:t>norm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Norm</a:t>
                </a:r>
                <a:r>
                  <a:rPr lang="ko-KR" altLang="en-US" sz="2400" dirty="0" smtClean="0"/>
                  <a:t>의 표현</a:t>
                </a:r>
                <a:endParaRPr lang="en-US" altLang="ko-KR" sz="2400" dirty="0" smtClean="0"/>
              </a:p>
              <a:p>
                <a:pPr lvl="1"/>
                <a:r>
                  <a:rPr lang="en-US" sz="2000" dirty="0"/>
                  <a:t>Norm: The length of the vector is referred to as the vector norm or the vector’s </a:t>
                </a:r>
                <a:r>
                  <a:rPr lang="en-US" sz="2000" dirty="0" smtClean="0"/>
                  <a:t>magnitude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𝑛𝑜𝑟𝑚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ko-KR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ko-KR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sup>
                    </m:sSup>
                  </m:oMath>
                </a14:m>
                <a:endParaRPr lang="en-US" sz="2000" dirty="0" smtClean="0"/>
              </a:p>
              <a:p>
                <a:pPr lvl="1"/>
                <a:endParaRPr lang="en-US" altLang="ko-KR" sz="2000" dirty="0" smtClean="0"/>
              </a:p>
              <a:p>
                <a:pPr lvl="1"/>
                <a:endParaRPr lang="ko-KR" altLang="ko-KR" sz="2000" dirty="0"/>
              </a:p>
              <a:p>
                <a:pPr lvl="1"/>
                <a:endParaRPr lang="en-US" sz="2000" dirty="0" smtClean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선형대수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Review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비용함수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우리의 모형이 데이터를 설명하지 못하는 정도를 나타냄</a:t>
            </a:r>
            <a:endParaRPr lang="en-US" altLang="ko-KR" sz="2000" dirty="0" smtClean="0"/>
          </a:p>
          <a:p>
            <a:r>
              <a:rPr lang="ko-KR" altLang="en-US" sz="2400" dirty="0" smtClean="0"/>
              <a:t>파리미터의 최적값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비용함수를 최소화하는 파라미터의 값</a:t>
            </a:r>
            <a:endParaRPr lang="en-US" altLang="ko-KR" sz="2000" dirty="0" smtClean="0"/>
          </a:p>
          <a:p>
            <a:r>
              <a:rPr lang="ko-KR" altLang="en-US" sz="2400" dirty="0" smtClean="0"/>
              <a:t>최적화 문제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비용함수의 값을 최소화하는 파리미터의 값을 찾는 방법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정규 방정식 방법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경사하강법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DC7F-6435-4876-88F4-470089AA47BC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7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400" dirty="0" smtClean="0"/>
                  <a:t>L1 penalty term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2000" i="1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ko-KR" altLang="en-US" sz="2000" dirty="0" smtClean="0"/>
                  <a:t>여기에서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+…</m:t>
                    </m:r>
                    <m:d>
                      <m:dPr>
                        <m:begChr m:val="|"/>
                        <m:endChr m:val="|"/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6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는 </a:t>
                </a:r>
                <a14:m>
                  <m:oMath xmlns:m="http://schemas.openxmlformats.org/officeDocument/2006/math"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벡터의 </a:t>
                </a:r>
                <a:r>
                  <a:rPr lang="en-US" altLang="ko-KR" sz="2000" dirty="0" err="1" smtClean="0"/>
                  <a:t>L1</a:t>
                </a:r>
                <a:r>
                  <a:rPr lang="en-US" altLang="ko-KR" sz="2000" dirty="0" smtClean="0"/>
                  <a:t> norm</a:t>
                </a:r>
                <a:endParaRPr lang="en-US" altLang="ko-KR" sz="2000" dirty="0"/>
              </a:p>
              <a:p>
                <a:r>
                  <a:rPr lang="en-US" altLang="ko-KR" sz="2400" dirty="0" err="1" smtClean="0"/>
                  <a:t>L2</a:t>
                </a:r>
                <a:r>
                  <a:rPr lang="en-US" altLang="ko-KR" sz="2400" dirty="0" smtClean="0"/>
                  <a:t> </a:t>
                </a:r>
                <a:r>
                  <a:rPr lang="en-US" altLang="ko-KR" sz="2400" dirty="0" smtClean="0"/>
                  <a:t>penalty term</a:t>
                </a:r>
                <a:endParaRPr lang="en-US" sz="12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 smtClean="0"/>
                  <a:t>,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000" dirty="0"/>
                  <a:t> =</a:t>
                </a:r>
                <a:r>
                  <a:rPr lang="ko-KR" altLang="ko-KR" sz="20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Sup>
                          <m:sSubSup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0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벡터의 </a:t>
                </a:r>
                <a:r>
                  <a:rPr lang="en-US" altLang="ko-KR" sz="2000" dirty="0" err="1" smtClean="0"/>
                  <a:t>L2</a:t>
                </a:r>
                <a:r>
                  <a:rPr lang="en-US" altLang="ko-KR" sz="2000" dirty="0" smtClean="0"/>
                  <a:t> norm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는 </a:t>
                </a:r>
                <a:r>
                  <a:rPr lang="en-US" altLang="ko-KR" sz="2000" dirty="0" err="1"/>
                  <a:t>L2</a:t>
                </a:r>
                <a:r>
                  <a:rPr lang="en-US" altLang="ko-KR" sz="2000" dirty="0"/>
                  <a:t> </a:t>
                </a:r>
                <a:r>
                  <a:rPr lang="en-US" altLang="ko-KR" sz="2000" dirty="0" smtClean="0"/>
                  <a:t>norm</a:t>
                </a:r>
                <a:r>
                  <a:rPr lang="ko-KR" altLang="en-US" sz="2000" dirty="0" smtClean="0"/>
                  <a:t>의 제곱 </a:t>
                </a:r>
                <a:r>
                  <a:rPr lang="en-US" altLang="ko-KR" sz="20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 smtClean="0"/>
                  <a:t>)</a:t>
                </a:r>
                <a:r>
                  <a:rPr lang="en-US" altLang="ko-KR" sz="2000" baseline="30000" dirty="0" smtClean="0"/>
                  <a:t>2 </a:t>
                </a:r>
                <a:r>
                  <a:rPr lang="ko-KR" altLang="en-US" sz="2000" dirty="0" smtClean="0"/>
                  <a:t>을 의미</a:t>
                </a:r>
                <a:endParaRPr lang="en-US" altLang="ko-KR" sz="2000" baseline="30000" dirty="0"/>
              </a:p>
              <a:p>
                <a:pPr lvl="1"/>
                <a:endParaRPr lang="en-US" altLang="ko-KR" sz="2000" dirty="0"/>
              </a:p>
              <a:p>
                <a:pPr lvl="1"/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Machine Learning</a:t>
            </a:r>
            <a:endParaRPr lang="en-US" dirty="0"/>
          </a:p>
        </p:txBody>
      </p:sp>
      <p:sp>
        <p:nvSpPr>
          <p:cNvPr id="7" name="AutoShape 2" descr="Image result for l1 l2 regulariz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4533-82E6-44B3-B1C5-24181A3B1143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Regularization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/>
                  <a:t>어떤 효과가 있는 것인가</a:t>
                </a:r>
                <a:r>
                  <a:rPr lang="en-US" altLang="ko-KR" sz="2400" dirty="0" smtClean="0"/>
                  <a:t>?</a:t>
                </a:r>
              </a:p>
              <a:p>
                <a:r>
                  <a:rPr lang="en-US" altLang="ko-KR" sz="2400" dirty="0" smtClean="0"/>
                  <a:t>Example (cont’d)</a:t>
                </a:r>
              </a:p>
              <a:p>
                <a:pPr lvl="1"/>
                <a:r>
                  <a:rPr lang="en-US" altLang="ko-KR" sz="2000" dirty="0"/>
                  <a:t>Cost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/>
                      </a:rPr>
                      <m:t>E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ko-KR" sz="200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00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ko-KR" sz="200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ko-KR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2000" i="1">
                        <a:latin typeface="Cambria Math"/>
                      </a:rPr>
                      <m:t>−14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altLang="ko-KR" sz="20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+20</m:t>
                    </m:r>
                  </m:oMath>
                </a14:m>
                <a:endParaRPr lang="en-US" altLang="ko-KR" sz="2000" dirty="0" smtClean="0"/>
              </a:p>
              <a:p>
                <a:pPr lvl="1"/>
                <a:r>
                  <a:rPr lang="en-US" altLang="ko-KR" sz="2000" dirty="0" smtClean="0"/>
                  <a:t>L2 norm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1800" dirty="0" smtClean="0"/>
                  <a:t> = ½ </a:t>
                </a:r>
              </a:p>
              <a:p>
                <a:pPr lvl="1"/>
                <a:r>
                  <a:rPr lang="en-US" altLang="ko-KR" sz="2000" dirty="0" smtClean="0"/>
                  <a:t>Then, the new cost function becomes</a:t>
                </a:r>
                <a:br>
                  <a:rPr lang="en-US" altLang="ko-KR" sz="20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ko-KR" sz="200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00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ko-KR" sz="200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ko-KR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2000" i="1">
                        <a:latin typeface="Cambria Math"/>
                      </a:rPr>
                      <m:t>−14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altLang="ko-KR" sz="20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+20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000" dirty="0" smtClean="0"/>
                  <a:t/>
                </a:r>
                <a:br>
                  <a:rPr lang="en-US" altLang="ko-KR" sz="2000" dirty="0" smtClean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ko-KR" sz="200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ko-KR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2000" i="1">
                        <a:latin typeface="Cambria Math"/>
                      </a:rPr>
                      <m:t>−14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altLang="ko-KR" sz="20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+20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000" dirty="0"/>
              </a:p>
              <a:p>
                <a:pPr lvl="1"/>
                <a:endParaRPr lang="en-US" altLang="ko-KR" sz="2000" dirty="0" smtClean="0"/>
              </a:p>
              <a:p>
                <a:pPr lvl="1"/>
                <a:endParaRPr lang="en-US" altLang="ko-KR" sz="2000" dirty="0"/>
              </a:p>
              <a:p>
                <a:pPr lvl="1"/>
                <a:endParaRPr lang="ko-KR" alt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7" t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Machine Learning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65EE6-B312-4D73-B0EC-7BDF0D00DD05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4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Regularization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/>
                  <a:t>어떤 효과가 있는 것인가</a:t>
                </a:r>
                <a:r>
                  <a:rPr lang="en-US" altLang="ko-KR" sz="2400" dirty="0" smtClean="0"/>
                  <a:t>?</a:t>
                </a:r>
              </a:p>
              <a:p>
                <a:r>
                  <a:rPr lang="en-US" altLang="ko-KR" sz="2400" dirty="0" smtClean="0"/>
                  <a:t>Example (cont’d)</a:t>
                </a:r>
              </a:p>
              <a:p>
                <a:pPr lvl="1"/>
                <a:r>
                  <a:rPr lang="en-US" altLang="ko-KR" sz="2000" dirty="0"/>
                  <a:t>Cost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/>
                      </a:rPr>
                      <m:t>E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ko-KR" sz="200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00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ko-KR" sz="200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ko-KR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2000" i="1">
                        <a:latin typeface="Cambria Math"/>
                      </a:rPr>
                      <m:t>−14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altLang="ko-KR" sz="20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+20</m:t>
                    </m:r>
                  </m:oMath>
                </a14:m>
                <a:endParaRPr lang="en-US" altLang="ko-KR" sz="2000" dirty="0" smtClean="0"/>
              </a:p>
              <a:p>
                <a:pPr lvl="1"/>
                <a:r>
                  <a:rPr lang="en-US" altLang="ko-KR" sz="2000" dirty="0" smtClean="0"/>
                  <a:t>L2 norm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1800" dirty="0" smtClean="0"/>
                  <a:t> = 1 </a:t>
                </a:r>
                <a:r>
                  <a:rPr lang="ko-KR" altLang="en-US" sz="1800" dirty="0" smtClean="0"/>
                  <a:t>인 경우</a:t>
                </a:r>
                <a:r>
                  <a:rPr lang="en-US" altLang="ko-KR" sz="1800" dirty="0" smtClean="0"/>
                  <a:t>,  </a:t>
                </a:r>
              </a:p>
              <a:p>
                <a:pPr lvl="1"/>
                <a:r>
                  <a:rPr lang="en-US" altLang="ko-KR" sz="2000" dirty="0" smtClean="0"/>
                  <a:t>Then, the new cost function becomes</a:t>
                </a:r>
                <a:br>
                  <a:rPr lang="en-US" altLang="ko-KR" sz="20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ko-KR" sz="200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00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ko-KR" sz="200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ko-KR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2000" i="1">
                        <a:latin typeface="Cambria Math"/>
                      </a:rPr>
                      <m:t>−14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altLang="ko-KR" sz="20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+20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000" dirty="0" smtClean="0"/>
                  <a:t/>
                </a:r>
                <a:br>
                  <a:rPr lang="en-US" altLang="ko-KR" sz="2000" dirty="0" smtClean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ko-KR" sz="200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ko-KR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sz="2000" i="1">
                        <a:latin typeface="Cambria Math"/>
                      </a:rPr>
                      <m:t>−14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altLang="ko-KR" sz="20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+20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sz="2000" dirty="0"/>
              </a:p>
              <a:p>
                <a:pPr lvl="1"/>
                <a:endParaRPr lang="en-US" altLang="ko-KR" sz="2000" dirty="0" smtClean="0"/>
              </a:p>
              <a:p>
                <a:pPr lvl="1"/>
                <a:endParaRPr lang="en-US" altLang="ko-KR" sz="2000" dirty="0"/>
              </a:p>
              <a:p>
                <a:pPr lvl="1"/>
                <a:endParaRPr lang="ko-KR" alt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Machine Learning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E241-5039-4FAF-955C-721E0EB005A2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8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L1 vs. L2 regularization</a:t>
            </a:r>
          </a:p>
          <a:p>
            <a:pPr lvl="1"/>
            <a:r>
              <a:rPr lang="en-US" dirty="0" smtClean="0"/>
              <a:t>Only one parameter (say b1)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Machine Learning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1143000" y="5867400"/>
            <a:ext cx="2971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2438400" y="3810000"/>
            <a:ext cx="0" cy="2133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Freeform 13"/>
          <p:cNvSpPr/>
          <p:nvPr/>
        </p:nvSpPr>
        <p:spPr bwMode="auto">
          <a:xfrm>
            <a:off x="950495" y="4032985"/>
            <a:ext cx="3850105" cy="1828800"/>
          </a:xfrm>
          <a:custGeom>
            <a:avLst/>
            <a:gdLst>
              <a:gd name="connsiteX0" fmla="*/ 0 w 3850105"/>
              <a:gd name="connsiteY0" fmla="*/ 0 h 1828800"/>
              <a:gd name="connsiteX1" fmla="*/ 1934678 w 3850105"/>
              <a:gd name="connsiteY1" fmla="*/ 1828800 h 1828800"/>
              <a:gd name="connsiteX2" fmla="*/ 3850105 w 3850105"/>
              <a:gd name="connsiteY2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0105" h="1828800">
                <a:moveTo>
                  <a:pt x="0" y="0"/>
                </a:moveTo>
                <a:cubicBezTo>
                  <a:pt x="646497" y="914400"/>
                  <a:pt x="1292994" y="1828800"/>
                  <a:pt x="1934678" y="1828800"/>
                </a:cubicBezTo>
                <a:cubicBezTo>
                  <a:pt x="2576362" y="1828800"/>
                  <a:pt x="3213233" y="914400"/>
                  <a:pt x="3850105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 flipH="1" flipV="1">
            <a:off x="1602606" y="4038600"/>
            <a:ext cx="834992" cy="182880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 flipV="1">
            <a:off x="2437598" y="4038600"/>
            <a:ext cx="841408" cy="182880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8"/>
          <p:cNvSpPr/>
          <p:nvPr/>
        </p:nvSpPr>
        <p:spPr>
          <a:xfrm>
            <a:off x="914400" y="3244334"/>
            <a:ext cx="803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r>
              <a:rPr lang="en-US" dirty="0" smtClean="0"/>
              <a:t>|b1| 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9" idx="2"/>
          </p:cNvCxnSpPr>
          <p:nvPr/>
        </p:nvCxnSpPr>
        <p:spPr bwMode="auto">
          <a:xfrm>
            <a:off x="1316113" y="3613666"/>
            <a:ext cx="284087" cy="4193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3352800" y="3505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비용함</a:t>
            </a:r>
            <a:r>
              <a:rPr lang="ko-KR" altLang="en-US"/>
              <a:t>수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 bwMode="auto">
          <a:xfrm>
            <a:off x="3906798" y="3874532"/>
            <a:ext cx="131802" cy="5450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5521404" y="5867400"/>
            <a:ext cx="2971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6816804" y="3810000"/>
            <a:ext cx="0" cy="2133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Freeform 26"/>
          <p:cNvSpPr/>
          <p:nvPr/>
        </p:nvSpPr>
        <p:spPr bwMode="auto">
          <a:xfrm>
            <a:off x="5446295" y="4032985"/>
            <a:ext cx="3850105" cy="1828800"/>
          </a:xfrm>
          <a:custGeom>
            <a:avLst/>
            <a:gdLst>
              <a:gd name="connsiteX0" fmla="*/ 0 w 3850105"/>
              <a:gd name="connsiteY0" fmla="*/ 0 h 1828800"/>
              <a:gd name="connsiteX1" fmla="*/ 1934678 w 3850105"/>
              <a:gd name="connsiteY1" fmla="*/ 1828800 h 1828800"/>
              <a:gd name="connsiteX2" fmla="*/ 3850105 w 3850105"/>
              <a:gd name="connsiteY2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0105" h="1828800">
                <a:moveTo>
                  <a:pt x="0" y="0"/>
                </a:moveTo>
                <a:cubicBezTo>
                  <a:pt x="646497" y="914400"/>
                  <a:pt x="1292994" y="1828800"/>
                  <a:pt x="1934678" y="1828800"/>
                </a:cubicBezTo>
                <a:cubicBezTo>
                  <a:pt x="2576362" y="1828800"/>
                  <a:pt x="3213233" y="914400"/>
                  <a:pt x="3850105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80347" y="3244334"/>
            <a:ext cx="925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λ</a:t>
            </a:r>
            <a:r>
              <a:rPr lang="en-US" dirty="0" smtClean="0"/>
              <a:t>1b1|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731204" y="3505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비용함</a:t>
            </a:r>
            <a:r>
              <a:rPr lang="ko-KR" altLang="en-US"/>
              <a:t>수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2" idx="2"/>
          </p:cNvCxnSpPr>
          <p:nvPr/>
        </p:nvCxnSpPr>
        <p:spPr bwMode="auto">
          <a:xfrm>
            <a:off x="8285202" y="3874532"/>
            <a:ext cx="131802" cy="5450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Freeform 36"/>
          <p:cNvSpPr/>
          <p:nvPr/>
        </p:nvSpPr>
        <p:spPr bwMode="auto">
          <a:xfrm>
            <a:off x="5534526" y="3859731"/>
            <a:ext cx="2358190" cy="1992446"/>
          </a:xfrm>
          <a:custGeom>
            <a:avLst/>
            <a:gdLst>
              <a:gd name="connsiteX0" fmla="*/ 0 w 2358190"/>
              <a:gd name="connsiteY0" fmla="*/ 0 h 1992446"/>
              <a:gd name="connsiteX1" fmla="*/ 1299411 w 2358190"/>
              <a:gd name="connsiteY1" fmla="*/ 1992429 h 1992446"/>
              <a:gd name="connsiteX2" fmla="*/ 2358190 w 2358190"/>
              <a:gd name="connsiteY2" fmla="*/ 28875 h 199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8190" h="1992446">
                <a:moveTo>
                  <a:pt x="0" y="0"/>
                </a:moveTo>
                <a:cubicBezTo>
                  <a:pt x="453189" y="993808"/>
                  <a:pt x="906379" y="1987617"/>
                  <a:pt x="1299411" y="1992429"/>
                </a:cubicBezTo>
                <a:cubicBezTo>
                  <a:pt x="1692443" y="1997242"/>
                  <a:pt x="2025316" y="1013058"/>
                  <a:pt x="2358190" y="28875"/>
                </a:cubicBezTo>
              </a:path>
            </a:pathLst>
          </a:cu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 flipH="1">
            <a:off x="5715000" y="3689866"/>
            <a:ext cx="527973" cy="3487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49E73-441D-4566-A977-4DD086E81437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4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CA270-65D9-4564-A4A6-F2A221DBFF68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1215" y="3505200"/>
            <a:ext cx="1632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Q &amp; A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499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Review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지도학습 알고리즘을 이용해서 풀수 있는 문제의 종류</a:t>
            </a:r>
            <a:endParaRPr lang="en-US" altLang="ko-KR" sz="2400" dirty="0" smtClean="0"/>
          </a:p>
          <a:p>
            <a:pPr lvl="1"/>
            <a:r>
              <a:rPr lang="ko-KR" altLang="en-US" sz="2000" dirty="0"/>
              <a:t>회귀문제 </a:t>
            </a:r>
            <a:r>
              <a:rPr lang="en-US" altLang="ko-KR" sz="2000" dirty="0"/>
              <a:t>(Regression problem)</a:t>
            </a:r>
          </a:p>
          <a:p>
            <a:pPr lvl="2"/>
            <a:r>
              <a:rPr lang="en-US" altLang="ko-KR" sz="2000" dirty="0"/>
              <a:t>When the DV is a continuous variable</a:t>
            </a:r>
          </a:p>
          <a:p>
            <a:pPr lvl="2"/>
            <a:r>
              <a:rPr lang="en-US" altLang="ko-KR" sz="2000" dirty="0"/>
              <a:t>Example algorithms</a:t>
            </a:r>
          </a:p>
          <a:p>
            <a:pPr lvl="3"/>
            <a:r>
              <a:rPr lang="en-US" altLang="ko-KR" sz="1400" dirty="0"/>
              <a:t>Linear regression</a:t>
            </a:r>
          </a:p>
          <a:p>
            <a:pPr lvl="3"/>
            <a:r>
              <a:rPr lang="en-US" altLang="ko-KR" sz="1400" dirty="0"/>
              <a:t>Feedforward neural network</a:t>
            </a:r>
          </a:p>
          <a:p>
            <a:pPr lvl="1"/>
            <a:r>
              <a:rPr lang="ko-KR" altLang="en-US" sz="2000" dirty="0"/>
              <a:t>분류문제 </a:t>
            </a:r>
            <a:r>
              <a:rPr lang="en-US" altLang="ko-KR" sz="2000" dirty="0"/>
              <a:t>(Classification problem)</a:t>
            </a:r>
          </a:p>
          <a:p>
            <a:pPr lvl="2"/>
            <a:r>
              <a:rPr lang="en-US" altLang="ko-KR" sz="2000" dirty="0"/>
              <a:t>When the DV is a categorical (or nominal) variable</a:t>
            </a:r>
          </a:p>
          <a:p>
            <a:pPr lvl="3"/>
            <a:r>
              <a:rPr lang="en-US" altLang="ko-KR" sz="1400" dirty="0"/>
              <a:t>Example algorithms</a:t>
            </a:r>
          </a:p>
          <a:p>
            <a:pPr lvl="4"/>
            <a:r>
              <a:rPr lang="en-US" altLang="ko-KR" sz="1400" dirty="0"/>
              <a:t>Logistic regression</a:t>
            </a:r>
          </a:p>
          <a:p>
            <a:pPr lvl="4"/>
            <a:r>
              <a:rPr lang="en-US" altLang="ko-KR" sz="1400" dirty="0"/>
              <a:t>Support vector machine</a:t>
            </a:r>
          </a:p>
          <a:p>
            <a:pPr lvl="4"/>
            <a:r>
              <a:rPr lang="en-US" altLang="ko-KR" sz="1400" dirty="0"/>
              <a:t>Decision tree</a:t>
            </a:r>
          </a:p>
          <a:p>
            <a:pPr lvl="4"/>
            <a:r>
              <a:rPr lang="en-US" altLang="ko-KR" sz="1400" dirty="0"/>
              <a:t>CNN, </a:t>
            </a:r>
            <a:r>
              <a:rPr lang="en-US" altLang="ko-KR" sz="1400" dirty="0" err="1"/>
              <a:t>RNN</a:t>
            </a:r>
            <a:endParaRPr lang="en-US" altLang="ko-KR" sz="1400" dirty="0"/>
          </a:p>
          <a:p>
            <a:pPr lvl="1"/>
            <a:endParaRPr lang="en-US" altLang="ko-KR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25B0-C366-41AA-8517-2B1569C37E4B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9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Machine Learning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/>
                  <a:t>비용함수의 종류</a:t>
                </a:r>
                <a:endParaRPr lang="en-US" altLang="ko-KR" sz="2400" dirty="0" smtClean="0"/>
              </a:p>
              <a:p>
                <a:pPr lvl="1"/>
                <a:r>
                  <a:rPr lang="ko-KR" altLang="en-US" sz="1800" dirty="0"/>
                  <a:t>비용함수의 형태는 문제의 종류에 따라 구분</a:t>
                </a:r>
                <a:endParaRPr lang="en-US" altLang="ko-KR" sz="1800" dirty="0"/>
              </a:p>
              <a:p>
                <a:pPr lvl="1"/>
                <a:r>
                  <a:rPr lang="ko-KR" altLang="en-US" sz="1800" dirty="0"/>
                  <a:t>회귀 문제의 비용함수</a:t>
                </a:r>
                <a:endParaRPr lang="en-US" altLang="ko-KR" sz="1800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latin typeface="Cambria Math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/>
                          </a:rPr>
                          <m:t>−</m:t>
                        </m:r>
                        <m:r>
                          <a:rPr lang="en-US" altLang="ko-KR" sz="160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ko-KR" sz="1600" dirty="0"/>
                  <a:t> (mean absolute errors)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sz="160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1600" dirty="0"/>
                  <a:t> </a:t>
                </a:r>
                <a:r>
                  <a:rPr lang="en-US" altLang="ko-KR" sz="1600" b="1" dirty="0"/>
                  <a:t>(mean squared errors)</a:t>
                </a:r>
                <a:endParaRPr lang="en-US" altLang="ko-KR" sz="1800" dirty="0"/>
              </a:p>
              <a:p>
                <a:pPr lvl="1"/>
                <a:r>
                  <a:rPr lang="ko-KR" altLang="en-US" sz="1800" dirty="0"/>
                  <a:t>분류 문제의 비용함수</a:t>
                </a:r>
                <a:endParaRPr lang="en-US" altLang="ko-KR" sz="1800" dirty="0"/>
              </a:p>
              <a:p>
                <a:pPr lvl="2"/>
                <a:r>
                  <a:rPr lang="ko-KR" altLang="en-US" sz="1600" dirty="0"/>
                  <a:t>교차 엔트로피 </a:t>
                </a:r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 1}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인 경우</a:t>
                </a:r>
                <a:r>
                  <a:rPr lang="en-US" altLang="ko-KR" sz="1600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/>
                      </a:rPr>
                      <m:t>𝐸</m:t>
                    </m:r>
                    <m:r>
                      <a:rPr lang="en-US" altLang="ko-KR" sz="1400" i="1">
                        <a:latin typeface="Cambria Math"/>
                      </a:rPr>
                      <m:t>= −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sz="14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1400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=1)</m:t>
                                </m:r>
                              </m:e>
                            </m:func>
                            <m:r>
                              <a:rPr lang="en-US" altLang="ko-KR" sz="1400" i="1">
                                <a:latin typeface="Cambria Math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1400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sz="1400" i="1">
                                    <a:latin typeface="Cambria Math"/>
                                  </a:rPr>
                                  <m:t>)</m:t>
                                </m:r>
                              </m:e>
                            </m:func>
                          </m:e>
                        </m:nary>
                      </m:e>
                    </m:d>
                  </m:oMath>
                </a14:m>
                <a:endParaRPr lang="en-US" altLang="ko-KR" sz="1800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/>
                      </a:rPr>
                      <m:t>𝑝</m:t>
                    </m:r>
                    <m:r>
                      <a:rPr lang="en-US" altLang="ko-KR" sz="1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=1)</m:t>
                    </m:r>
                  </m:oMath>
                </a14:m>
                <a:r>
                  <a:rPr lang="en-US" altLang="ko-KR" sz="1400" dirty="0"/>
                  <a:t> =&gt; </a:t>
                </a:r>
                <a:r>
                  <a:rPr lang="en-US" altLang="ko-KR" sz="1400" dirty="0" err="1"/>
                  <a:t>i</a:t>
                </a:r>
                <a:r>
                  <a:rPr lang="ko-KR" altLang="en-US" sz="1400" dirty="0"/>
                  <a:t>번째 관측치의 종속변수 값이 </a:t>
                </a:r>
                <a:r>
                  <a:rPr lang="en-US" altLang="ko-KR" sz="1400" dirty="0"/>
                  <a:t>1</a:t>
                </a:r>
                <a:r>
                  <a:rPr lang="ko-KR" altLang="en-US" sz="1400" dirty="0"/>
                  <a:t>일 확률</a:t>
                </a:r>
                <a:endParaRPr lang="en-US" altLang="ko-KR" sz="1400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/>
                      </a:rPr>
                      <m:t>𝑝</m:t>
                    </m:r>
                    <m:r>
                      <a:rPr lang="en-US" altLang="ko-KR" sz="1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=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14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1400" dirty="0"/>
                  <a:t> =&gt; </a:t>
                </a:r>
                <a:r>
                  <a:rPr lang="en-US" altLang="ko-KR" sz="1400" dirty="0" err="1"/>
                  <a:t>i</a:t>
                </a:r>
                <a:r>
                  <a:rPr lang="ko-KR" altLang="en-US" sz="1400" dirty="0"/>
                  <a:t>번째 관측치의 종속변수 값이 </a:t>
                </a:r>
                <a:r>
                  <a:rPr lang="en-US" altLang="ko-KR" sz="1400" dirty="0"/>
                  <a:t>0</a:t>
                </a:r>
                <a:r>
                  <a:rPr lang="ko-KR" altLang="en-US" sz="1400" dirty="0"/>
                  <a:t>일 확률</a:t>
                </a:r>
                <a:endParaRPr lang="en-US" altLang="ko-KR" sz="1400" dirty="0"/>
              </a:p>
              <a:p>
                <a:pPr lvl="4"/>
                <a:r>
                  <a:rPr lang="ko-KR" altLang="en-US" sz="1600" dirty="0"/>
                  <a:t>이러한 확률 값은 모형을 통해서 예측</a:t>
                </a:r>
                <a:endParaRPr lang="en-US" altLang="ko-KR" sz="1600" dirty="0"/>
              </a:p>
              <a:p>
                <a:pPr lvl="2"/>
                <a:r>
                  <a:rPr lang="ko-KR" altLang="en-US" sz="1400" dirty="0"/>
                  <a:t>비용함수의 값은 모형을 통한 예측이 잘못 될 수록 증가</a:t>
                </a:r>
                <a:endParaRPr lang="en-US" altLang="ko-KR" sz="1400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DC7F-6435-4876-88F4-470089AA47BC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4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Machine Learning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파라미터의 최적값 찾기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비용함수의 값을 최소화하는 파라미터값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 방법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정규방정식 </a:t>
            </a:r>
            <a:r>
              <a:rPr lang="en-US" altLang="ko-KR" dirty="0" smtClean="0"/>
              <a:t>(Normal Equation) 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한계</a:t>
            </a:r>
            <a:r>
              <a:rPr lang="en-US" altLang="ko-KR" dirty="0" smtClean="0"/>
              <a:t>: convex function</a:t>
            </a:r>
            <a:r>
              <a:rPr lang="ko-KR" altLang="en-US" dirty="0" smtClean="0"/>
              <a:t>인 경우 적합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경사하강법 </a:t>
            </a:r>
            <a:r>
              <a:rPr lang="en-US" altLang="ko-KR" dirty="0" smtClean="0"/>
              <a:t>(Gradient Descent)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DDC7F-6435-4876-88F4-470089AA47BC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Machine Learning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An example</a:t>
                </a:r>
              </a:p>
              <a:p>
                <a:pPr lvl="1"/>
                <a:r>
                  <a:rPr lang="en-US" sz="2000" dirty="0" smtClean="0"/>
                  <a:t>y: salary, X: experience in years</a:t>
                </a:r>
              </a:p>
              <a:p>
                <a:pPr lvl="1"/>
                <a:r>
                  <a:rPr lang="en-US" sz="2000" dirty="0" smtClean="0"/>
                  <a:t>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sz="2000" i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sz="2000" i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(No intercept for explanation)</a:t>
                </a:r>
                <a:endParaRPr lang="en-US" sz="2000" dirty="0"/>
              </a:p>
              <a:p>
                <a:pPr lvl="1"/>
                <a:r>
                  <a:rPr lang="en-US" sz="2000" dirty="0" smtClean="0"/>
                  <a:t>Training data, N = 2, i.e., two persons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Machine Learning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143000" y="3657600"/>
          <a:ext cx="2644775" cy="1207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71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experience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salary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1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1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14800" y="3886200"/>
                <a:ext cx="3085717" cy="2181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Then, what is the cost function?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/>
                        </a:rPr>
                        <m:t>E</m:t>
                      </m:r>
                      <m:r>
                        <a:rPr lang="en-US" sz="1600" b="0" i="0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/>
                            </a:rPr>
                            <m:t>𝑖</m:t>
                          </m:r>
                          <m:r>
                            <a:rPr lang="en-US" sz="16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/>
                                        </a:rPr>
                                        <m:t>y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 smtClean="0"/>
              </a:p>
              <a:p>
                <a:r>
                  <a:rPr lang="en-US" sz="16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600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latin typeface="Cambria Math"/>
                                          </a:rPr>
                                          <m:t>y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600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latin typeface="Cambria Math"/>
                                          </a:rPr>
                                          <m:t>y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 smtClean="0"/>
              </a:p>
              <a:p>
                <a:r>
                  <a:rPr lang="en-US" sz="16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600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>
                                    <a:latin typeface="Cambria Math"/>
                                  </a:rPr>
                                  <m:t>6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600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 smtClean="0"/>
              </a:p>
              <a:p>
                <a:r>
                  <a:rPr lang="en-US" sz="1600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/>
                      </a:rPr>
                      <m:t>−14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+20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886200"/>
                <a:ext cx="3085717" cy="2181559"/>
              </a:xfrm>
              <a:prstGeom prst="rect">
                <a:avLst/>
              </a:prstGeom>
              <a:blipFill rotWithShape="1">
                <a:blip r:embed="rId3"/>
                <a:stretch>
                  <a:fillRect l="-988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4A39-B3AA-4DCD-82F2-3470AC030E90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476" y="5264746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이것이 우리의 모형이 데이터를 </a:t>
            </a:r>
            <a:endParaRPr lang="en-US" altLang="ko-KR" dirty="0" smtClean="0"/>
          </a:p>
          <a:p>
            <a:r>
              <a:rPr lang="ko-KR" altLang="en-US" dirty="0" smtClean="0"/>
              <a:t>설명하지 못하는 정도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오차의 정도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3132438" y="5638800"/>
            <a:ext cx="982362" cy="76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4392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cap="none" dirty="0" smtClean="0"/>
              <a:t>경사하강법 </a:t>
            </a:r>
            <a:r>
              <a:rPr lang="en-US" altLang="ko-KR" cap="none" dirty="0" smtClean="0"/>
              <a:t>(Gradient Descent)</a:t>
            </a:r>
            <a:endParaRPr lang="ko-KR" alt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E4DA9-70A4-4AB7-A69F-8828F0A2FB23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2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경사하강법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 to find the values of parameters that minimize the given cost function?</a:t>
                </a:r>
              </a:p>
              <a:p>
                <a:pPr lvl="1"/>
                <a:r>
                  <a:rPr lang="en-US" dirty="0" smtClean="0"/>
                  <a:t>1) Use the first order condition</a:t>
                </a:r>
              </a:p>
              <a:p>
                <a:pPr lvl="2"/>
                <a:r>
                  <a:rPr lang="en-US" dirty="0" smtClean="0"/>
                  <a:t>solve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</m:num>
                      <m:den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But, this method is not always applicable </a:t>
                </a:r>
              </a:p>
              <a:p>
                <a:pPr lvl="3"/>
                <a:r>
                  <a:rPr lang="en-US" dirty="0" smtClean="0"/>
                  <a:t>Cost function is not convex (</a:t>
                </a:r>
                <a:r>
                  <a:rPr lang="ko-KR" altLang="en-US" dirty="0" smtClean="0"/>
                  <a:t>즉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아래로 볼록하지 않은 경우 존재</a:t>
                </a:r>
                <a:r>
                  <a:rPr lang="en-US" altLang="ko-KR" dirty="0" smtClean="0"/>
                  <a:t>)</a:t>
                </a:r>
              </a:p>
              <a:p>
                <a:pPr lvl="3"/>
                <a:r>
                  <a:rPr lang="ko-KR" altLang="en-US" dirty="0" smtClean="0"/>
                  <a:t>미분값을 계산할 수 없는 경우 </a:t>
                </a:r>
                <a:r>
                  <a:rPr lang="en-US" altLang="ko-KR" dirty="0" smtClean="0"/>
                  <a:t>(not a closed form)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9" t="-1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1A7E0-9B74-441F-9267-B07161BCDD90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13468</TotalTime>
  <Words>964</Words>
  <Application>Microsoft Office PowerPoint</Application>
  <PresentationFormat>On-screen Show (4:3)</PresentationFormat>
  <Paragraphs>344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맑은 고딕</vt:lpstr>
      <vt:lpstr>Arial</vt:lpstr>
      <vt:lpstr>Calibri</vt:lpstr>
      <vt:lpstr>Cambria Math</vt:lpstr>
      <vt:lpstr>Tahoma</vt:lpstr>
      <vt:lpstr>Times New Roman</vt:lpstr>
      <vt:lpstr>Wingdings</vt:lpstr>
      <vt:lpstr>01013022</vt:lpstr>
      <vt:lpstr>Introduction to ML</vt:lpstr>
      <vt:lpstr>Review</vt:lpstr>
      <vt:lpstr>Review</vt:lpstr>
      <vt:lpstr>Review</vt:lpstr>
      <vt:lpstr>Machine Learning </vt:lpstr>
      <vt:lpstr>Machine Learning</vt:lpstr>
      <vt:lpstr>Machine Learning</vt:lpstr>
      <vt:lpstr>경사하강법 (Gradient Descent)</vt:lpstr>
      <vt:lpstr>경사하강법</vt:lpstr>
      <vt:lpstr>경사하강법</vt:lpstr>
      <vt:lpstr>경사하강법</vt:lpstr>
      <vt:lpstr>Example</vt:lpstr>
      <vt:lpstr>Example (cont’d)</vt:lpstr>
      <vt:lpstr>경사하강법</vt:lpstr>
      <vt:lpstr>경사하강법</vt:lpstr>
      <vt:lpstr>경사하강법</vt:lpstr>
      <vt:lpstr>경사하강법</vt:lpstr>
      <vt:lpstr>경사하강법</vt:lpstr>
      <vt:lpstr>모델 성능 평가하기</vt:lpstr>
      <vt:lpstr>지도학습 적용 순서</vt:lpstr>
      <vt:lpstr>지도학습</vt:lpstr>
      <vt:lpstr>지도학습</vt:lpstr>
      <vt:lpstr>지도학습</vt:lpstr>
      <vt:lpstr>과적합 문제 (Overfitting problem) </vt:lpstr>
      <vt:lpstr>Overfitting </vt:lpstr>
      <vt:lpstr>Overfitting</vt:lpstr>
      <vt:lpstr>Overfitting</vt:lpstr>
      <vt:lpstr>Regularization</vt:lpstr>
      <vt:lpstr>참고: 벡터의 norm</vt:lpstr>
      <vt:lpstr>Regularization</vt:lpstr>
      <vt:lpstr>Regularization</vt:lpstr>
      <vt:lpstr>Regularization</vt:lpstr>
      <vt:lpstr>Regularization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180</cp:revision>
  <dcterms:created xsi:type="dcterms:W3CDTF">2015-01-19T14:33:39Z</dcterms:created>
  <dcterms:modified xsi:type="dcterms:W3CDTF">2022-03-14T00:58:08Z</dcterms:modified>
</cp:coreProperties>
</file>