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2"/>
  </p:notesMasterIdLst>
  <p:sldIdLst>
    <p:sldId id="256" r:id="rId2"/>
    <p:sldId id="345" r:id="rId3"/>
    <p:sldId id="346" r:id="rId4"/>
    <p:sldId id="350" r:id="rId5"/>
    <p:sldId id="351" r:id="rId6"/>
    <p:sldId id="352" r:id="rId7"/>
    <p:sldId id="353" r:id="rId8"/>
    <p:sldId id="347" r:id="rId9"/>
    <p:sldId id="356" r:id="rId10"/>
    <p:sldId id="364" r:id="rId11"/>
    <p:sldId id="365" r:id="rId12"/>
    <p:sldId id="357" r:id="rId13"/>
    <p:sldId id="358" r:id="rId14"/>
    <p:sldId id="366" r:id="rId15"/>
    <p:sldId id="362" r:id="rId16"/>
    <p:sldId id="367" r:id="rId17"/>
    <p:sldId id="360" r:id="rId18"/>
    <p:sldId id="368" r:id="rId19"/>
    <p:sldId id="363" r:id="rId20"/>
    <p:sldId id="293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" initials="S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120F8F-E9AC-4AD0-821E-2F3604A65838}" type="datetime1">
              <a:rPr lang="en-US" smtClean="0"/>
              <a:t>3/14/2022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7A3AB-2E22-46AD-895C-F3B89F4FF915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1A493-EAC2-4CDD-B1BE-486D41C5E491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AAE4-C0B9-429F-9007-F8729B1993C9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5BE0D-24AC-4E01-9E23-358330A14D8F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10234-40F7-484D-A987-931B06009FB5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36ADE-C759-455C-B07E-6135E3D7C18D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2D877-3646-4445-A6CE-4EE25551279D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150E9-D7A7-4B71-ABB8-6CE3CE23556F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3911F-7F77-4825-88DB-2F25DA954247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DC3C330-AEC2-412A-87F3-520FF0A6ECA6}" type="datetime1">
              <a:rPr lang="en-US" smtClean="0"/>
              <a:t>3/14/2022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modules/generated/sklearn.linear_model.Lass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inearRegression.html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ko-KR" altLang="en-US" dirty="0" smtClean="0"/>
              <a:t>선형회귀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600" dirty="0" smtClean="0"/>
                  <a:t>모형의 성능 평가하기</a:t>
                </a:r>
                <a:endParaRPr lang="en-US" sz="1600" dirty="0" smtClean="0"/>
              </a:p>
              <a:p>
                <a:pPr lvl="1"/>
                <a:r>
                  <a:rPr lang="en-US" sz="1400" dirty="0" smtClean="0"/>
                  <a:t>Evaluation methods vary with the ML model</a:t>
                </a:r>
              </a:p>
              <a:p>
                <a:pPr lvl="1"/>
                <a:r>
                  <a:rPr lang="en-US" sz="1400" dirty="0" smtClean="0"/>
                  <a:t>Linear regression</a:t>
                </a:r>
              </a:p>
              <a:p>
                <a:pPr lvl="1"/>
                <a:r>
                  <a:rPr lang="en-US" sz="1400" dirty="0"/>
                  <a:t>R</a:t>
                </a:r>
                <a:r>
                  <a:rPr lang="en-US" sz="1400" baseline="30000" dirty="0"/>
                  <a:t>2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ESS/TSS</a:t>
                </a:r>
                <a:endParaRPr lang="en-US" sz="1400" dirty="0"/>
              </a:p>
              <a:p>
                <a:pPr lvl="2"/>
                <a:r>
                  <a:rPr lang="en-US" sz="1200" dirty="0" smtClean="0"/>
                  <a:t>Total sum of squares (TSS)</a:t>
                </a:r>
              </a:p>
              <a:p>
                <a:pPr lvl="3"/>
                <a:r>
                  <a:rPr lang="ko-KR" altLang="en-US" sz="1200" dirty="0"/>
                  <a:t>데이터가 가지고 있는 전체 </a:t>
                </a:r>
                <a:r>
                  <a:rPr lang="en-US" altLang="ko-KR" sz="1200" dirty="0"/>
                  <a:t>variation 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2"/>
                <a:r>
                  <a:rPr lang="en-US" sz="1200" dirty="0" smtClean="0"/>
                  <a:t>Explained </a:t>
                </a:r>
                <a:r>
                  <a:rPr lang="en-US" sz="1200" dirty="0"/>
                  <a:t>sum of squares </a:t>
                </a:r>
                <a:r>
                  <a:rPr lang="en-US" sz="1200" dirty="0" smtClean="0"/>
                  <a:t>(</a:t>
                </a:r>
                <a:r>
                  <a:rPr lang="en-US" sz="1200" dirty="0"/>
                  <a:t>E</a:t>
                </a:r>
                <a:r>
                  <a:rPr lang="en-US" sz="1200" dirty="0" smtClean="0"/>
                  <a:t>SS</a:t>
                </a:r>
                <a:r>
                  <a:rPr lang="en-US" sz="1200" dirty="0"/>
                  <a:t>)</a:t>
                </a:r>
              </a:p>
              <a:p>
                <a:pPr lvl="3"/>
                <a:r>
                  <a:rPr lang="ko-KR" altLang="en-US" sz="1200" dirty="0"/>
                  <a:t>모델이 설명하는 부분</a:t>
                </a:r>
                <a:endParaRPr lang="en-US" altLang="ko-KR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2"/>
                <a:r>
                  <a:rPr lang="en-US" sz="1200" dirty="0" smtClean="0"/>
                  <a:t>Residual </a:t>
                </a:r>
                <a:r>
                  <a:rPr lang="en-US" sz="1200" dirty="0"/>
                  <a:t>sum of squares </a:t>
                </a:r>
                <a:r>
                  <a:rPr lang="en-US" sz="1200" dirty="0" smtClean="0"/>
                  <a:t>(RSS</a:t>
                </a:r>
                <a:r>
                  <a:rPr lang="en-US" sz="1200" dirty="0"/>
                  <a:t>)</a:t>
                </a:r>
              </a:p>
              <a:p>
                <a:pPr lvl="3"/>
                <a:r>
                  <a:rPr lang="ko-KR" altLang="en-US" sz="1200" dirty="0"/>
                  <a:t>모델이 설명하지 못하는 부분</a:t>
                </a:r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SST</m:t>
                    </m:r>
                    <m:r>
                      <a:rPr lang="en-US" sz="12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SSE</m:t>
                    </m:r>
                    <m:r>
                      <a:rPr lang="en-US" sz="12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SSR</m:t>
                    </m:r>
                  </m:oMath>
                </a14:m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SSE</m:t>
                    </m:r>
                    <m:r>
                      <a:rPr lang="en-US" sz="120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u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200" i="1">
                        <a:latin typeface="Cambria Math"/>
                      </a:rPr>
                      <m:t>+</m:t>
                    </m:r>
                    <m:r>
                      <a:rPr lang="en-US" sz="1200" i="1">
                        <a:latin typeface="Cambria Math"/>
                      </a:rPr>
                      <m:t>𝑆𝑆𝑅</m:t>
                    </m:r>
                  </m:oMath>
                </a14:m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u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200" i="1">
                        <a:latin typeface="Cambria Math"/>
                      </a:rPr>
                      <m:t>=0 </m:t>
                    </m:r>
                    <m:r>
                      <a:rPr lang="en-US" sz="1200" i="1">
                        <a:latin typeface="Cambria Math"/>
                      </a:rPr>
                      <m:t>𝑏𝑒𝑐𝑎𝑢𝑠𝑒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>
                        <a:latin typeface="Cambria Math"/>
                      </a:rPr>
                      <m:t>,</m:t>
                    </m:r>
                  </m:oMath>
                </a14:m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050" dirty="0"/>
              </a:p>
              <a:p>
                <a:pPr lvl="1"/>
                <a:r>
                  <a:rPr lang="en-US" sz="1400" dirty="0" err="1"/>
                  <a:t>model.score</a:t>
                </a:r>
                <a:r>
                  <a:rPr lang="en-US" sz="1400" dirty="0"/>
                  <a:t>(X, y)</a:t>
                </a:r>
              </a:p>
              <a:p>
                <a:pPr lvl="2"/>
                <a:endParaRPr lang="en-US" sz="11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4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58D-DB78-4662-A02D-CB6AA56A6C90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모형의 성능 파악하기 </a:t>
            </a:r>
            <a:r>
              <a:rPr lang="en-US" altLang="ko-KR" sz="2000" dirty="0" smtClean="0"/>
              <a:t>(cont’d)</a:t>
            </a:r>
            <a:endParaRPr lang="en-US" sz="2000" dirty="0" smtClean="0"/>
          </a:p>
          <a:p>
            <a:pPr lvl="1"/>
            <a:r>
              <a:rPr lang="en-US" sz="1800" dirty="0" smtClean="0"/>
              <a:t>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=&gt; </a:t>
            </a:r>
            <a:r>
              <a:rPr lang="ko-KR" altLang="en-US" sz="1800" dirty="0" smtClean="0"/>
              <a:t>종속변수를 설명하는 정도라고 생각하면 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종속변수의 전체 흩어진 정도에서 모형을 통해 나온 예측치가 설명하는 정도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혹은 모형이 설명하는 정도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0 &lt;= 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&lt;= 1</a:t>
            </a:r>
          </a:p>
          <a:p>
            <a:pPr lvl="1"/>
            <a:r>
              <a:rPr lang="en-US" sz="1800" dirty="0" smtClean="0"/>
              <a:t>1</a:t>
            </a:r>
            <a:r>
              <a:rPr lang="ko-KR" altLang="en-US" sz="1800" dirty="0" smtClean="0"/>
              <a:t>에 가까울수록 데이터를 잘 설명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58D-DB78-4662-A02D-CB6AA56A6C90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sklearn</a:t>
            </a:r>
            <a:r>
              <a:rPr lang="en-US" sz="2400" dirty="0" smtClean="0"/>
              <a:t> </a:t>
            </a:r>
          </a:p>
          <a:p>
            <a:pPr lvl="1"/>
            <a:r>
              <a:rPr lang="ko-KR" altLang="en-US" sz="2000" dirty="0" smtClean="0"/>
              <a:t>학습하기</a:t>
            </a:r>
            <a:r>
              <a:rPr lang="en-US" altLang="ko-KR" sz="2000" dirty="0" smtClean="0"/>
              <a:t>: to get the optimal parameter values</a:t>
            </a:r>
          </a:p>
          <a:p>
            <a:pPr lvl="2"/>
            <a:r>
              <a:rPr lang="en-US" sz="1600" dirty="0" err="1"/>
              <a:t>model.fit</a:t>
            </a:r>
            <a:r>
              <a:rPr lang="en-US" sz="1600" dirty="0"/>
              <a:t>(X, y</a:t>
            </a:r>
            <a:r>
              <a:rPr lang="en-US" sz="1600" dirty="0" smtClean="0"/>
              <a:t>)</a:t>
            </a:r>
          </a:p>
          <a:p>
            <a:pPr lvl="1"/>
            <a:r>
              <a:rPr lang="ko-KR" altLang="en-US" sz="2000" dirty="0" smtClean="0"/>
              <a:t>평가하기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학습데이터를 </a:t>
            </a:r>
            <a:r>
              <a:rPr lang="ko-KR" altLang="en-US" sz="1600" dirty="0"/>
              <a:t>얼마나 잘 설명하는지는 그렇게 중요하지 않음</a:t>
            </a:r>
            <a:endParaRPr lang="en-US" altLang="ko-KR" sz="1600" dirty="0"/>
          </a:p>
          <a:p>
            <a:pPr lvl="2"/>
            <a:r>
              <a:rPr lang="ko-KR" altLang="en-US" sz="1600" dirty="0"/>
              <a:t>더 중요한 것은 </a:t>
            </a:r>
            <a:r>
              <a:rPr lang="en-US" altLang="ko-KR" sz="1600" dirty="0"/>
              <a:t>=&gt; </a:t>
            </a:r>
            <a:r>
              <a:rPr lang="ko-KR" altLang="en-US" sz="1600" dirty="0"/>
              <a:t>학습에 사용되지 않은 새로운 데이터를 얼마나 잘 설명하는냐가 중요</a:t>
            </a:r>
            <a:endParaRPr lang="en-US" altLang="ko-KR" sz="1600" dirty="0"/>
          </a:p>
          <a:p>
            <a:pPr lvl="2"/>
            <a:r>
              <a:rPr lang="ko-KR" altLang="en-US" sz="1600" dirty="0"/>
              <a:t>이는 우리가 가지고 있는 실제 문제를 얼마나 잘 해결하느냐와 직결</a:t>
            </a:r>
            <a:endParaRPr lang="en-US" altLang="ko-KR" sz="1600" dirty="0"/>
          </a:p>
          <a:p>
            <a:pPr lvl="2"/>
            <a:r>
              <a:rPr lang="ko-KR" altLang="en-US" sz="1600" dirty="0"/>
              <a:t>정답이 있는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lvl="3"/>
            <a:r>
              <a:rPr lang="en-US" altLang="ko-KR" sz="1600" dirty="0"/>
              <a:t>Training data + Test data </a:t>
            </a:r>
            <a:r>
              <a:rPr lang="ko-KR" altLang="en-US" sz="1600" dirty="0"/>
              <a:t>로 분리</a:t>
            </a:r>
            <a:endParaRPr lang="en-US" altLang="ko-KR" sz="1600" dirty="0"/>
          </a:p>
          <a:p>
            <a:pPr lvl="3"/>
            <a:r>
              <a:rPr lang="ko-KR" altLang="en-US" sz="1600" dirty="0"/>
              <a:t>왜냐하면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모델의 성능을 평가하기 위해서는 실제 </a:t>
            </a:r>
            <a:r>
              <a:rPr lang="en-US" altLang="ko-KR" sz="1600" dirty="0"/>
              <a:t>y </a:t>
            </a:r>
            <a:r>
              <a:rPr lang="ko-KR" altLang="en-US" sz="1600" dirty="0"/>
              <a:t>값이 존재해야하기 때문</a:t>
            </a:r>
            <a:endParaRPr lang="en-US" altLang="ko-KR" sz="1600" dirty="0"/>
          </a:p>
          <a:p>
            <a:pPr lvl="1"/>
            <a:r>
              <a:rPr lang="en-US" sz="2000" dirty="0" smtClean="0"/>
              <a:t>See </a:t>
            </a:r>
            <a:r>
              <a:rPr lang="en-US" sz="2000" dirty="0"/>
              <a:t>“</a:t>
            </a:r>
            <a:r>
              <a:rPr lang="en-US" sz="2000" dirty="0" err="1"/>
              <a:t>sklearn_linear_regression_train_test.ipynb</a:t>
            </a:r>
            <a:r>
              <a:rPr lang="en-US" sz="2000" dirty="0" smtClean="0"/>
              <a:t>”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3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평가하기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정답이 있는 데이터를 둘로 구분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Training data</a:t>
            </a:r>
          </a:p>
          <a:p>
            <a:pPr lvl="2"/>
            <a:r>
              <a:rPr lang="en-US" altLang="ko-KR" sz="2000" dirty="0" smtClean="0"/>
              <a:t>Test data</a:t>
            </a:r>
          </a:p>
          <a:p>
            <a:pPr lvl="1"/>
            <a:r>
              <a:rPr lang="en-US" altLang="ko-KR" sz="2400" dirty="0" smtClean="0"/>
              <a:t>Training data</a:t>
            </a:r>
            <a:r>
              <a:rPr lang="ko-KR" altLang="en-US" sz="2400" dirty="0" smtClean="0"/>
              <a:t>를 이용해서 학습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파라미터의 최적값을 구함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이를 </a:t>
            </a:r>
            <a:r>
              <a:rPr lang="en-US" altLang="ko-KR" sz="2400" dirty="0" smtClean="0"/>
              <a:t>test data</a:t>
            </a:r>
            <a:r>
              <a:rPr lang="ko-KR" altLang="en-US" sz="2400" dirty="0" smtClean="0"/>
              <a:t>에 적용하여 각 관측치의 종속변수값을 예측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그 예측치를 실제의 종속변수값과 비교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R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등을 이용해서 모형의 성능 평가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Feature scaling</a:t>
            </a:r>
          </a:p>
          <a:p>
            <a:pPr lvl="1"/>
            <a:r>
              <a:rPr lang="en-US" altLang="ko-KR" sz="1800" dirty="0" smtClean="0"/>
              <a:t>Features(i.e., IVs)</a:t>
            </a:r>
            <a:r>
              <a:rPr lang="ko-KR" altLang="en-US" sz="1800" dirty="0" smtClean="0"/>
              <a:t>가 취하는 값의 범위를 맞춰주는 것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the scales are different between IVs, </a:t>
            </a:r>
            <a:r>
              <a:rPr lang="en-US" sz="1800" dirty="0" smtClean="0"/>
              <a:t>then the influence of an IV having a large variance can be larger than others merely because of its large variance, which might lead to a low prediction accuracy </a:t>
            </a:r>
          </a:p>
          <a:p>
            <a:pPr lvl="2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데이터에 대한 예측력이 줄어든다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종속변수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연봉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독립변수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몸무게 </a:t>
            </a:r>
            <a:r>
              <a:rPr lang="en-US" altLang="ko-KR" sz="1800" dirty="0" smtClean="0"/>
              <a:t>(g</a:t>
            </a:r>
            <a:r>
              <a:rPr lang="ko-KR" altLang="en-US" sz="1800" dirty="0" smtClean="0"/>
              <a:t>으로 측정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경력 </a:t>
            </a:r>
            <a:r>
              <a:rPr lang="en-US" altLang="ko-KR" sz="1800" dirty="0" smtClean="0"/>
              <a:t>(year</a:t>
            </a:r>
            <a:r>
              <a:rPr lang="ko-KR" altLang="en-US" sz="1800" dirty="0" smtClean="0"/>
              <a:t>로 측정</a:t>
            </a:r>
            <a:r>
              <a:rPr lang="en-US" altLang="ko-KR" sz="1800" dirty="0" smtClean="0"/>
              <a:t>)</a:t>
            </a:r>
            <a:endParaRPr lang="en-US" altLang="ko-KR" sz="1400" dirty="0" smtClean="0"/>
          </a:p>
          <a:p>
            <a:pPr lvl="1"/>
            <a:r>
              <a:rPr lang="ko-KR" altLang="en-US" sz="2000" dirty="0" smtClean="0"/>
              <a:t>동일 변수인데 측정의 단위가 다른 경우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경력</a:t>
            </a:r>
            <a:r>
              <a:rPr lang="en-US" altLang="ko-KR" sz="1800" dirty="0" smtClean="0"/>
              <a:t>: Year </a:t>
            </a:r>
            <a:r>
              <a:rPr lang="ko-KR" altLang="en-US" sz="1800" dirty="0" smtClean="0"/>
              <a:t>단위 </a:t>
            </a:r>
            <a:r>
              <a:rPr lang="en-US" altLang="ko-KR" sz="1800" dirty="0" smtClean="0"/>
              <a:t>vs. </a:t>
            </a:r>
            <a:r>
              <a:rPr lang="ko-KR" altLang="en-US" sz="1800" dirty="0" smtClean="0"/>
              <a:t>월 단위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일반적으로 모형의 일반화가능성 정도가 커짐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Feature scaling </a:t>
                </a:r>
                <a:r>
                  <a:rPr lang="ko-KR" altLang="en-US" sz="2400" dirty="0" smtClean="0"/>
                  <a:t>방법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Standardization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ko-KR" altLang="en-US" sz="2000" dirty="0" smtClean="0"/>
                  <a:t>평균 </a:t>
                </a:r>
                <a:r>
                  <a:rPr lang="en-US" altLang="ko-KR" sz="2000" dirty="0" smtClean="0"/>
                  <a:t>= 0</a:t>
                </a:r>
                <a:r>
                  <a:rPr lang="ko-KR" altLang="en-US" sz="2000" dirty="0" smtClean="0"/>
                  <a:t>이고 분산이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인 분포로 변경</a:t>
                </a:r>
                <a:r>
                  <a:rPr lang="en-US" altLang="ko-KR" sz="2000" dirty="0" smtClean="0"/>
                  <a:t>)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mean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SD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2000" dirty="0"/>
                  <a:t>Min-max normalization,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min</m:t>
                        </m:r>
                        <m:r>
                          <a:rPr lang="en-US" altLang="ko-KR" sz="1800" i="1">
                            <a:latin typeface="Cambria Math"/>
                          </a:rPr>
                          <m:t>⁡(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lvl="1"/>
                <a:r>
                  <a:rPr lang="en-US" sz="2000" dirty="0" smtClean="0"/>
                  <a:t>“</a:t>
                </a:r>
                <a:r>
                  <a:rPr lang="en-US" sz="2000" dirty="0" err="1"/>
                  <a:t>sklearn_linear_regression_scaling.ipynb</a:t>
                </a:r>
                <a:r>
                  <a:rPr lang="en-US" sz="2000" dirty="0"/>
                  <a:t>”</a:t>
                </a:r>
              </a:p>
              <a:p>
                <a:pPr lvl="1"/>
                <a:endParaRPr lang="en-US" altLang="ko-KR" sz="24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scaling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학습데이터를 </a:t>
            </a:r>
            <a:r>
              <a:rPr lang="en-US" altLang="ko-KR" sz="2000" dirty="0"/>
              <a:t>scaling</a:t>
            </a:r>
            <a:r>
              <a:rPr lang="ko-KR" altLang="ko-KR" sz="2000" dirty="0"/>
              <a:t>할 때 이용된 정보를 사용해서 평가 데이터도 </a:t>
            </a:r>
            <a:r>
              <a:rPr lang="en-US" altLang="ko-KR" sz="2000" dirty="0"/>
              <a:t>scaling</a:t>
            </a:r>
            <a:endParaRPr lang="en-US" altLang="ko-KR" sz="1800" dirty="0"/>
          </a:p>
          <a:p>
            <a:pPr lvl="2"/>
            <a:r>
              <a:rPr lang="ko-KR" altLang="en-US" sz="1800" dirty="0"/>
              <a:t>학습데이터와 평가 데이터를 별도로 </a:t>
            </a:r>
            <a:r>
              <a:rPr lang="en-US" altLang="ko-KR" sz="1800" dirty="0"/>
              <a:t>scaling </a:t>
            </a:r>
            <a:r>
              <a:rPr lang="ko-KR" altLang="en-US" sz="1800" dirty="0"/>
              <a:t>하면 </a:t>
            </a:r>
            <a:r>
              <a:rPr lang="ko-KR" altLang="en-US" sz="1800" dirty="0" smtClean="0"/>
              <a:t>안됨</a:t>
            </a:r>
            <a:endParaRPr lang="en-US" altLang="ko-KR" sz="1800" dirty="0" smtClean="0"/>
          </a:p>
          <a:p>
            <a:pPr lvl="2"/>
            <a:r>
              <a:rPr lang="ko-KR" altLang="ko-KR" sz="1800" dirty="0"/>
              <a:t>별도로 </a:t>
            </a:r>
            <a:r>
              <a:rPr lang="en-US" altLang="ko-KR" sz="1800" dirty="0"/>
              <a:t>scaling</a:t>
            </a:r>
            <a:r>
              <a:rPr lang="ko-KR" altLang="ko-KR" sz="1800" dirty="0"/>
              <a:t>을 하게 되면</a:t>
            </a:r>
            <a:r>
              <a:rPr lang="en-US" altLang="ko-KR" sz="1800" dirty="0"/>
              <a:t>, </a:t>
            </a:r>
            <a:r>
              <a:rPr lang="ko-KR" altLang="ko-KR" sz="1800" dirty="0"/>
              <a:t>원래 동일한 값을 갖던 관측치가 </a:t>
            </a:r>
            <a:r>
              <a:rPr lang="en-US" altLang="ko-KR" sz="1800" dirty="0"/>
              <a:t>scaling </a:t>
            </a:r>
            <a:r>
              <a:rPr lang="ko-KR" altLang="ko-KR" sz="1800" dirty="0"/>
              <a:t>이후 갖는 값이 </a:t>
            </a:r>
            <a:r>
              <a:rPr lang="ko-KR" altLang="en-US" sz="1800" dirty="0" smtClean="0"/>
              <a:t>달라짐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ko-KR" sz="1800" dirty="0" smtClean="0"/>
              <a:t>학습의 </a:t>
            </a:r>
            <a:r>
              <a:rPr lang="ko-KR" altLang="ko-KR" sz="1800" dirty="0"/>
              <a:t>결과로 도출된 모형의 성능을 평가데이터를 가지고 제대로 파악할 수 </a:t>
            </a:r>
            <a:r>
              <a:rPr lang="ko-KR" altLang="ko-KR" sz="1800" dirty="0" smtClean="0"/>
              <a:t>없</a:t>
            </a:r>
            <a:r>
              <a:rPr lang="ko-KR" altLang="en-US" sz="1800" dirty="0" smtClean="0"/>
              <a:t>음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400" dirty="0" smtClean="0"/>
              <a:t>학습데이터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평균 </a:t>
            </a:r>
            <a:r>
              <a:rPr lang="en-US" altLang="ko-KR" sz="1400" dirty="0" smtClean="0"/>
              <a:t>= 5, </a:t>
            </a:r>
            <a:r>
              <a:rPr lang="ko-KR" altLang="en-US" sz="1400" dirty="0" smtClean="0"/>
              <a:t>표준편차 </a:t>
            </a:r>
            <a:r>
              <a:rPr lang="en-US" altLang="ko-KR" sz="1400" dirty="0" smtClean="0"/>
              <a:t>= 1, X</a:t>
            </a:r>
            <a:r>
              <a:rPr lang="ko-KR" altLang="en-US" sz="1400" dirty="0" smtClean="0"/>
              <a:t>의 원래값 </a:t>
            </a:r>
            <a:r>
              <a:rPr lang="en-US" altLang="ko-KR" sz="1400" dirty="0" smtClean="0"/>
              <a:t>= 10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이후의 값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5</a:t>
            </a:r>
          </a:p>
          <a:p>
            <a:pPr lvl="3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평가데이터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10,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2, 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원래값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이후의 값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smtClean="0"/>
              <a:t> </a:t>
            </a:r>
            <a:endParaRPr lang="ko-KR" altLang="ko-KR" sz="1400" dirty="0"/>
          </a:p>
          <a:p>
            <a:pPr lvl="2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Linear Regression with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(</a:t>
            </a:r>
            <a:r>
              <a:rPr lang="ko-KR" altLang="en-US" sz="1800" dirty="0" smtClean="0"/>
              <a:t>주요 순서</a:t>
            </a:r>
            <a:r>
              <a:rPr lang="en-US" altLang="ko-KR" sz="1800" dirty="0" smtClean="0"/>
              <a:t>)</a:t>
            </a:r>
            <a:endParaRPr lang="en-US" sz="1800" dirty="0" smtClean="0"/>
          </a:p>
          <a:p>
            <a:pPr lvl="1"/>
            <a:r>
              <a:rPr lang="en-US" sz="1600" dirty="0" smtClean="0"/>
              <a:t>1. Data preparation</a:t>
            </a:r>
          </a:p>
          <a:p>
            <a:pPr lvl="2"/>
            <a:r>
              <a:rPr lang="en-US" sz="1400" dirty="0" smtClean="0"/>
              <a:t>Training data, New data</a:t>
            </a:r>
          </a:p>
          <a:p>
            <a:pPr lvl="2"/>
            <a:r>
              <a:rPr lang="en-US" sz="1400" dirty="0" err="1" smtClean="0"/>
              <a:t>Numpy</a:t>
            </a:r>
            <a:r>
              <a:rPr lang="en-US" sz="1400" dirty="0" smtClean="0"/>
              <a:t> array</a:t>
            </a:r>
            <a:r>
              <a:rPr lang="ko-KR" altLang="en-US" sz="1400" dirty="0" smtClean="0"/>
              <a:t>로 표현하기 </a:t>
            </a:r>
            <a:r>
              <a:rPr lang="en-US" altLang="ko-KR" sz="1400" dirty="0" smtClean="0"/>
              <a:t>(pandas </a:t>
            </a:r>
            <a:r>
              <a:rPr lang="ko-KR" altLang="en-US" sz="1400" dirty="0" smtClean="0"/>
              <a:t>사용 가능</a:t>
            </a:r>
            <a:r>
              <a:rPr lang="en-US" altLang="ko-KR" sz="1400" dirty="0" smtClean="0"/>
              <a:t>)</a:t>
            </a:r>
            <a:endParaRPr lang="en-US" sz="1400" dirty="0" smtClean="0"/>
          </a:p>
          <a:p>
            <a:pPr lvl="1"/>
            <a:r>
              <a:rPr lang="en-US" sz="1600" dirty="0" smtClean="0"/>
              <a:t>2. </a:t>
            </a:r>
            <a:r>
              <a:rPr lang="en-US" sz="1600" dirty="0" err="1" smtClean="0"/>
              <a:t>LinearRegression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이용하기</a:t>
            </a:r>
            <a:endParaRPr lang="en-US" altLang="ko-KR" sz="1600" dirty="0" smtClean="0"/>
          </a:p>
          <a:p>
            <a:pPr lvl="2"/>
            <a:r>
              <a:rPr lang="en-US" sz="1400" dirty="0" smtClean="0"/>
              <a:t>1) </a:t>
            </a:r>
            <a:r>
              <a:rPr lang="en-US" sz="1400" dirty="0" err="1" smtClean="0"/>
              <a:t>LinearRegression</a:t>
            </a:r>
            <a:r>
              <a:rPr lang="en-US" sz="1400" dirty="0" smtClean="0"/>
              <a:t> class </a:t>
            </a:r>
            <a:r>
              <a:rPr lang="ko-KR" altLang="en-US" sz="1400" dirty="0" smtClean="0"/>
              <a:t>임포트 하기 </a:t>
            </a:r>
            <a:endParaRPr lang="en-US" altLang="ko-KR" sz="1400" dirty="0"/>
          </a:p>
          <a:p>
            <a:pPr lvl="3"/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 smtClean="0"/>
              <a:t>LinearRegression</a:t>
            </a:r>
            <a:endParaRPr lang="en-US" sz="1200" dirty="0" smtClean="0"/>
          </a:p>
          <a:p>
            <a:pPr lvl="2"/>
            <a:r>
              <a:rPr lang="en-US" sz="1400" dirty="0" smtClean="0"/>
              <a:t>2) </a:t>
            </a:r>
            <a:r>
              <a:rPr lang="ko-KR" altLang="en-US" sz="1400" dirty="0" smtClean="0"/>
              <a:t>클래스의 객체 </a:t>
            </a:r>
            <a:r>
              <a:rPr lang="en-US" altLang="ko-KR" sz="1400" dirty="0" smtClean="0"/>
              <a:t>(instance) </a:t>
            </a:r>
            <a:r>
              <a:rPr lang="ko-KR" altLang="en-US" sz="1400" dirty="0" smtClean="0"/>
              <a:t>생성하기</a:t>
            </a:r>
            <a:endParaRPr lang="en-US" altLang="ko-KR" sz="1400" dirty="0" smtClean="0"/>
          </a:p>
          <a:p>
            <a:pPr lvl="3"/>
            <a:r>
              <a:rPr lang="en-US" sz="1100" dirty="0"/>
              <a:t>model = </a:t>
            </a:r>
            <a:r>
              <a:rPr lang="en-US" sz="1100" dirty="0" err="1"/>
              <a:t>LinearRegression</a:t>
            </a:r>
            <a:r>
              <a:rPr lang="en-US" sz="1100" dirty="0" smtClean="0"/>
              <a:t>() </a:t>
            </a:r>
          </a:p>
          <a:p>
            <a:pPr lvl="2"/>
            <a:r>
              <a:rPr lang="en-US" sz="1400" dirty="0" smtClean="0"/>
              <a:t>3) </a:t>
            </a:r>
            <a:r>
              <a:rPr lang="ko-KR" altLang="en-US" sz="1400" dirty="0" smtClean="0"/>
              <a:t>독립변수의 값들 </a:t>
            </a:r>
            <a:r>
              <a:rPr lang="en-US" altLang="ko-KR" sz="1400" dirty="0" smtClean="0"/>
              <a:t>Normalization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(optional)</a:t>
            </a:r>
          </a:p>
          <a:p>
            <a:pPr lvl="3"/>
            <a:r>
              <a:rPr lang="en-US" sz="1050" dirty="0" smtClean="0"/>
              <a:t>from </a:t>
            </a:r>
            <a:r>
              <a:rPr lang="en-US" sz="1050" dirty="0" err="1" smtClean="0"/>
              <a:t>sklearn.preprocessing</a:t>
            </a:r>
            <a:r>
              <a:rPr lang="en-US" sz="1050" dirty="0" smtClean="0"/>
              <a:t> import </a:t>
            </a:r>
            <a:r>
              <a:rPr lang="en-US" sz="1050" dirty="0" err="1" smtClean="0"/>
              <a:t>StandardScaler</a:t>
            </a:r>
            <a:endParaRPr lang="en-US" sz="1050" dirty="0" smtClean="0"/>
          </a:p>
          <a:p>
            <a:pPr lvl="2"/>
            <a:r>
              <a:rPr lang="en-US" sz="1400" dirty="0"/>
              <a:t>4</a:t>
            </a:r>
            <a:r>
              <a:rPr lang="en-US" sz="1400" dirty="0" smtClean="0"/>
              <a:t>) </a:t>
            </a:r>
            <a:r>
              <a:rPr lang="ko-KR" altLang="en-US" sz="1400" dirty="0"/>
              <a:t>학습하기</a:t>
            </a:r>
            <a:r>
              <a:rPr lang="en-US" altLang="ko-KR" sz="1400" dirty="0"/>
              <a:t>: </a:t>
            </a:r>
            <a:r>
              <a:rPr lang="en-US" sz="1400" dirty="0"/>
              <a:t>to get the optimal parameter values</a:t>
            </a:r>
          </a:p>
          <a:p>
            <a:pPr lvl="3"/>
            <a:r>
              <a:rPr lang="en-US" sz="1100" dirty="0" err="1" smtClean="0"/>
              <a:t>model.fit</a:t>
            </a:r>
            <a:r>
              <a:rPr lang="en-US" sz="1100" dirty="0" smtClean="0"/>
              <a:t>(X, </a:t>
            </a:r>
            <a:r>
              <a:rPr lang="en-US" sz="1100" dirty="0"/>
              <a:t>y</a:t>
            </a:r>
            <a:r>
              <a:rPr lang="en-US" sz="1100" dirty="0" smtClean="0"/>
              <a:t>)</a:t>
            </a:r>
          </a:p>
          <a:p>
            <a:pPr lvl="2"/>
            <a:r>
              <a:rPr lang="en-US" sz="1400" dirty="0" smtClean="0"/>
              <a:t>5) </a:t>
            </a:r>
            <a:r>
              <a:rPr lang="ko-KR" altLang="en-US" sz="1400" dirty="0" smtClean="0"/>
              <a:t>학습 결과 평가하기</a:t>
            </a:r>
            <a:endParaRPr lang="en-US" altLang="ko-KR" sz="1400" dirty="0" smtClean="0"/>
          </a:p>
          <a:p>
            <a:pPr lvl="3"/>
            <a:r>
              <a:rPr lang="en-US" sz="1100" dirty="0" err="1"/>
              <a:t>model.score</a:t>
            </a:r>
            <a:r>
              <a:rPr lang="en-US" sz="1100" dirty="0"/>
              <a:t>(</a:t>
            </a:r>
            <a:r>
              <a:rPr lang="en-US" sz="1100" dirty="0" err="1"/>
              <a:t>X,y</a:t>
            </a:r>
            <a:r>
              <a:rPr lang="en-US" sz="1100" dirty="0" smtClean="0"/>
              <a:t>) </a:t>
            </a:r>
            <a:endParaRPr lang="en-US" sz="1100" dirty="0"/>
          </a:p>
          <a:p>
            <a:pPr lvl="2"/>
            <a:r>
              <a:rPr lang="en-US" sz="1400" dirty="0" smtClean="0"/>
              <a:t>6) </a:t>
            </a:r>
            <a:r>
              <a:rPr lang="ko-KR" altLang="en-US" sz="1400" dirty="0" smtClean="0"/>
              <a:t>새로운 데이터의 종속변수 값 예측하기</a:t>
            </a:r>
            <a:endParaRPr lang="en-US" sz="1400" dirty="0"/>
          </a:p>
          <a:p>
            <a:pPr lvl="3"/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X_new</a:t>
            </a:r>
            <a:r>
              <a:rPr lang="en-US" sz="1050" dirty="0"/>
              <a:t>)</a:t>
            </a:r>
          </a:p>
          <a:p>
            <a:pPr lvl="3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sklearn</a:t>
                </a:r>
                <a:r>
                  <a:rPr lang="ko-KR" altLang="en-US" sz="2800" dirty="0" smtClean="0"/>
                  <a:t>을 이용하는 경우의 모형의 형태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데이터를 어떻게 준비하느냐에 따라 달라진다</a:t>
                </a:r>
                <a:r>
                  <a:rPr lang="en-US" altLang="ko-KR" sz="2400" dirty="0" smtClean="0"/>
                  <a:t>.</a:t>
                </a:r>
              </a:p>
              <a:p>
                <a:pPr lvl="1"/>
                <a:r>
                  <a:rPr lang="ko-KR" altLang="en-US" sz="2400" dirty="0" smtClean="0"/>
                  <a:t>다음과 같은 모형을 사용하고자 하는 경우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en-US" altLang="ko-KR" sz="2000" dirty="0"/>
                  <a:t>where X1 = Age, X2 = Gender, X3 = </a:t>
                </a:r>
                <a:r>
                  <a:rPr lang="en-US" altLang="ko-KR" sz="2000" dirty="0" err="1"/>
                  <a:t>Exp</a:t>
                </a:r>
                <a:endParaRPr lang="en-US" altLang="ko-KR" sz="2000" dirty="0"/>
              </a:p>
              <a:p>
                <a:pPr lvl="2"/>
                <a:r>
                  <a:rPr lang="en-US" altLang="ko-KR" sz="2000" dirty="0" smtClean="0"/>
                  <a:t> Age </a:t>
                </a:r>
                <a:r>
                  <a:rPr lang="ko-KR" altLang="en-US" sz="2000" dirty="0" smtClean="0"/>
                  <a:t>제곱항을 명시적으로 데이터에 포함해야 함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/>
                  <a:t>See “Non-linear </a:t>
                </a:r>
                <a:r>
                  <a:rPr lang="en-US" altLang="ko-KR" sz="2000" dirty="0" err="1" smtClean="0"/>
                  <a:t>example.ipynb</a:t>
                </a:r>
                <a:r>
                  <a:rPr lang="en-US" altLang="ko-KR" sz="2000" dirty="0" smtClean="0"/>
                  <a:t>”</a:t>
                </a:r>
              </a:p>
              <a:p>
                <a:pPr lvl="1"/>
                <a:r>
                  <a:rPr lang="ko-KR" altLang="en-US" sz="2400" dirty="0" smtClean="0"/>
                  <a:t>모든 독립변수의 제곱항을 포함하고자 하는 경우</a:t>
                </a:r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PolynomialFeatures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smtClean="0"/>
                  <a:t>클래스 사용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 on Linear Regression Models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L1</a:t>
            </a:r>
            <a:r>
              <a:rPr lang="en-US" altLang="ko-KR" sz="2800" dirty="0" smtClean="0"/>
              <a:t> regularization, called Lasso</a:t>
            </a:r>
          </a:p>
          <a:p>
            <a:pPr lvl="1"/>
            <a:r>
              <a:rPr lang="en-US" altLang="ko-KR" sz="2400" dirty="0"/>
              <a:t>See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err="1" smtClean="0">
                <a:hlinkClick r:id="rId2"/>
              </a:rPr>
              <a:t>scikit-learn.org</a:t>
            </a:r>
            <a:r>
              <a:rPr lang="en-US" altLang="ko-KR" sz="2400" dirty="0" smtClean="0">
                <a:hlinkClick r:id="rId2"/>
              </a:rPr>
              <a:t>/stable/modules/generated/</a:t>
            </a:r>
            <a:r>
              <a:rPr lang="en-US" altLang="ko-KR" sz="2400" dirty="0" err="1" smtClean="0">
                <a:hlinkClick r:id="rId2"/>
              </a:rPr>
              <a:t>sklearn.linear_model.Lasso.html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800" dirty="0" err="1" smtClean="0"/>
              <a:t>L2</a:t>
            </a:r>
            <a:r>
              <a:rPr lang="en-US" altLang="ko-KR" sz="2800" dirty="0" smtClean="0"/>
              <a:t> regularization, call Ridge</a:t>
            </a:r>
          </a:p>
          <a:p>
            <a:pPr lvl="1"/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err="1" smtClean="0">
                <a:hlinkClick r:id="rId3"/>
              </a:rPr>
              <a:t>scikit-learn.org</a:t>
            </a:r>
            <a:r>
              <a:rPr lang="en-US" altLang="ko-KR" sz="2400" dirty="0" smtClean="0">
                <a:hlinkClick r:id="rId3"/>
              </a:rPr>
              <a:t>/stable/modules/generated/</a:t>
            </a:r>
            <a:r>
              <a:rPr lang="en-US" altLang="ko-KR" sz="2400" dirty="0" err="1" smtClean="0">
                <a:hlinkClick r:id="rId3"/>
              </a:rPr>
              <a:t>sklearn.linear_model.Ridge.html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800" dirty="0" smtClean="0"/>
              <a:t>Python code</a:t>
            </a:r>
          </a:p>
          <a:p>
            <a:pPr lvl="1"/>
            <a:r>
              <a:rPr lang="en-US" altLang="ko-KR" sz="2400" dirty="0"/>
              <a:t>See “</a:t>
            </a:r>
            <a:r>
              <a:rPr lang="en-US" altLang="ko-KR" sz="2400" dirty="0" err="1" smtClean="0"/>
              <a:t>sklearn_linear_regression_lasso_ridge.ipynb</a:t>
            </a:r>
            <a:r>
              <a:rPr lang="en-US" altLang="ko-KR" sz="2400" dirty="0" smtClean="0"/>
              <a:t>”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ko-KR" altLang="en-US" dirty="0" smtClean="0"/>
              <a:t>사용하기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A3AB-6060-41EE-8D3B-6F53155FA756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1B44-C7B5-4ABE-B0C2-36A6F2923C51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use the “</a:t>
            </a:r>
            <a:r>
              <a:rPr lang="en-US" sz="2400" dirty="0" err="1" smtClean="0"/>
              <a:t>sklearn</a:t>
            </a:r>
            <a:r>
              <a:rPr lang="en-US" sz="2400" dirty="0" smtClean="0"/>
              <a:t>” module</a:t>
            </a:r>
          </a:p>
          <a:p>
            <a:pPr lvl="1"/>
            <a:r>
              <a:rPr lang="en-US" sz="2000" dirty="0">
                <a:hlinkClick r:id="rId2"/>
              </a:rPr>
              <a:t>http://scikit-learn.org/stable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err="1" smtClean="0"/>
              <a:t>LinearRegression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scikit-learn.org/stable/modules/generated/sklearn.linear_model.LinearRegression.html</a:t>
            </a:r>
            <a:r>
              <a:rPr 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6F1-ECEC-4CC3-A8BA-825BED4E5728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data</a:t>
            </a:r>
          </a:p>
          <a:p>
            <a:pPr lvl="1"/>
            <a:r>
              <a:rPr lang="en-US" altLang="ko-KR" dirty="0" smtClean="0"/>
              <a:t>Training data</a:t>
            </a:r>
            <a:endParaRPr lang="en-US" altLang="ko-KR" dirty="0"/>
          </a:p>
          <a:p>
            <a:pPr lvl="2"/>
            <a:r>
              <a:rPr lang="en-US" altLang="ko-KR" dirty="0" smtClean="0"/>
              <a:t>training_data.csv</a:t>
            </a:r>
          </a:p>
          <a:p>
            <a:pPr lvl="2"/>
            <a:r>
              <a:rPr lang="en-US" altLang="ko-KR" dirty="0" smtClean="0"/>
              <a:t>DV: Income</a:t>
            </a:r>
          </a:p>
          <a:p>
            <a:pPr lvl="2"/>
            <a:r>
              <a:rPr lang="en-US" altLang="ko-KR" dirty="0" smtClean="0"/>
              <a:t>IVs: Age, Gender, Experience</a:t>
            </a:r>
          </a:p>
          <a:p>
            <a:pPr lvl="1"/>
            <a:r>
              <a:rPr lang="en-US" altLang="ko-KR" dirty="0" smtClean="0"/>
              <a:t>Unseen data</a:t>
            </a:r>
          </a:p>
          <a:p>
            <a:pPr lvl="2"/>
            <a:r>
              <a:rPr lang="en-US" altLang="ko-KR" dirty="0" smtClean="0"/>
              <a:t>newe_data.csv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82994"/>
              </p:ext>
            </p:extLst>
          </p:nvPr>
        </p:nvGraphicFramePr>
        <p:xfrm>
          <a:off x="1905000" y="2743201"/>
          <a:ext cx="5562600" cy="327660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Experience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180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188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Selected model (Linear regression model)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,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where X1 = Age, X2 = Gender, X3 = </a:t>
                </a:r>
                <a:r>
                  <a:rPr lang="en-US" altLang="ko-KR" sz="2400" dirty="0" err="1" smtClean="0"/>
                  <a:t>Exp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학습을 통해서 우리가 파악해야 하는 것 </a:t>
                </a:r>
                <a:r>
                  <a:rPr lang="en-US" altLang="ko-KR" sz="2400" dirty="0" smtClean="0"/>
                  <a:t>=&gt; Optimal values of the parameters (b0, b1, b2, b3)</a:t>
                </a:r>
              </a:p>
              <a:p>
                <a:pPr lvl="2"/>
                <a:r>
                  <a:rPr lang="en-US" altLang="ko-KR" sz="2000" dirty="0" smtClean="0"/>
                  <a:t>That is, the values that minimize the value of the cost function, which is MSE</a:t>
                </a:r>
              </a:p>
              <a:p>
                <a:pPr lvl="1"/>
                <a:r>
                  <a:rPr lang="en-US" altLang="ko-KR" dirty="0" err="1" smtClean="0"/>
                  <a:t>sklearn</a:t>
                </a:r>
                <a:r>
                  <a:rPr lang="ko-KR" altLang="en-US" dirty="0" smtClean="0"/>
                  <a:t>을 사용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sklearn</a:t>
            </a:r>
            <a:r>
              <a:rPr lang="ko-KR" altLang="en-US" sz="2800" dirty="0" smtClean="0"/>
              <a:t>을 이용한 코딩하기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Refer to “</a:t>
            </a:r>
            <a:r>
              <a:rPr lang="en-US" altLang="ko-KR" sz="2400" dirty="0" err="1" smtClean="0"/>
              <a:t>sklearn_linear_regression_example_basics.ipynb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ko-KR" altLang="en-US" sz="2400" dirty="0" smtClean="0"/>
              <a:t>순서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데이터 불러오기 </a:t>
            </a:r>
            <a:r>
              <a:rPr lang="en-US" altLang="ko-KR" sz="2000" dirty="0" smtClean="0"/>
              <a:t>(pandas </a:t>
            </a:r>
            <a:r>
              <a:rPr lang="ko-KR" altLang="en-US" sz="2000" dirty="0" smtClean="0"/>
              <a:t>이용</a:t>
            </a:r>
            <a:r>
              <a:rPr lang="en-US" altLang="ko-KR" sz="2000" dirty="0" smtClean="0"/>
              <a:t>) </a:t>
            </a:r>
          </a:p>
          <a:p>
            <a:pPr lvl="2"/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형태로 데이터형 변환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독립변수와 종속변수 분리</a:t>
            </a:r>
            <a:r>
              <a:rPr lang="en-US" altLang="ko-KR" sz="2000" dirty="0" smtClean="0"/>
              <a:t>: indexing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slicing </a:t>
            </a:r>
            <a:r>
              <a:rPr lang="ko-KR" altLang="en-US" sz="2000" dirty="0" smtClean="0"/>
              <a:t>사용 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sklearn</a:t>
            </a:r>
            <a:r>
              <a:rPr lang="ko-KR" altLang="en-US" sz="2000" dirty="0" smtClean="0"/>
              <a:t>에서 제공되는 선형회귀모형을 위한 클래스를 사용해서 학습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학습한 결과를 가지고 풀고자하는 문제에 대한 데이터의 종속변수 예측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LinearRegression</a:t>
            </a:r>
          </a:p>
          <a:p>
            <a:pPr lvl="1"/>
            <a:r>
              <a:rPr lang="ko-KR" altLang="en-US" sz="2000" dirty="0" smtClean="0"/>
              <a:t>학습하기</a:t>
            </a:r>
            <a:r>
              <a:rPr lang="en-US" altLang="ko-KR" sz="2000" dirty="0" smtClean="0"/>
              <a:t>: to get the optimal parameter values</a:t>
            </a:r>
          </a:p>
          <a:p>
            <a:pPr lvl="2"/>
            <a:r>
              <a:rPr lang="en-US" sz="1600" dirty="0" err="1"/>
              <a:t>model.fit</a:t>
            </a:r>
            <a:r>
              <a:rPr lang="en-US" sz="1600" dirty="0"/>
              <a:t>(X, y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ko-KR" altLang="en-US" sz="2000" dirty="0"/>
              <a:t>학습된 모델을 이용해서 새로운 데이터의 </a:t>
            </a:r>
            <a:r>
              <a:rPr lang="en-US" altLang="ko-KR" sz="2000" dirty="0"/>
              <a:t>y</a:t>
            </a:r>
            <a:r>
              <a:rPr lang="ko-KR" altLang="en-US" sz="2000" dirty="0"/>
              <a:t>값 예측하기</a:t>
            </a:r>
            <a:endParaRPr lang="en-US" altLang="ko-KR" sz="2000" dirty="0"/>
          </a:p>
          <a:p>
            <a:pPr lvl="2"/>
            <a:r>
              <a:rPr lang="en-US" sz="1600" dirty="0" err="1"/>
              <a:t>model.predict</a:t>
            </a:r>
            <a:r>
              <a:rPr lang="en-US" sz="1600" dirty="0"/>
              <a:t>(</a:t>
            </a:r>
            <a:r>
              <a:rPr lang="en-US" sz="1600" dirty="0" err="1"/>
              <a:t>X_new</a:t>
            </a:r>
            <a:r>
              <a:rPr lang="en-US" sz="1600" dirty="0"/>
              <a:t>)</a:t>
            </a:r>
          </a:p>
          <a:p>
            <a:pPr lvl="2"/>
            <a:endParaRPr lang="en-US" sz="1600" dirty="0" smtClean="0"/>
          </a:p>
          <a:p>
            <a:pPr lvl="3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9A54-C6C4-4516-895C-16BE3089AD8C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 학습 알고리즘</a:t>
            </a:r>
            <a:endParaRPr lang="en-US" altLang="ko-KR" sz="2400" dirty="0" smtClean="0"/>
          </a:p>
          <a:p>
            <a:r>
              <a:rPr lang="en-US" altLang="ko-KR" sz="2400" dirty="0" smtClean="0"/>
              <a:t>We use </a:t>
            </a:r>
            <a:r>
              <a:rPr lang="en-US" altLang="ko-KR" sz="2400" dirty="0" err="1" smtClean="0"/>
              <a:t>sklearn</a:t>
            </a:r>
            <a:endParaRPr lang="en-US" altLang="ko-KR" sz="2400" dirty="0" smtClean="0"/>
          </a:p>
          <a:p>
            <a:r>
              <a:rPr lang="en-US" sz="2400" dirty="0" smtClean="0"/>
              <a:t>Main steps</a:t>
            </a:r>
          </a:p>
          <a:p>
            <a:pPr lvl="1"/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준비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 전처리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모형 선택 </a:t>
            </a:r>
            <a:r>
              <a:rPr lang="en-US" altLang="ko-KR" sz="2000" dirty="0" smtClean="0"/>
              <a:t>&amp; Specification</a:t>
            </a:r>
          </a:p>
          <a:p>
            <a:pPr lvl="1"/>
            <a:r>
              <a:rPr lang="ko-KR" altLang="en-US" sz="2000" dirty="0" smtClean="0"/>
              <a:t>학습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평가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If necessary, then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fine tuning</a:t>
            </a:r>
          </a:p>
          <a:p>
            <a:pPr lvl="2"/>
            <a:r>
              <a:rPr lang="en-US" sz="1600" dirty="0" smtClean="0"/>
              <a:t>If okay, then predict</a:t>
            </a:r>
          </a:p>
          <a:p>
            <a:pPr lvl="1"/>
            <a:r>
              <a:rPr lang="ko-KR" altLang="en-US" sz="2000" dirty="0" smtClean="0"/>
              <a:t>예측</a:t>
            </a:r>
            <a:endParaRPr lang="en-US" sz="2000" dirty="0" smtClean="0"/>
          </a:p>
          <a:p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14926</TotalTime>
  <Words>834</Words>
  <Application>Microsoft Office PowerPoint</Application>
  <PresentationFormat>On-screen Show (4:3)</PresentationFormat>
  <Paragraphs>256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Calibri</vt:lpstr>
      <vt:lpstr>Cambria Math</vt:lpstr>
      <vt:lpstr>Tahoma</vt:lpstr>
      <vt:lpstr>Wingdings</vt:lpstr>
      <vt:lpstr>01013022</vt:lpstr>
      <vt:lpstr>Linear Regression (선형회귀)</vt:lpstr>
      <vt:lpstr>sklearn 사용하기</vt:lpstr>
      <vt:lpstr>Linear Regression</vt:lpstr>
      <vt:lpstr>Linear Regression</vt:lpstr>
      <vt:lpstr>Example data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- summary</vt:lpstr>
      <vt:lpstr>Linear Regression</vt:lpstr>
      <vt:lpstr>Regularization on Linear 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217</cp:revision>
  <dcterms:created xsi:type="dcterms:W3CDTF">2015-01-19T14:33:39Z</dcterms:created>
  <dcterms:modified xsi:type="dcterms:W3CDTF">2022-03-14T01:44:41Z</dcterms:modified>
</cp:coreProperties>
</file>