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60" r:id="rId1"/>
  </p:sldMasterIdLst>
  <p:notesMasterIdLst>
    <p:notesMasterId r:id="rId16"/>
  </p:notesMasterIdLst>
  <p:sldIdLst>
    <p:sldId id="256" r:id="rId2"/>
    <p:sldId id="381" r:id="rId3"/>
    <p:sldId id="361" r:id="rId4"/>
    <p:sldId id="362" r:id="rId5"/>
    <p:sldId id="363" r:id="rId6"/>
    <p:sldId id="364" r:id="rId7"/>
    <p:sldId id="365" r:id="rId8"/>
    <p:sldId id="367" r:id="rId9"/>
    <p:sldId id="368" r:id="rId10"/>
    <p:sldId id="369" r:id="rId11"/>
    <p:sldId id="370" r:id="rId12"/>
    <p:sldId id="371" r:id="rId13"/>
    <p:sldId id="372" r:id="rId14"/>
    <p:sldId id="293" r:id="rId15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ng" initials="S1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45" autoAdjust="0"/>
  </p:normalViewPr>
  <p:slideViewPr>
    <p:cSldViewPr>
      <p:cViewPr varScale="1">
        <p:scale>
          <a:sx n="52" d="100"/>
          <a:sy n="52" d="100"/>
        </p:scale>
        <p:origin x="1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3/11/2022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1120F8F-E9AC-4AD0-821E-2F3604A65838}" type="datetime1">
              <a:rPr lang="en-US" smtClean="0"/>
              <a:t>3/11/2022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5E7A3AB-2E22-46AD-895C-F3B89F4FF915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9B1A493-EAC2-4CDD-B1BE-486D41C5E491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CA82D5-E122-4A40-BAFB-95BB6FBD7AC2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22AAE4-C0B9-429F-9007-F8729B1993C9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925BE0D-24AC-4E01-9E23-358330A14D8F}" type="datetime1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A10234-40F7-484D-A987-931B06009FB5}" type="datetime1">
              <a:rPr lang="en-US" smtClean="0"/>
              <a:t>3/11/2022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B36ADE-C759-455C-B07E-6135E3D7C18D}" type="datetime1">
              <a:rPr lang="en-US" smtClean="0"/>
              <a:t>3/11/2022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52D877-3646-4445-A6CE-4EE25551279D}" type="datetime1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3150E9-D7A7-4B71-ABB8-6CE3CE23556F}" type="datetime1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73911F-7F77-4825-88DB-2F25DA954247}" type="datetime1">
              <a:rPr lang="en-US" smtClean="0"/>
              <a:t>3/11/2022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7DC3C330-AEC2-412A-87F3-520FF0A6ECA6}" type="datetime1">
              <a:rPr lang="en-US" smtClean="0"/>
              <a:t>3/11/2022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Linear Regression (</a:t>
            </a:r>
            <a:r>
              <a:rPr lang="ko-KR" altLang="en-US" dirty="0" smtClean="0"/>
              <a:t>선형회귀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Creating new variables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To get more informative variables</a:t>
            </a:r>
          </a:p>
          <a:p>
            <a:r>
              <a:rPr lang="en-US" altLang="ko-KR" dirty="0" smtClean="0"/>
              <a:t>Examples</a:t>
            </a:r>
          </a:p>
          <a:p>
            <a:pPr lvl="1"/>
            <a:r>
              <a:rPr lang="en-US" altLang="ko-KR" dirty="0"/>
              <a:t>data["</a:t>
            </a:r>
            <a:r>
              <a:rPr lang="en-US" altLang="ko-KR" dirty="0" err="1"/>
              <a:t>rooms_per_household</a:t>
            </a:r>
            <a:r>
              <a:rPr lang="en-US" altLang="ko-KR" dirty="0"/>
              <a:t>"] = data["</a:t>
            </a:r>
            <a:r>
              <a:rPr lang="en-US" altLang="ko-KR" dirty="0" err="1"/>
              <a:t>total_rooms</a:t>
            </a:r>
            <a:r>
              <a:rPr lang="en-US" altLang="ko-KR" dirty="0"/>
              <a:t>"]/data["households"]</a:t>
            </a:r>
          </a:p>
          <a:p>
            <a:pPr lvl="1"/>
            <a:r>
              <a:rPr lang="en-US" altLang="ko-KR" dirty="0"/>
              <a:t>data["</a:t>
            </a:r>
            <a:r>
              <a:rPr lang="en-US" altLang="ko-KR" dirty="0" err="1"/>
              <a:t>bedrooms_per_room</a:t>
            </a:r>
            <a:r>
              <a:rPr lang="en-US" altLang="ko-KR" dirty="0"/>
              <a:t>"] = data["</a:t>
            </a:r>
            <a:r>
              <a:rPr lang="en-US" altLang="ko-KR" dirty="0" err="1"/>
              <a:t>total_bedrooms</a:t>
            </a:r>
            <a:r>
              <a:rPr lang="en-US" altLang="ko-KR" dirty="0"/>
              <a:t>"]/data["</a:t>
            </a:r>
            <a:r>
              <a:rPr lang="en-US" altLang="ko-KR" dirty="0" err="1"/>
              <a:t>total_rooms</a:t>
            </a:r>
            <a:r>
              <a:rPr lang="en-US" altLang="ko-KR" dirty="0"/>
              <a:t>"]</a:t>
            </a:r>
          </a:p>
          <a:p>
            <a:pPr lvl="1"/>
            <a:r>
              <a:rPr lang="en-US" altLang="ko-KR" dirty="0"/>
              <a:t>data["</a:t>
            </a:r>
            <a:r>
              <a:rPr lang="en-US" altLang="ko-KR" dirty="0" err="1"/>
              <a:t>population_per_household</a:t>
            </a:r>
            <a:r>
              <a:rPr lang="en-US" altLang="ko-KR" dirty="0"/>
              <a:t>"]=data["population"]/data["households"]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79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Prepare the Data for Machine Learning Algorithms 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Separate the y values</a:t>
            </a:r>
          </a:p>
          <a:p>
            <a:r>
              <a:rPr lang="en-US" altLang="ko-KR" sz="2800" dirty="0"/>
              <a:t>Data Cleaning </a:t>
            </a:r>
            <a:endParaRPr lang="ko-KR" altLang="ko-KR" sz="2800" dirty="0"/>
          </a:p>
          <a:p>
            <a:pPr lvl="1"/>
            <a:r>
              <a:rPr lang="en-US" altLang="ko-KR" sz="2400" dirty="0" smtClean="0"/>
              <a:t>Missing values</a:t>
            </a:r>
          </a:p>
          <a:p>
            <a:pPr lvl="2"/>
            <a:r>
              <a:rPr lang="en-US" altLang="ko-KR" sz="2000" dirty="0" smtClean="0"/>
              <a:t>Two options</a:t>
            </a:r>
          </a:p>
          <a:p>
            <a:pPr lvl="3"/>
            <a:r>
              <a:rPr lang="en-US" altLang="ko-KR" sz="1800" dirty="0" smtClean="0"/>
              <a:t>Drop the cases (data points)</a:t>
            </a:r>
          </a:p>
          <a:p>
            <a:pPr lvl="4"/>
            <a:r>
              <a:rPr lang="en-US" altLang="ko-KR" sz="1800" dirty="0" err="1" smtClean="0"/>
              <a:t>data.dropna</a:t>
            </a:r>
            <a:r>
              <a:rPr lang="en-US" altLang="ko-KR" sz="1800" dirty="0" smtClean="0"/>
              <a:t>(subset </a:t>
            </a:r>
            <a:r>
              <a:rPr lang="en-US" altLang="ko-KR" sz="1800" dirty="0"/>
              <a:t>=[" </a:t>
            </a:r>
            <a:r>
              <a:rPr lang="en-US" altLang="ko-KR" sz="1800" dirty="0" err="1"/>
              <a:t>total_bedrooms</a:t>
            </a:r>
            <a:r>
              <a:rPr lang="en-US" altLang="ko-KR" sz="1800" dirty="0" smtClean="0"/>
              <a:t>"])</a:t>
            </a:r>
          </a:p>
          <a:p>
            <a:pPr lvl="3"/>
            <a:r>
              <a:rPr lang="en-US" altLang="ko-KR" sz="1800" dirty="0" smtClean="0"/>
              <a:t>Imputing</a:t>
            </a:r>
          </a:p>
          <a:p>
            <a:pPr lvl="4"/>
            <a:r>
              <a:rPr lang="en-US" altLang="ko-KR" sz="1800" dirty="0"/>
              <a:t>median = </a:t>
            </a:r>
            <a:r>
              <a:rPr lang="en-US" altLang="ko-KR" sz="1800" dirty="0" smtClean="0"/>
              <a:t>data[" </a:t>
            </a:r>
            <a:r>
              <a:rPr lang="en-US" altLang="ko-KR" sz="1800" dirty="0" err="1"/>
              <a:t>total_bedrooms</a:t>
            </a:r>
            <a:r>
              <a:rPr lang="en-US" altLang="ko-KR" sz="1800" dirty="0" smtClean="0"/>
              <a:t>"].median</a:t>
            </a:r>
            <a:r>
              <a:rPr lang="en-US" altLang="ko-KR" sz="1800" dirty="0"/>
              <a:t>() </a:t>
            </a:r>
            <a:r>
              <a:rPr lang="en-US" altLang="ko-KR" sz="1800" dirty="0" smtClean="0"/>
              <a:t>data[" </a:t>
            </a:r>
            <a:r>
              <a:rPr lang="en-US" altLang="ko-KR" sz="1800" dirty="0" err="1"/>
              <a:t>total_bedrooms</a:t>
            </a:r>
            <a:r>
              <a:rPr lang="en-US" altLang="ko-KR" sz="1800" dirty="0"/>
              <a:t>"]. </a:t>
            </a:r>
            <a:r>
              <a:rPr lang="en-US" altLang="ko-KR" sz="1800" dirty="0" err="1" smtClean="0"/>
              <a:t>fillna</a:t>
            </a:r>
            <a:r>
              <a:rPr lang="en-US" altLang="ko-KR" sz="1800" dirty="0" smtClean="0"/>
              <a:t>(median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inplace</a:t>
            </a:r>
            <a:r>
              <a:rPr lang="en-US" altLang="ko-KR" sz="1800" dirty="0"/>
              <a:t> = True</a:t>
            </a:r>
            <a:r>
              <a:rPr lang="en-US" altLang="ko-KR" sz="1800" dirty="0" smtClean="0"/>
              <a:t>)</a:t>
            </a:r>
            <a:endParaRPr lang="en-US" altLang="ko-KR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4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Handling categorical variables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data_cat</a:t>
            </a:r>
            <a:r>
              <a:rPr lang="en-US" altLang="ko-KR" dirty="0"/>
              <a:t> = data[["</a:t>
            </a:r>
            <a:r>
              <a:rPr lang="en-US" altLang="ko-KR" dirty="0" err="1"/>
              <a:t>ocean_proximity</a:t>
            </a:r>
            <a:r>
              <a:rPr lang="en-US" altLang="ko-KR" dirty="0"/>
              <a:t>"]]</a:t>
            </a:r>
          </a:p>
          <a:p>
            <a:r>
              <a:rPr lang="en-US" altLang="ko-KR" dirty="0" err="1"/>
              <a:t>data_cat.head</a:t>
            </a:r>
            <a:r>
              <a:rPr lang="en-US" altLang="ko-KR" dirty="0"/>
              <a:t>(10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We use </a:t>
            </a:r>
            <a:r>
              <a:rPr lang="en-US" altLang="ko-KR" dirty="0" err="1"/>
              <a:t>Scikit-Learn’s</a:t>
            </a:r>
            <a:r>
              <a:rPr lang="en-US" altLang="ko-KR" dirty="0"/>
              <a:t> </a:t>
            </a:r>
            <a:r>
              <a:rPr lang="en-US" altLang="ko-KR" dirty="0" err="1"/>
              <a:t>OrdinalEncoder</a:t>
            </a:r>
            <a:r>
              <a:rPr lang="en-US" altLang="ko-KR" dirty="0"/>
              <a:t> </a:t>
            </a:r>
            <a:r>
              <a:rPr lang="en-US" altLang="ko-KR" dirty="0" smtClean="0"/>
              <a:t>class</a:t>
            </a:r>
          </a:p>
          <a:p>
            <a:r>
              <a:rPr lang="en-US" altLang="ko-KR" dirty="0" err="1" smtClean="0"/>
              <a:t>pandas.get_dummies</a:t>
            </a:r>
            <a:r>
              <a:rPr lang="en-US" altLang="ko-KR" dirty="0" smtClean="0"/>
              <a:t>() </a:t>
            </a:r>
            <a:r>
              <a:rPr lang="ko-KR" altLang="en-US" dirty="0" smtClean="0"/>
              <a:t>사용 필요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0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Split the test dataset</a:t>
            </a:r>
          </a:p>
          <a:p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14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81B44-C7B5-4ABE-B0C2-36A6F2923C51}" type="datetime1">
              <a:rPr lang="en-US" smtClean="0"/>
              <a:t>3/11/2022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1215" y="3505200"/>
            <a:ext cx="16321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Q &amp; A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428203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 -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Linear Regression with </a:t>
            </a:r>
            <a:r>
              <a:rPr lang="en-US" sz="1800" dirty="0" err="1" smtClean="0"/>
              <a:t>sklearn</a:t>
            </a:r>
            <a:r>
              <a:rPr lang="en-US" sz="1800" dirty="0" smtClean="0"/>
              <a:t> (</a:t>
            </a:r>
            <a:r>
              <a:rPr lang="ko-KR" altLang="en-US" sz="1800" dirty="0" smtClean="0"/>
              <a:t>주요 순서</a:t>
            </a:r>
            <a:r>
              <a:rPr lang="en-US" altLang="ko-KR" sz="1800" dirty="0" smtClean="0"/>
              <a:t>)</a:t>
            </a:r>
            <a:endParaRPr lang="en-US" sz="1800" dirty="0" smtClean="0"/>
          </a:p>
          <a:p>
            <a:pPr lvl="1"/>
            <a:r>
              <a:rPr lang="en-US" sz="1600" dirty="0" smtClean="0"/>
              <a:t>1. Data preparation</a:t>
            </a:r>
          </a:p>
          <a:p>
            <a:pPr lvl="2"/>
            <a:r>
              <a:rPr lang="en-US" sz="1400" dirty="0" smtClean="0"/>
              <a:t>Training data, New data</a:t>
            </a:r>
          </a:p>
          <a:p>
            <a:pPr lvl="2"/>
            <a:r>
              <a:rPr lang="en-US" sz="1400" dirty="0" err="1" smtClean="0"/>
              <a:t>Numpy</a:t>
            </a:r>
            <a:r>
              <a:rPr lang="en-US" sz="1400" dirty="0" smtClean="0"/>
              <a:t> array</a:t>
            </a:r>
            <a:r>
              <a:rPr lang="ko-KR" altLang="en-US" sz="1400" dirty="0" smtClean="0"/>
              <a:t>로 표현하기 </a:t>
            </a:r>
            <a:r>
              <a:rPr lang="en-US" altLang="ko-KR" sz="1400" dirty="0" smtClean="0"/>
              <a:t>(pandas </a:t>
            </a:r>
            <a:r>
              <a:rPr lang="ko-KR" altLang="en-US" sz="1400" dirty="0" smtClean="0"/>
              <a:t>사용 가능</a:t>
            </a:r>
            <a:r>
              <a:rPr lang="en-US" altLang="ko-KR" sz="1400" dirty="0" smtClean="0"/>
              <a:t>)</a:t>
            </a:r>
            <a:endParaRPr lang="en-US" sz="1400" dirty="0" smtClean="0"/>
          </a:p>
          <a:p>
            <a:pPr lvl="1"/>
            <a:r>
              <a:rPr lang="en-US" sz="1600" dirty="0" smtClean="0"/>
              <a:t>2. </a:t>
            </a:r>
            <a:r>
              <a:rPr lang="en-US" sz="1600" dirty="0" err="1" smtClean="0"/>
              <a:t>LinearRegression</a:t>
            </a:r>
            <a:r>
              <a:rPr lang="en-US" sz="1600" dirty="0" smtClean="0"/>
              <a:t> </a:t>
            </a:r>
            <a:r>
              <a:rPr lang="ko-KR" altLang="en-US" sz="1600" dirty="0" smtClean="0"/>
              <a:t>이용하기</a:t>
            </a:r>
            <a:endParaRPr lang="en-US" altLang="ko-KR" sz="1600" dirty="0" smtClean="0"/>
          </a:p>
          <a:p>
            <a:pPr lvl="2"/>
            <a:r>
              <a:rPr lang="en-US" sz="1400" dirty="0" smtClean="0"/>
              <a:t>1) </a:t>
            </a:r>
            <a:r>
              <a:rPr lang="en-US" sz="1400" dirty="0" err="1" smtClean="0"/>
              <a:t>LinearRegression</a:t>
            </a:r>
            <a:r>
              <a:rPr lang="en-US" sz="1400" dirty="0" smtClean="0"/>
              <a:t> class </a:t>
            </a:r>
            <a:r>
              <a:rPr lang="ko-KR" altLang="en-US" sz="1400" dirty="0" smtClean="0"/>
              <a:t>임포트 하기 </a:t>
            </a:r>
            <a:endParaRPr lang="en-US" altLang="ko-KR" sz="1400" dirty="0"/>
          </a:p>
          <a:p>
            <a:pPr lvl="3"/>
            <a:r>
              <a:rPr lang="en-US" sz="1200" dirty="0"/>
              <a:t>from </a:t>
            </a:r>
            <a:r>
              <a:rPr lang="en-US" sz="1200" dirty="0" err="1"/>
              <a:t>sklearn.linear_model</a:t>
            </a:r>
            <a:r>
              <a:rPr lang="en-US" sz="1200" dirty="0"/>
              <a:t> import </a:t>
            </a:r>
            <a:r>
              <a:rPr lang="en-US" sz="1200" dirty="0" err="1" smtClean="0"/>
              <a:t>LinearRegression</a:t>
            </a:r>
            <a:endParaRPr lang="en-US" sz="1200" dirty="0" smtClean="0"/>
          </a:p>
          <a:p>
            <a:pPr lvl="2"/>
            <a:r>
              <a:rPr lang="en-US" sz="1400" dirty="0" smtClean="0"/>
              <a:t>2) </a:t>
            </a:r>
            <a:r>
              <a:rPr lang="ko-KR" altLang="en-US" sz="1400" dirty="0" smtClean="0"/>
              <a:t>클래스의 객체 </a:t>
            </a:r>
            <a:r>
              <a:rPr lang="en-US" altLang="ko-KR" sz="1400" dirty="0" smtClean="0"/>
              <a:t>(instance) </a:t>
            </a:r>
            <a:r>
              <a:rPr lang="ko-KR" altLang="en-US" sz="1400" dirty="0" smtClean="0"/>
              <a:t>생성하기</a:t>
            </a:r>
            <a:endParaRPr lang="en-US" altLang="ko-KR" sz="1400" dirty="0" smtClean="0"/>
          </a:p>
          <a:p>
            <a:pPr lvl="3"/>
            <a:r>
              <a:rPr lang="en-US" sz="1100" dirty="0"/>
              <a:t>model = </a:t>
            </a:r>
            <a:r>
              <a:rPr lang="en-US" sz="1100" dirty="0" err="1"/>
              <a:t>LinearRegression</a:t>
            </a:r>
            <a:r>
              <a:rPr lang="en-US" sz="1100" dirty="0" smtClean="0"/>
              <a:t>() </a:t>
            </a:r>
          </a:p>
          <a:p>
            <a:pPr lvl="2"/>
            <a:r>
              <a:rPr lang="en-US" sz="1400" dirty="0" smtClean="0"/>
              <a:t>3) </a:t>
            </a:r>
            <a:r>
              <a:rPr lang="ko-KR" altLang="en-US" sz="1400" dirty="0" smtClean="0"/>
              <a:t>독립변수의 값들 </a:t>
            </a:r>
            <a:r>
              <a:rPr lang="en-US" altLang="ko-KR" sz="1400" dirty="0" smtClean="0"/>
              <a:t>Normalization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(optional)</a:t>
            </a:r>
          </a:p>
          <a:p>
            <a:pPr lvl="3"/>
            <a:r>
              <a:rPr lang="en-US" sz="1050" dirty="0" smtClean="0"/>
              <a:t>from </a:t>
            </a:r>
            <a:r>
              <a:rPr lang="en-US" sz="1050" dirty="0" err="1" smtClean="0"/>
              <a:t>sklearn.preprocessing</a:t>
            </a:r>
            <a:r>
              <a:rPr lang="en-US" sz="1050" dirty="0" smtClean="0"/>
              <a:t> import </a:t>
            </a:r>
            <a:r>
              <a:rPr lang="en-US" sz="1050" dirty="0" err="1" smtClean="0"/>
              <a:t>StandardScaler</a:t>
            </a:r>
            <a:endParaRPr lang="en-US" sz="1050" dirty="0" smtClean="0"/>
          </a:p>
          <a:p>
            <a:pPr lvl="2"/>
            <a:r>
              <a:rPr lang="en-US" sz="1450" dirty="0" smtClean="0"/>
              <a:t>4) </a:t>
            </a:r>
            <a:r>
              <a:rPr lang="ko-KR" altLang="en-US" sz="1450" dirty="0" smtClean="0"/>
              <a:t>학습데이터와 평가데이터로 구분하기</a:t>
            </a:r>
            <a:endParaRPr lang="en-US" altLang="ko-KR" sz="1450" dirty="0" smtClean="0"/>
          </a:p>
          <a:p>
            <a:pPr lvl="3"/>
            <a:r>
              <a:rPr lang="en-US" sz="1050" dirty="0" err="1" smtClean="0"/>
              <a:t>train_test_split</a:t>
            </a:r>
            <a:r>
              <a:rPr lang="en-US" sz="1050" dirty="0" smtClean="0"/>
              <a:t>()</a:t>
            </a:r>
          </a:p>
          <a:p>
            <a:pPr lvl="2"/>
            <a:r>
              <a:rPr lang="en-US" sz="1400" dirty="0"/>
              <a:t>5</a:t>
            </a:r>
            <a:r>
              <a:rPr lang="en-US" sz="1400" dirty="0" smtClean="0"/>
              <a:t>) </a:t>
            </a:r>
            <a:r>
              <a:rPr lang="ko-KR" altLang="en-US" sz="1400" dirty="0"/>
              <a:t>학습하기</a:t>
            </a:r>
            <a:r>
              <a:rPr lang="en-US" altLang="ko-KR" sz="1400" dirty="0"/>
              <a:t>: </a:t>
            </a:r>
            <a:r>
              <a:rPr lang="en-US" sz="1400" dirty="0"/>
              <a:t>to get the optimal parameter values</a:t>
            </a:r>
          </a:p>
          <a:p>
            <a:pPr lvl="3"/>
            <a:r>
              <a:rPr lang="en-US" sz="1100" dirty="0" err="1" smtClean="0"/>
              <a:t>model.fit</a:t>
            </a:r>
            <a:r>
              <a:rPr lang="en-US" sz="1100" dirty="0" smtClean="0"/>
              <a:t>(</a:t>
            </a:r>
            <a:r>
              <a:rPr lang="en-US" sz="1100" dirty="0" err="1" smtClean="0"/>
              <a:t>X_train</a:t>
            </a:r>
            <a:r>
              <a:rPr lang="en-US" sz="1100" dirty="0" smtClean="0"/>
              <a:t>, </a:t>
            </a:r>
            <a:r>
              <a:rPr lang="en-US" sz="1100" dirty="0" err="1" smtClean="0"/>
              <a:t>y_train</a:t>
            </a:r>
            <a:r>
              <a:rPr lang="en-US" sz="1100" dirty="0" smtClean="0"/>
              <a:t>)</a:t>
            </a:r>
          </a:p>
          <a:p>
            <a:pPr lvl="2"/>
            <a:r>
              <a:rPr lang="en-US" sz="1400" dirty="0"/>
              <a:t>6</a:t>
            </a:r>
            <a:r>
              <a:rPr lang="en-US" sz="1400" dirty="0" smtClean="0"/>
              <a:t>) </a:t>
            </a:r>
            <a:r>
              <a:rPr lang="ko-KR" altLang="en-US" sz="1400" dirty="0" smtClean="0"/>
              <a:t>학습 결과 평가하기</a:t>
            </a:r>
            <a:endParaRPr lang="en-US" altLang="ko-KR" sz="1400" dirty="0" smtClean="0"/>
          </a:p>
          <a:p>
            <a:pPr lvl="3"/>
            <a:r>
              <a:rPr lang="en-US" sz="1100" dirty="0" err="1" smtClean="0"/>
              <a:t>model.score</a:t>
            </a:r>
            <a:r>
              <a:rPr lang="en-US" sz="1100" dirty="0" smtClean="0"/>
              <a:t>(</a:t>
            </a:r>
            <a:r>
              <a:rPr lang="en-US" sz="1100" dirty="0" err="1" smtClean="0"/>
              <a:t>X_test,y_test</a:t>
            </a:r>
            <a:r>
              <a:rPr lang="en-US" sz="1100" dirty="0" smtClean="0"/>
              <a:t>) </a:t>
            </a:r>
            <a:endParaRPr lang="en-US" sz="1100" dirty="0"/>
          </a:p>
          <a:p>
            <a:pPr lvl="2"/>
            <a:r>
              <a:rPr lang="en-US" sz="1400" dirty="0"/>
              <a:t>7</a:t>
            </a:r>
            <a:r>
              <a:rPr lang="en-US" sz="1400" dirty="0" smtClean="0"/>
              <a:t>) </a:t>
            </a:r>
            <a:r>
              <a:rPr lang="ko-KR" altLang="en-US" sz="1400" dirty="0" smtClean="0"/>
              <a:t>새로운 데이터의 종속변수 값 예측하기</a:t>
            </a:r>
            <a:endParaRPr lang="en-US" sz="1400" dirty="0"/>
          </a:p>
          <a:p>
            <a:pPr lvl="3"/>
            <a:r>
              <a:rPr lang="en-US" sz="1050" dirty="0" err="1"/>
              <a:t>model.predict</a:t>
            </a:r>
            <a:r>
              <a:rPr lang="en-US" sz="1050" dirty="0"/>
              <a:t>(</a:t>
            </a:r>
            <a:r>
              <a:rPr lang="en-US" sz="1050" dirty="0" err="1"/>
              <a:t>X_new</a:t>
            </a:r>
            <a:r>
              <a:rPr lang="en-US" sz="1050" dirty="0"/>
              <a:t>)</a:t>
            </a:r>
          </a:p>
          <a:p>
            <a:pPr lvl="3"/>
            <a:endParaRPr lang="en-US" sz="1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7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cover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지도 학습 알고리즘</a:t>
            </a:r>
            <a:endParaRPr lang="en-US" altLang="ko-KR" sz="2000" dirty="0" smtClean="0"/>
          </a:p>
          <a:p>
            <a:r>
              <a:rPr lang="en-US" altLang="ko-KR" sz="2000" dirty="0"/>
              <a:t>Overall process using Python (</a:t>
            </a:r>
            <a:r>
              <a:rPr lang="en-US" altLang="ko-KR" sz="2000" dirty="0" err="1"/>
              <a:t>Geron</a:t>
            </a:r>
            <a:r>
              <a:rPr lang="en-US" altLang="ko-KR" sz="2000" dirty="0"/>
              <a:t>, 2019 Hands-On Machine Learning)</a:t>
            </a:r>
          </a:p>
          <a:p>
            <a:pPr lvl="1"/>
            <a:r>
              <a:rPr lang="en-US" altLang="ko-KR" sz="2000" dirty="0" smtClean="0"/>
              <a:t>- </a:t>
            </a:r>
            <a:r>
              <a:rPr lang="en-US" altLang="ko-KR" sz="2000" dirty="0"/>
              <a:t>Get the data. </a:t>
            </a:r>
            <a:endParaRPr lang="ko-KR" altLang="ko-KR" sz="2000" dirty="0"/>
          </a:p>
          <a:p>
            <a:pPr lvl="1"/>
            <a:r>
              <a:rPr lang="en-US" altLang="ko-KR" sz="2000" dirty="0"/>
              <a:t>- Discover and visualize the data to gain insights. </a:t>
            </a:r>
            <a:endParaRPr lang="ko-KR" altLang="ko-KR" sz="2000" dirty="0"/>
          </a:p>
          <a:p>
            <a:pPr lvl="1"/>
            <a:r>
              <a:rPr lang="en-US" altLang="ko-KR" sz="2000" dirty="0"/>
              <a:t>- Prepare the data for Machine Learning algorithms. </a:t>
            </a:r>
            <a:endParaRPr lang="ko-KR" altLang="ko-KR" sz="2000" dirty="0"/>
          </a:p>
          <a:p>
            <a:pPr lvl="1"/>
            <a:r>
              <a:rPr lang="en-US" altLang="ko-KR" sz="2000" dirty="0"/>
              <a:t>- Select a model and train it. </a:t>
            </a:r>
            <a:endParaRPr lang="ko-KR" altLang="ko-KR" sz="2000" dirty="0"/>
          </a:p>
          <a:p>
            <a:pPr lvl="1"/>
            <a:r>
              <a:rPr lang="en-US" altLang="ko-KR" sz="2000" dirty="0"/>
              <a:t>- Fine-tune your </a:t>
            </a:r>
            <a:r>
              <a:rPr lang="en-US" altLang="ko-KR" sz="2000" dirty="0" smtClean="0"/>
              <a:t>model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(optional)</a:t>
            </a:r>
            <a:endParaRPr lang="ko-KR" altLang="ko-KR" sz="2000" dirty="0"/>
          </a:p>
          <a:p>
            <a:pPr lvl="1"/>
            <a:r>
              <a:rPr lang="en-US" altLang="ko-KR" sz="2000" dirty="0"/>
              <a:t>- Present your solution. </a:t>
            </a:r>
            <a:endParaRPr lang="en-US" altLang="ko-KR" sz="2000" dirty="0" smtClean="0"/>
          </a:p>
          <a:p>
            <a:r>
              <a:rPr lang="en-US" altLang="ko-KR" sz="2400" dirty="0" smtClean="0"/>
              <a:t>Python file</a:t>
            </a:r>
          </a:p>
          <a:p>
            <a:pPr lvl="1"/>
            <a:r>
              <a:rPr lang="en-US" altLang="ko-KR" sz="2000" dirty="0" smtClean="0"/>
              <a:t>“</a:t>
            </a:r>
            <a:r>
              <a:rPr lang="en-US" altLang="ko-KR" sz="2000" dirty="0" err="1" smtClean="0"/>
              <a:t>ML_overall_process.ipynb</a:t>
            </a:r>
            <a:r>
              <a:rPr lang="en-US" altLang="ko-KR" sz="2000" dirty="0" smtClean="0"/>
              <a:t>”</a:t>
            </a:r>
            <a:endParaRPr lang="ko-KR" altLang="ko-KR" sz="2000" dirty="0"/>
          </a:p>
          <a:p>
            <a:pPr lvl="1"/>
            <a:endParaRPr lang="en-US" altLang="ko-KR" sz="1800" dirty="0" smtClean="0"/>
          </a:p>
          <a:p>
            <a:pPr lvl="1"/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2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Data</a:t>
            </a:r>
          </a:p>
          <a:p>
            <a:pPr lvl="1"/>
            <a:r>
              <a:rPr lang="en-US" altLang="ko-KR" sz="2000" dirty="0" smtClean="0"/>
              <a:t>For this example, we are using the housing data provided via </a:t>
            </a:r>
            <a:r>
              <a:rPr lang="en-US" altLang="ko-KR" sz="2000" dirty="0" smtClean="0"/>
              <a:t>LearnUs</a:t>
            </a:r>
            <a:r>
              <a:rPr lang="en-US" altLang="ko-KR" sz="2000" dirty="0" smtClean="0"/>
              <a:t>.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housing.csv</a:t>
            </a:r>
          </a:p>
          <a:p>
            <a:r>
              <a:rPr lang="en-US" altLang="ko-KR" sz="2400" dirty="0" smtClean="0"/>
              <a:t>Working with Python</a:t>
            </a:r>
          </a:p>
          <a:p>
            <a:pPr lvl="1"/>
            <a:r>
              <a:rPr lang="en-US" altLang="ko-KR" sz="2000" dirty="0" smtClean="0"/>
              <a:t>Import the data</a:t>
            </a:r>
          </a:p>
          <a:p>
            <a:pPr lvl="2"/>
            <a:r>
              <a:rPr lang="en-US" altLang="ko-KR" sz="1800" dirty="0" smtClean="0"/>
              <a:t>To use the pandas module</a:t>
            </a:r>
          </a:p>
          <a:p>
            <a:pPr lvl="3"/>
            <a:r>
              <a:rPr lang="en-US" altLang="ko-KR" sz="1600" dirty="0" err="1" smtClean="0"/>
              <a:t>read_csv</a:t>
            </a:r>
            <a:r>
              <a:rPr lang="en-US" altLang="ko-KR" sz="1600" dirty="0" smtClean="0"/>
              <a:t>()</a:t>
            </a:r>
          </a:p>
          <a:p>
            <a:pPr lvl="3"/>
            <a:r>
              <a:rPr lang="en-US" altLang="ko-KR" sz="1600" dirty="0" err="1" smtClean="0"/>
              <a:t>DataFrame</a:t>
            </a:r>
            <a:endParaRPr lang="en-US" altLang="ko-KR" sz="1600" dirty="0" smtClean="0"/>
          </a:p>
          <a:p>
            <a:pPr lvl="1"/>
            <a:r>
              <a:rPr lang="en-US" altLang="ko-KR" sz="2000" dirty="0" smtClean="0"/>
              <a:t>Take a look at the data</a:t>
            </a:r>
          </a:p>
          <a:p>
            <a:pPr lvl="2"/>
            <a:r>
              <a:rPr lang="en-US" altLang="ko-KR" sz="1800" dirty="0" smtClean="0"/>
              <a:t>head()</a:t>
            </a:r>
          </a:p>
          <a:p>
            <a:pPr lvl="2"/>
            <a:r>
              <a:rPr lang="en-US" altLang="ko-KR" sz="1800" dirty="0" smtClean="0"/>
              <a:t>10 variables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103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info()</a:t>
            </a:r>
          </a:p>
          <a:p>
            <a:pPr lvl="1"/>
            <a:r>
              <a:rPr lang="en-US" altLang="ko-KR" sz="2000" b="1" u="sng" dirty="0"/>
              <a:t>The info()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function </a:t>
            </a:r>
            <a:r>
              <a:rPr lang="en-US" altLang="ko-KR" sz="2000" dirty="0"/>
              <a:t>is useful to get a quick description of the data, in particular the total number of rows, each attribute’s type, and the number of </a:t>
            </a:r>
            <a:r>
              <a:rPr lang="en-US" altLang="ko-KR" sz="2000" dirty="0" err="1"/>
              <a:t>nonnull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values.</a:t>
            </a:r>
          </a:p>
          <a:p>
            <a:pPr lvl="1"/>
            <a:r>
              <a:rPr lang="en-US" altLang="ko-KR" sz="2000" dirty="0" err="1" smtClean="0"/>
              <a:t>total_bedrooms</a:t>
            </a:r>
            <a:r>
              <a:rPr lang="en-US" altLang="ko-KR" sz="2000" dirty="0" smtClean="0"/>
              <a:t> has some null or missing values =&gt; we need to handle them.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ocean_proximity</a:t>
            </a:r>
            <a:r>
              <a:rPr lang="en-US" altLang="ko-KR" sz="2000" dirty="0"/>
              <a:t> </a:t>
            </a:r>
            <a:r>
              <a:rPr lang="en-US" altLang="ko-KR" sz="2000" dirty="0" smtClean="0"/>
              <a:t>=&gt; string</a:t>
            </a:r>
          </a:p>
          <a:p>
            <a:pPr lvl="2"/>
            <a:r>
              <a:rPr lang="en-US" altLang="ko-KR" sz="1800" dirty="0" smtClean="0"/>
              <a:t>Categorical variable</a:t>
            </a:r>
          </a:p>
          <a:p>
            <a:pPr lvl="3"/>
            <a:r>
              <a:rPr lang="en-US" altLang="ko-KR" sz="1600" dirty="0" err="1" smtClean="0"/>
              <a:t>value_counts</a:t>
            </a:r>
            <a:r>
              <a:rPr lang="en-US" altLang="ko-KR" sz="1600" dirty="0" smtClean="0"/>
              <a:t>()</a:t>
            </a:r>
          </a:p>
          <a:p>
            <a:pPr lvl="1"/>
            <a:r>
              <a:rPr lang="en-US" altLang="ko-KR" sz="2000" dirty="0" smtClean="0"/>
              <a:t>Others are numbers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5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describe()</a:t>
            </a:r>
          </a:p>
          <a:p>
            <a:pPr lvl="1"/>
            <a:r>
              <a:rPr lang="en-US" altLang="ko-KR" dirty="0"/>
              <a:t>The describe() method shows a summary of the numerical </a:t>
            </a:r>
            <a:r>
              <a:rPr lang="en-US" altLang="ko-KR" dirty="0" smtClean="0"/>
              <a:t>variables.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0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Histogram</a:t>
            </a:r>
          </a:p>
          <a:p>
            <a:pPr lvl="1"/>
            <a:r>
              <a:rPr lang="ko-KR" altLang="en-US" sz="2000" dirty="0" smtClean="0"/>
              <a:t>분포를 보자</a:t>
            </a:r>
            <a:r>
              <a:rPr lang="en-US" altLang="ko-KR" sz="2000" dirty="0" smtClean="0"/>
              <a:t>!</a:t>
            </a:r>
          </a:p>
          <a:p>
            <a:pPr lvl="1"/>
            <a:r>
              <a:rPr lang="ko-KR" altLang="en-US" sz="2000" dirty="0" smtClean="0"/>
              <a:t>한번에 모두 보기</a:t>
            </a:r>
            <a:endParaRPr lang="en-US" altLang="ko-KR" sz="2000" dirty="0" smtClean="0"/>
          </a:p>
          <a:p>
            <a:pPr lvl="2"/>
            <a:r>
              <a:rPr lang="en-US" altLang="ko-KR" sz="1800" dirty="0" err="1" smtClean="0"/>
              <a:t>data.hist</a:t>
            </a:r>
            <a:r>
              <a:rPr lang="en-US" altLang="ko-KR" sz="1800" dirty="0" smtClean="0"/>
              <a:t>()</a:t>
            </a:r>
          </a:p>
          <a:p>
            <a:pPr lvl="1"/>
            <a:r>
              <a:rPr lang="ko-KR" altLang="en-US" sz="2000" dirty="0" smtClean="0"/>
              <a:t>한번에 한 변수에 대해서</a:t>
            </a:r>
            <a:endParaRPr lang="en-US" altLang="ko-KR" sz="2000" dirty="0" smtClean="0"/>
          </a:p>
          <a:p>
            <a:pPr lvl="2"/>
            <a:r>
              <a:rPr lang="en-US" altLang="ko-KR" sz="1800" dirty="0" smtClean="0"/>
              <a:t>data[‘column’].</a:t>
            </a:r>
            <a:r>
              <a:rPr lang="en-US" altLang="ko-KR" sz="1800" dirty="0" err="1" smtClean="0"/>
              <a:t>hist</a:t>
            </a:r>
            <a:r>
              <a:rPr lang="en-US" altLang="ko-KR" sz="1800" dirty="0" smtClean="0"/>
              <a:t>()</a:t>
            </a:r>
          </a:p>
          <a:p>
            <a:pPr lvl="1"/>
            <a:r>
              <a:rPr lang="en-US" altLang="ko-KR" sz="2200" dirty="0" smtClean="0"/>
              <a:t>What can you find?</a:t>
            </a:r>
          </a:p>
          <a:p>
            <a:pPr lvl="2"/>
            <a:r>
              <a:rPr lang="en-US" altLang="ko-KR" sz="1800" dirty="0"/>
              <a:t>T</a:t>
            </a:r>
            <a:r>
              <a:rPr lang="en-US" altLang="ko-KR" sz="1800" dirty="0" smtClean="0"/>
              <a:t>he </a:t>
            </a:r>
            <a:r>
              <a:rPr lang="en-US" altLang="ko-KR" sz="1800" dirty="0"/>
              <a:t>median house value </a:t>
            </a:r>
            <a:r>
              <a:rPr lang="en-US" altLang="ko-KR" sz="1800" dirty="0" smtClean="0"/>
              <a:t>was capped.</a:t>
            </a:r>
          </a:p>
          <a:p>
            <a:pPr lvl="3"/>
            <a:r>
              <a:rPr lang="en-US" altLang="ko-KR" sz="1400" dirty="0" smtClean="0"/>
              <a:t>Solution: remove the data points. </a:t>
            </a:r>
          </a:p>
          <a:p>
            <a:pPr lvl="2"/>
            <a:r>
              <a:rPr lang="en-US" altLang="ko-KR" sz="1800" dirty="0"/>
              <a:t>These attributes have very different </a:t>
            </a:r>
            <a:r>
              <a:rPr lang="en-US" altLang="ko-KR" sz="1800" dirty="0" smtClean="0"/>
              <a:t>scales</a:t>
            </a:r>
          </a:p>
          <a:p>
            <a:pPr lvl="3"/>
            <a:r>
              <a:rPr lang="en-US" altLang="ko-KR" sz="1400" dirty="0" smtClean="0"/>
              <a:t>Normalization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Visualization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Discover and Visualize the Data to Gain Insights</a:t>
            </a:r>
            <a:endParaRPr lang="ko-KR" altLang="ko-KR" dirty="0"/>
          </a:p>
          <a:p>
            <a:pPr lvl="1"/>
            <a:r>
              <a:rPr lang="en-US" altLang="ko-KR" dirty="0" smtClean="0"/>
              <a:t>Scatter plot</a:t>
            </a:r>
          </a:p>
          <a:p>
            <a:pPr lvl="2"/>
            <a:r>
              <a:rPr lang="en-US" altLang="ko-KR" dirty="0" err="1"/>
              <a:t>data.plot</a:t>
            </a:r>
            <a:r>
              <a:rPr lang="en-US" altLang="ko-KR" dirty="0"/>
              <a:t>(kind="scatter", x="longitude", y="latitude</a:t>
            </a:r>
            <a:r>
              <a:rPr lang="en-US" altLang="ko-KR" dirty="0" smtClean="0"/>
              <a:t>")</a:t>
            </a:r>
          </a:p>
          <a:p>
            <a:pPr lvl="2"/>
            <a:r>
              <a:rPr lang="en-US" altLang="ko-KR" dirty="0"/>
              <a:t>This looks like </a:t>
            </a:r>
            <a:r>
              <a:rPr lang="en-US" altLang="ko-KR" dirty="0" smtClean="0"/>
              <a:t>California.</a:t>
            </a:r>
          </a:p>
          <a:p>
            <a:pPr lvl="2"/>
            <a:r>
              <a:rPr lang="en-US" altLang="ko-KR" dirty="0" smtClean="0"/>
              <a:t>the alpha option</a:t>
            </a:r>
          </a:p>
          <a:p>
            <a:pPr lvl="3"/>
            <a:r>
              <a:rPr lang="en-US" altLang="ko-KR" dirty="0" smtClean="0"/>
              <a:t>different densities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Correlations 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data.corr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Visualization</a:t>
            </a:r>
          </a:p>
          <a:p>
            <a:pPr lvl="1"/>
            <a:r>
              <a:rPr lang="en-US" altLang="ko-KR" dirty="0" smtClean="0"/>
              <a:t>from </a:t>
            </a:r>
            <a:r>
              <a:rPr lang="en-US" altLang="ko-KR" dirty="0" err="1"/>
              <a:t>pandas.plotting</a:t>
            </a:r>
            <a:r>
              <a:rPr lang="en-US" altLang="ko-KR" dirty="0"/>
              <a:t> import </a:t>
            </a:r>
            <a:r>
              <a:rPr lang="en-US" altLang="ko-KR" dirty="0" err="1"/>
              <a:t>scatter_matrix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A82D5-E122-4A40-BAFB-95BB6FBD7AC2}" type="datetime1">
              <a:rPr lang="en-US" smtClean="0"/>
              <a:t>3/11/2022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8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13402</TotalTime>
  <Words>558</Words>
  <Application>Microsoft Office PowerPoint</Application>
  <PresentationFormat>On-screen Show (4:3)</PresentationFormat>
  <Paragraphs>142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Tahoma</vt:lpstr>
      <vt:lpstr>Wingdings</vt:lpstr>
      <vt:lpstr>01013022</vt:lpstr>
      <vt:lpstr>Linear Regression (선형회귀)</vt:lpstr>
      <vt:lpstr>Linear Regression - summary</vt:lpstr>
      <vt:lpstr>What to cover</vt:lpstr>
      <vt:lpstr>Data</vt:lpstr>
      <vt:lpstr>Data</vt:lpstr>
      <vt:lpstr>Data</vt:lpstr>
      <vt:lpstr>Data</vt:lpstr>
      <vt:lpstr>Visualization</vt:lpstr>
      <vt:lpstr>Correlations </vt:lpstr>
      <vt:lpstr>Creating new variables</vt:lpstr>
      <vt:lpstr>Prepare the Data for Machine Learning Algorithms </vt:lpstr>
      <vt:lpstr>Handling categorical variables</vt:lpstr>
      <vt:lpstr>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265</cp:revision>
  <dcterms:created xsi:type="dcterms:W3CDTF">2015-01-19T14:33:39Z</dcterms:created>
  <dcterms:modified xsi:type="dcterms:W3CDTF">2022-03-11T07:50:13Z</dcterms:modified>
</cp:coreProperties>
</file>