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93" r:id="rId3"/>
    <p:sldId id="298" r:id="rId4"/>
    <p:sldId id="297" r:id="rId5"/>
    <p:sldId id="279" r:id="rId6"/>
    <p:sldId id="280" r:id="rId7"/>
    <p:sldId id="299" r:id="rId8"/>
    <p:sldId id="300" r:id="rId9"/>
    <p:sldId id="301" r:id="rId10"/>
    <p:sldId id="302" r:id="rId11"/>
    <p:sldId id="281" r:id="rId12"/>
    <p:sldId id="282" r:id="rId13"/>
    <p:sldId id="283" r:id="rId14"/>
    <p:sldId id="284" r:id="rId15"/>
    <p:sldId id="285" r:id="rId16"/>
    <p:sldId id="292" r:id="rId17"/>
    <p:sldId id="295" r:id="rId18"/>
    <p:sldId id="291" r:id="rId19"/>
    <p:sldId id="296" r:id="rId20"/>
    <p:sldId id="287" r:id="rId21"/>
    <p:sldId id="270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F23B8-27B7-4D07-A713-D15C9B206E24}" type="datetime1">
              <a:rPr lang="en-US" smtClean="0"/>
              <a:t>3/18/2022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271022-75EC-4159-BED1-E7970D0CF671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7450B-EDBF-49E7-880A-DAF4D4F225C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A0767-B460-4DB5-95E5-D19CEB7B7B4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EA258B-177C-4111-8676-0E1C1C85B16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7C5B9A-6885-42AF-B849-9C3D61D4F057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9C924-D64E-4B9E-8C06-D09E51000A07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599190-F52E-4A52-8A72-5D81C6742505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554E7-AD90-4E07-812B-F47E342C3DCC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72A27D-6896-4CA4-B478-39388A838F8D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573260-B6B8-451F-846C-D5CAB412ACB4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014F8BAF-83FF-415B-ACDB-5C2514B10BF7}" type="datetime1">
              <a:rPr lang="en-US" smtClean="0"/>
              <a:t>3/18/2022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cluster.hierarchy.linkage.html" TargetMode="External"/><Relationship Id="rId2" Type="http://schemas.openxmlformats.org/officeDocument/2006/relationships/hyperlink" Target="http://scikit-learn.org/stable/modules/generated/sklearn.cluster.AgglomerativeClustering.html#sklearn.cluster.AgglomerativeCluste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cluster.hierarchy.linkag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ustering.html#hierarchical-cluste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Hierarchical </a:t>
            </a:r>
            <a:r>
              <a:rPr lang="en-US" altLang="ko-KR" smtClean="0"/>
              <a:t>Clustering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Optimal K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use the </a:t>
            </a:r>
            <a:r>
              <a:rPr lang="en-US" altLang="ko-KR" dirty="0" err="1" smtClean="0"/>
              <a:t>dendrogram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sklearn</a:t>
            </a:r>
            <a:endParaRPr lang="en-US" altLang="ko-KR" sz="2000" dirty="0" smtClean="0"/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scikit-learn.org/stable/modules/generated/sklearn.cluster.AgglomerativeClustering.html#sklearn.cluster.AgglomerativeClustering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docs.scipy.org/doc/scipy/reference/generated/scipy.cluster.hierarchy.linkage.html</a:t>
            </a:r>
            <a:r>
              <a:rPr lang="en-US" sz="1800" dirty="0" smtClean="0"/>
              <a:t> </a:t>
            </a:r>
          </a:p>
          <a:p>
            <a:r>
              <a:rPr lang="ko-KR" altLang="en-US" sz="2200" dirty="0" smtClean="0"/>
              <a:t>군집간의 거리 계산하기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포함된 벡터가 한개인 경우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각 벡터간의 거리를 계산하면 됨</a:t>
            </a:r>
            <a:endParaRPr lang="en-US" altLang="ko-KR" sz="1400" dirty="0" smtClean="0"/>
          </a:p>
          <a:p>
            <a:pPr lvl="1"/>
            <a:r>
              <a:rPr lang="ko-KR" altLang="en-US" sz="1800" b="1" dirty="0" smtClean="0"/>
              <a:t>각 클러스터가 두 개 이상의 데이터 포인트로 구성된 경우</a:t>
            </a:r>
            <a:endParaRPr lang="en-US" sz="1800" b="1" dirty="0" smtClean="0"/>
          </a:p>
          <a:p>
            <a:pPr lvl="2"/>
            <a:r>
              <a:rPr lang="en-US" sz="1400" dirty="0" smtClean="0"/>
              <a:t>single, complete, average, 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single</a:t>
            </a:r>
          </a:p>
          <a:p>
            <a:pPr lvl="1"/>
            <a:r>
              <a:rPr lang="ko-KR" altLang="en-US" sz="1600" dirty="0" smtClean="0"/>
              <a:t>각 클러스터를 구성하는 데이터 포인트 중에서 가장 가까운 데이터 포인트 간의 거리를 사용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2019300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9" idx="4"/>
            <a:endCxn id="13" idx="1"/>
          </p:cNvCxnSpPr>
          <p:nvPr/>
        </p:nvCxnSpPr>
        <p:spPr bwMode="auto">
          <a:xfrm flipV="1">
            <a:off x="3390900" y="4076700"/>
            <a:ext cx="2019300" cy="38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330278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76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complete</a:t>
            </a:r>
          </a:p>
          <a:p>
            <a:pPr lvl="1"/>
            <a:r>
              <a:rPr lang="ko-KR" altLang="en-US" sz="1600" dirty="0" smtClean="0"/>
              <a:t>각 클러스터를 구성하는 데이터 포인트 중에서 가장 먼 데이터 포인트 간의 거리를 사용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990425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 bwMode="auto">
          <a:xfrm flipV="1">
            <a:off x="2152650" y="4152900"/>
            <a:ext cx="4629150" cy="266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330278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33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average</a:t>
            </a:r>
          </a:p>
          <a:p>
            <a:pPr lvl="1"/>
            <a:r>
              <a:rPr lang="ko-KR" altLang="en-US" sz="1600" dirty="0" smtClean="0"/>
              <a:t>각 클러스터를 구성하는 데이터 포인트들 간의 평균 거리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990425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 bwMode="auto">
          <a:xfrm>
            <a:off x="2781300" y="3505200"/>
            <a:ext cx="3086100" cy="38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9" idx="4"/>
            <a:endCxn id="13" idx="1"/>
          </p:cNvCxnSpPr>
          <p:nvPr/>
        </p:nvCxnSpPr>
        <p:spPr bwMode="auto">
          <a:xfrm flipV="1">
            <a:off x="3390900" y="4076700"/>
            <a:ext cx="2019300" cy="38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7" idx="4"/>
            <a:endCxn id="12" idx="1"/>
          </p:cNvCxnSpPr>
          <p:nvPr/>
        </p:nvCxnSpPr>
        <p:spPr bwMode="auto">
          <a:xfrm flipV="1">
            <a:off x="2219025" y="4152900"/>
            <a:ext cx="4562775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8" idx="4"/>
            <a:endCxn id="12" idx="1"/>
          </p:cNvCxnSpPr>
          <p:nvPr/>
        </p:nvCxnSpPr>
        <p:spPr bwMode="auto">
          <a:xfrm>
            <a:off x="2895600" y="3581400"/>
            <a:ext cx="3886200" cy="5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330278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51054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3791635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76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ward</a:t>
            </a:r>
          </a:p>
          <a:p>
            <a:pPr lvl="1"/>
            <a:r>
              <a:rPr lang="ko-KR" altLang="en-US" sz="1600" dirty="0" smtClean="0"/>
              <a:t>두 개의 클러스터가 합쳐졌을 때의 데이터 포인트들이 갖는 분산이 가장 작은 클러스터 끼리 묶어주는 방법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분산</a:t>
            </a:r>
            <a:r>
              <a:rPr lang="en-US" altLang="ko-KR" sz="1600" dirty="0" smtClean="0"/>
              <a:t>: Ward </a:t>
            </a:r>
            <a:r>
              <a:rPr lang="ko-KR" altLang="en-US" sz="1600" dirty="0" smtClean="0"/>
              <a:t>분산이라고 함</a:t>
            </a:r>
            <a:endParaRPr lang="en-US" altLang="ko-KR" sz="1600" dirty="0" smtClean="0"/>
          </a:p>
          <a:p>
            <a:pPr lvl="1"/>
            <a:r>
              <a:rPr lang="en-US" sz="1600" dirty="0">
                <a:hlinkClick r:id="rId2"/>
              </a:rPr>
              <a:t>https://docs.scipy.org/doc/scipy/reference/generated/scipy.cluster.hierarchy.linkage.html</a:t>
            </a:r>
            <a:r>
              <a:rPr lang="en-US" sz="1600" dirty="0"/>
              <a:t> 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Ward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219200" y="2590800"/>
            <a:ext cx="22098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685625" y="3733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362200" y="2819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2857500" y="3352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29200" y="2286000"/>
            <a:ext cx="24384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2667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34200" y="3276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62600" y="3200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142825" y="46482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19400" y="4800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0" y="5181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524000" y="4343400"/>
            <a:ext cx="21336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078" y="2743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11678" y="1981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88264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223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Ward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219200" y="2590800"/>
            <a:ext cx="22098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685625" y="3733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362200" y="2819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2857500" y="33528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029200" y="2286000"/>
            <a:ext cx="2438400" cy="16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2667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34200" y="3276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62600" y="3200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142825" y="46482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19400" y="4800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0" y="51816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524000" y="4343400"/>
            <a:ext cx="21336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078" y="2743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11678" y="198120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88264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군집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Oval 13"/>
          <p:cNvSpPr/>
          <p:nvPr/>
        </p:nvSpPr>
        <p:spPr bwMode="auto">
          <a:xfrm rot="19925015">
            <a:off x="780489" y="2342157"/>
            <a:ext cx="3421062" cy="381000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0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 smtClean="0"/>
          </a:p>
          <a:p>
            <a:r>
              <a:rPr lang="en-US" sz="2000" dirty="0" smtClean="0"/>
              <a:t>4</a:t>
            </a:r>
            <a:r>
              <a:rPr lang="ko-KR" altLang="en-US" sz="2000" dirty="0" smtClean="0"/>
              <a:t>가지 방법 간의 차이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결과 상이</a:t>
            </a:r>
            <a:endParaRPr lang="en-US" altLang="ko-KR" sz="1800" dirty="0"/>
          </a:p>
          <a:p>
            <a:pPr lvl="2"/>
            <a:r>
              <a:rPr lang="en-US" sz="1400" dirty="0">
                <a:hlinkClick r:id="rId2"/>
              </a:rPr>
              <a:t>http://scikit-learn.org/stable/modules/clustering.html#hierarchical-clustering</a:t>
            </a:r>
            <a:r>
              <a:rPr lang="en-US" sz="1400" dirty="0"/>
              <a:t>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u="sng" dirty="0" smtClean="0"/>
              <a:t>2</a:t>
            </a:r>
            <a:r>
              <a:rPr lang="ko-KR" altLang="en-US" sz="2000" b="1" u="sng" dirty="0" smtClean="0"/>
              <a:t>가지 방법 </a:t>
            </a:r>
            <a:endParaRPr lang="en-US" altLang="ko-KR" sz="2000" b="1" u="sng" dirty="0" smtClean="0"/>
          </a:p>
          <a:p>
            <a:pPr lvl="1"/>
            <a:r>
              <a:rPr lang="ko-KR" altLang="en-US" sz="1600" dirty="0" smtClean="0"/>
              <a:t>가장 가까운 군집들을 순차적으로 연결해서 일단 하나의 커다란 군집을 생성</a:t>
            </a:r>
            <a:r>
              <a:rPr lang="en-US" altLang="ko-KR" sz="1600" dirty="0" smtClean="0"/>
              <a:t>: bottom-up approach =&gt; Agglomerative </a:t>
            </a:r>
            <a:r>
              <a:rPr lang="ko-KR" altLang="en-US" sz="1600" dirty="0" smtClean="0"/>
              <a:t>방법이라고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일단 모든 데이터 포인트들이 하나 커다란 군집에 속한다고 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순차적으로 연결을 끊어 모든 데이터 포인트들을 분리</a:t>
            </a:r>
            <a:r>
              <a:rPr lang="en-US" altLang="ko-KR" sz="1600" dirty="0" smtClean="0"/>
              <a:t>: top-down approach =&gt; Divisive</a:t>
            </a:r>
          </a:p>
          <a:p>
            <a:r>
              <a:rPr lang="ko-KR" altLang="en-US" sz="2000" dirty="0" smtClean="0"/>
              <a:t>일반적으로 </a:t>
            </a:r>
            <a:r>
              <a:rPr lang="en-US" altLang="ko-KR" sz="2000" dirty="0"/>
              <a:t>Agglomerative </a:t>
            </a:r>
            <a:r>
              <a:rPr lang="ko-KR" altLang="en-US" sz="2000" dirty="0" smtClean="0"/>
              <a:t>방법이 사용</a:t>
            </a:r>
            <a:endParaRPr lang="en-US" altLang="ko-KR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데이터 포인트들을 벡터로 변환하여 특정 차원의 공간에 위치시킴</a:t>
            </a:r>
            <a:endParaRPr lang="en-US" altLang="ko-KR" sz="2000" dirty="0" smtClean="0"/>
          </a:p>
          <a:p>
            <a:r>
              <a:rPr lang="ko-KR" altLang="en-US" sz="2000" dirty="0"/>
              <a:t>처음 시작할 때</a:t>
            </a:r>
            <a:r>
              <a:rPr lang="en-US" altLang="ko-KR" sz="2000" dirty="0"/>
              <a:t>, </a:t>
            </a:r>
            <a:r>
              <a:rPr lang="ko-KR" altLang="en-US" sz="2000" b="1" u="sng" dirty="0"/>
              <a:t>각 데이터 포인트는 하나의 클러스터로 간주</a:t>
            </a:r>
            <a:endParaRPr lang="en-US" altLang="ko-KR" sz="2000" b="1" u="sng" dirty="0"/>
          </a:p>
          <a:p>
            <a:pPr lvl="1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각 클러스터안에 데이터 포인트가 하나만 존재한다고 생각할 수 </a:t>
            </a:r>
            <a:r>
              <a:rPr lang="ko-KR" altLang="en-US" sz="1800" dirty="0"/>
              <a:t>있음</a:t>
            </a:r>
            <a:endParaRPr lang="en-US" altLang="ko-KR" sz="1800" dirty="0"/>
          </a:p>
          <a:p>
            <a:endParaRPr lang="en-US" altLang="ko-KR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4303395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데이터 포인트를 벡터로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공간상의 점으로 표현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- </a:t>
            </a:r>
            <a:r>
              <a:rPr lang="ko-KR" altLang="en-US" dirty="0" smtClean="0"/>
              <a:t>여기서는 설명을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공간이라고 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독립변수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feature)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= 2 </a:t>
            </a:r>
            <a:r>
              <a:rPr lang="ko-KR" altLang="en-US" dirty="0" smtClean="0"/>
              <a:t>라고 가정</a:t>
            </a:r>
            <a:r>
              <a:rPr lang="en-US" altLang="ko-KR" dirty="0" smtClean="0"/>
              <a:t>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" y="3662363"/>
            <a:ext cx="4048125" cy="3038475"/>
            <a:chOff x="523875" y="2819400"/>
            <a:chExt cx="4048125" cy="303847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2819400"/>
              <a:ext cx="4048125" cy="30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/>
            <p:cNvSpPr/>
            <p:nvPr/>
          </p:nvSpPr>
          <p:spPr bwMode="auto">
            <a:xfrm>
              <a:off x="3440430" y="3223260"/>
              <a:ext cx="171450" cy="1714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558290" y="4252912"/>
              <a:ext cx="171450" cy="1714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691890" y="4766310"/>
              <a:ext cx="171450" cy="17145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1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See “</a:t>
            </a:r>
            <a:r>
              <a:rPr lang="en-US" dirty="0" err="1" smtClean="0"/>
              <a:t>Hier_clustering.ipynb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작동방식</a:t>
            </a:r>
            <a:endParaRPr lang="en-US" altLang="ko-KR" sz="2400" dirty="0"/>
          </a:p>
          <a:p>
            <a:pPr lvl="1"/>
            <a:r>
              <a:rPr lang="ko-KR" altLang="en-US" sz="1800" dirty="0"/>
              <a:t>거리가 가까운 순서대로 군집들을 순차적으로 연결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모든 군집들이 연결되어 군집이 하나가 될때까지 반복 수행</a:t>
            </a:r>
            <a:endParaRPr lang="en-US" altLang="ko-KR" sz="1800" dirty="0"/>
          </a:p>
          <a:p>
            <a:endParaRPr lang="en-US" altLang="ko-KR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05075" y="3205163"/>
            <a:ext cx="4048125" cy="3038475"/>
            <a:chOff x="523875" y="3514725"/>
            <a:chExt cx="4048125" cy="3038475"/>
          </a:xfrm>
        </p:grpSpPr>
        <p:grpSp>
          <p:nvGrpSpPr>
            <p:cNvPr id="8" name="Group 7"/>
            <p:cNvGrpSpPr/>
            <p:nvPr/>
          </p:nvGrpSpPr>
          <p:grpSpPr>
            <a:xfrm>
              <a:off x="523875" y="3514725"/>
              <a:ext cx="4048125" cy="3038475"/>
              <a:chOff x="523875" y="2819400"/>
              <a:chExt cx="4048125" cy="3038475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875" y="2819400"/>
                <a:ext cx="4048125" cy="3038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Oval 9"/>
              <p:cNvSpPr/>
              <p:nvPr/>
            </p:nvSpPr>
            <p:spPr bwMode="auto">
              <a:xfrm>
                <a:off x="3440430" y="3223260"/>
                <a:ext cx="171450" cy="17145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558290" y="4252912"/>
                <a:ext cx="171450" cy="17145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3691890" y="4766310"/>
                <a:ext cx="171450" cy="17145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Oval 3"/>
            <p:cNvSpPr/>
            <p:nvPr/>
          </p:nvSpPr>
          <p:spPr bwMode="auto">
            <a:xfrm>
              <a:off x="3595476" y="6122618"/>
              <a:ext cx="158115" cy="15811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846620" y="5901268"/>
              <a:ext cx="158115" cy="15811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Connector 14"/>
            <p:cNvCxnSpPr>
              <a:stCxn id="4" idx="7"/>
              <a:endCxn id="13" idx="3"/>
            </p:cNvCxnSpPr>
            <p:nvPr/>
          </p:nvCxnSpPr>
          <p:spPr bwMode="auto">
            <a:xfrm flipV="1">
              <a:off x="3730436" y="6036228"/>
              <a:ext cx="139339" cy="1095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4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처음 시작할 때</a:t>
            </a:r>
            <a:r>
              <a:rPr lang="en-US" altLang="ko-KR" sz="2400" dirty="0" smtClean="0"/>
              <a:t>, </a:t>
            </a:r>
            <a:r>
              <a:rPr lang="ko-KR" altLang="en-US" sz="2400" b="1" u="sng" dirty="0" smtClean="0"/>
              <a:t>각 데이터 포인트는 하나의 클러스터로 간주</a:t>
            </a:r>
            <a:endParaRPr lang="en-US" altLang="ko-KR" sz="2400" b="1" u="sng" dirty="0" smtClean="0"/>
          </a:p>
          <a:p>
            <a:pPr lvl="1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클러스터안에 데이터 포인트가 하나만 존재한다고 생각할 수 있음</a:t>
            </a:r>
            <a:endParaRPr lang="en-US" altLang="ko-KR" sz="1800" dirty="0" smtClean="0"/>
          </a:p>
          <a:p>
            <a:r>
              <a:rPr lang="ko-KR" altLang="en-US" sz="2400" dirty="0" smtClean="0"/>
              <a:t>작동방식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거리가 가까운 순서대로 군집들을 순차적으로 연결</a:t>
            </a:r>
            <a:r>
              <a:rPr lang="en-US" altLang="ko-KR" sz="1800" dirty="0" smtClean="0"/>
              <a:t>,</a:t>
            </a:r>
          </a:p>
          <a:p>
            <a:pPr lvl="1"/>
            <a:r>
              <a:rPr lang="ko-KR" altLang="en-US" sz="1800" dirty="0" smtClean="0"/>
              <a:t>모든 군집들이 연결되어 군집이 하나가 될때까지 반복 수행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91" y="1828800"/>
            <a:ext cx="64516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7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68755"/>
            <a:ext cx="6510103" cy="2173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0" y="4592007"/>
            <a:ext cx="3002655" cy="22405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8038269">
            <a:off x="5777064" y="4036497"/>
            <a:ext cx="346863" cy="50840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Visualization: </a:t>
            </a:r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AutoShape 2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543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5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point </a:t>
            </a:r>
            <a:r>
              <a:rPr lang="ko-KR" altLang="en-US" dirty="0" smtClean="0"/>
              <a:t>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찾고자 하는 군집의 수 </a:t>
            </a:r>
            <a:r>
              <a:rPr lang="en-US" altLang="ko-KR" dirty="0" smtClean="0"/>
              <a:t>= 5?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AutoShape 2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240030" y="3142298"/>
            <a:ext cx="9003030" cy="3422332"/>
            <a:chOff x="-240030" y="3142298"/>
            <a:chExt cx="9003030" cy="3422332"/>
          </a:xfrm>
        </p:grpSpPr>
        <p:grpSp>
          <p:nvGrpSpPr>
            <p:cNvPr id="12" name="Group 11"/>
            <p:cNvGrpSpPr/>
            <p:nvPr/>
          </p:nvGrpSpPr>
          <p:grpSpPr>
            <a:xfrm>
              <a:off x="-240030" y="3142298"/>
              <a:ext cx="9003030" cy="3124200"/>
              <a:chOff x="-240030" y="3142298"/>
              <a:chExt cx="9003030" cy="3124200"/>
            </a:xfrm>
          </p:grpSpPr>
          <p:pic>
            <p:nvPicPr>
              <p:cNvPr id="9" name="Picture 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3798" y="3142298"/>
                <a:ext cx="7543800" cy="3124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traight Connector 9"/>
              <p:cNvCxnSpPr/>
              <p:nvPr/>
            </p:nvCxnSpPr>
            <p:spPr bwMode="auto">
              <a:xfrm>
                <a:off x="1182688" y="4075113"/>
                <a:ext cx="7580312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-240030" y="3852148"/>
                <a:ext cx="146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cutting point</a:t>
                </a:r>
                <a:endParaRPr lang="ko-KR" altLang="en-US" dirty="0"/>
              </a:p>
            </p:txBody>
          </p:sp>
        </p:grpSp>
        <p:sp>
          <p:nvSpPr>
            <p:cNvPr id="13" name="Rounded Rectangle 12"/>
            <p:cNvSpPr/>
            <p:nvPr/>
          </p:nvSpPr>
          <p:spPr bwMode="auto">
            <a:xfrm>
              <a:off x="1554798" y="4370706"/>
              <a:ext cx="1371600" cy="182880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971800" y="4370706"/>
              <a:ext cx="1371600" cy="182880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389120" y="4360546"/>
              <a:ext cx="1737360" cy="182880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324600" y="4366260"/>
              <a:ext cx="717550" cy="1828800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283450" y="4377690"/>
              <a:ext cx="1172528" cy="1828800"/>
            </a:xfrm>
            <a:prstGeom prst="roundRect">
              <a:avLst/>
            </a:prstGeom>
            <a:solidFill>
              <a:srgbClr val="AA6016">
                <a:alpha val="2980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641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0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10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8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88078" y="6256853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85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point </a:t>
            </a:r>
            <a:r>
              <a:rPr lang="ko-KR" altLang="en-US" dirty="0" smtClean="0"/>
              <a:t>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찾고자 하는 군집의 수 </a:t>
            </a:r>
            <a:r>
              <a:rPr lang="en-US" altLang="ko-KR" dirty="0" smtClean="0"/>
              <a:t>= 4?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AutoShape 2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BbEAAAJwCAYAAAC3VSy/AAAABHNCSVQICAgIfAhkiAAAAAlwSFlzAAALEgAACxIB0t1+/AAAADl0RVh0U29mdHdhcmUAbWF0cGxvdGxpYiB2ZXJzaW9uIDMuMC4wLCBodHRwOi8vbWF0cGxvdGxpYi5vcmcvqOYd8AAAIABJREFUeJzs3Xm8ZGddJ/7PN2kjkU7YEgJh+SVsKirelgg4oDayDDBIQBahEcgAtiOLsmpQRJZBRUUcZxBpBojiXBZx2DQYZaBlkSWBXFDAaAhLYqAJW0jHJRCe3x/nXFKpvn37bt31dN/3+/U6r7r1nKdOfavqHF7hU09/q1prAQAAAACAHh016wIAAAAAAGB/hNgAAAAAAHRLiA0AAAAAQLeE2AAAAAAAdEuIDQAAAABAt4TYAAAAAAB0S4gNAHCQVNXuqvrMrOvYKFV1VlW1Fc49papaVT33IJeV8XnOOkjHXvFr7t2h/EyOFEfaNQwAcLgSYgMAHEBVbR/Dv2csM6dV1V8cyrpYm6raUlWPraq/qarLquqqqvpyVb2rqp5cVd81g5qeUlVnHOrnnYWqeu54vSxuV42fwweq6iVVdYdZ1wgAQF+2zLoAAIAj2L2T1KyLmJHPJjk2yTdnXcikqjoxyVuT3CXJB5P8fpLPJ7l+kh9L8pIkP5rkYYe4tKck+UySsw7ic/T2mTwnyaeTHJ3kBknmkjwuyS9W1e8leWZr7YhYBQ8AwPoIsQEADpLW2lUbfcyqOjbJN1pr6w4iq+q41toVG1DWPsbw8d8PxrHXqqoqyRszBNi/0Fr7n1NTfq+qbpfkIYe8uINo8XPu8DN5e2vtvMmBqnpakj9L8vQklyV50SwKW62DeS31+LwAAIeadiIAAAfJ/vrpVtVtq+o1VfX5sZXCZ6rqd6rqulPzzhrbLZxYVa+qqj1Jrkxy83H/E6rqr6vqX8bjfL6q/rSqTlniOdt4vHtU1Xuram+St03sP76qXlhVn6yqfx/ba7y3qh6+xLGuV1Uvq6ovjnPfV1V3npqz3/7LVfXgsXXH16rqX6vqgqr6g6o6Ztx/VFX9alW9u6q+ML62z43PeaMVvflLu3+G1davXyLATpK01v6ptfYbyx1kmc91n9dcg6dU1ceq6oqq+vr4el9ZVd8xzmlJ/r8kPz7VZuOUieOcVlVvqqovVdV/jMf41araMlXD7vF8ulVVvbGqvpLk68vU9+2xqrp/VZ07fqafH8/JfRa9jJ/fR8d5n6uqX6+qe47HOWO59+5AWmtfSfLQseZnLXFNrPbaOeC5Os6/QVW9Ynx/rxzfxzsuVeP4nLuraltVnVNVlyf52MT+E6rqpVV18VjjxeP9fc7d8f3/8/G8uLyq3lJVpy4+x9Tc/V7DVXVyVb24qhaq6qvja/1EVf1yVR09dZwzxmPdo6qeU1Wfrap/q6oPVtVdxjk/Pj7HleN7/WvLfW4AAAebldgAACv3XVV1wnoOMAZj70zytSQvT/IvSX4wyS8kuWtV/Xhr7RtTD/ubJF9I8oIk102ydxx/RpIPJPmDJF9J8v1JHp/kJ6rqB1prX546zmlJHpzkFUn+eKKm6yd5b5Lvy7BS+WUZWjxsyxD8vm7qOOdkWCX7/CQ3SvK0JGdX1SkHWhVaVS9M8itJPpGhdcfnk9x6rOs5Sa5KckySZyb58yRvyRDc/3CGVhN3q6o7rnGV++IK611reOxaPTvD+/S2JH+U5OokpyZ5QJLvTPKNJI/K8F58KckLJx57WZJU1f2SvCnJhUlenOGz/pHxuHMZQt9JW5P8bZL3JfnVJDdeQZ33S/KEscZXJTk9w/n11STfDvWr6qeTvDbJp5I8L0Nrksck+ckVPMeKtNa+UlVvGo97twzn21qvnQOeq+OXCedkOMdek+GamkvyjiTT19CiW461/FmG83TreKzrJfm7JLfJ8D5+JMN19PMZrss7TTzvjZK8J8lJGd73T2ZoZfOuDNf5Upa8hpPcIclPZThPPpXkO5LcN8lvJblVkp9b4li/leE6/x8ZrrmnJzmnqh6T5JUZrpP/k6G1zvOr6tOttT/dT10AAAdXa81ms9lsNpvNtsyWZHuStoLtL6YetzvJZ6bGPprkH5McNzX+oPEYZ0yMnTWO/el+6rruEmP3GB/zS1PjizXec4nH/OG4b+cS+45aop4/nJrz0HH85ybGThnHnjsxdqdx7J1JrjN1jEpSE38fu0Qtjxsf/7AlXttZK/gcPzzOveEqPvuzMnZHWe5zXeY1fyTJJ1bwPJ9JsnuJ8etk+ALj3Um2TO176vh826dqa0n++wrrWxy7MskpU5/HPyT5/MTYlgzB8Z4kN5gY35rkounzd5nX+txx7mnLzHnaOOfJ67x2VnKu7hzHnjc19ynj+PQ1/Jlx/PFL1P3Ccd8TpsafOI6/YGLst8exR07NXRzfPTW+3DV8bMbrZ2r8NRm+OLnpxNgZ43E+kuSYifEHjOPfTPLDE+PHZPiy6f0rvW5sNpvNZrPZNnrTTgQAYOV2JbnXfrYDqqofyLBicj7Jd45tB04YV3e/N0OQeO8lHvq7Sx2vtXbleNyjxrYJJ2QI+i5Psk/LhCQfba29Y6qmo5I8PMMq0Fcs8RzfWuI4L5m6/87x9rZL1TnhkePts1pr1+rN3EYTf//bWN/RVXX98bUtPs9Sr20ljh9vv77Gx6/F5UluVlV3W+Pj75Vhpe6rk1x/6pw5e5yz4nNmGW9urX1m8c74WbwryU2qaus4fMckJ2f4wuCrE3P3ZlhJvJEWP6Pjk3VdOys5Vx+YIeh98dTcl2X/58pXMnwm0x6UYeX39Gr/l2dYaf+gibGfzBAOv3Zq7nKf3T7XcJK01v5t8fqpqmOq6obje3NOhhaSpy1xrJe1a/+LhveMtx9orZ07ceyrknwoB76+AQAOGu1EAABW7p+XCpCSpKpW8vjvHW+fN25LOWmJsX/az3P+RIYWHHfOsGJ30g1WeJwTxrl/tRiCrcBFk3daa18eX/+B+lXfNsNKz48e6Amq6mEZ2htsy9AaYdJSr20lFgPJ4zK0yTgUfiXJm5O8p6ouzbBS+i+TvLGtrCXK4jnzqmXmTJ8zl7XWvrbKOi9aYmyxlcaNMrSwOXW8f8ESc5caW4/pLxzWeu2s5Fy9VYYV51+fmvsfVXVRlj7fPtVau3qJ8VOTnNemfni1tfbNqrogyQ9Nzf3Q9BdFrbUvVtX+Pr/9/W/BliRnJnl0hlYm0/+DtNRrmH5vvjq+N59eYu5Xc+DrGwDgoBFiAwAcOovB0ouT/NV+5uwTrrbW/nWfA1X9cJK/ztAn+cwMwdO/ZQiJX5elf8B7n+NM1LTSADv7Ce8mj7U/tZLnqaqfSvL6DKs/fzHJxUn+PUP/3r/K2n+c/B8yhIjbcs2K3LXY32vY57+tW2vvr6pbJ/nPSe4+bjuSPLuq7taGHzJczuJ7+swkC/uZc+nU/aU+5wPZ32c6WcOKvqnZIHcYbxfD8bVeOys5V5c7L/f3mtfyHm+E/T3v7yV5cobr5oVJvpih3/oPJXlRlr5m9vfeLHcuAADMhBAbAODQ+efx9ur9rehehR0ZQt37tta+vXKyqq6b1a1UvixD+De3znpW4oIk98kQUH5omXmPyhBa330ywK+q71nn8/95hpWqj8/6QuyvZGitMe1WS00e2238+bilqp6Q5KUZenz/zuK0/TzX4jlz5QacM+u1eJ599xL7lhpbk6q6YYa2G5dnaBWSbOy1M+1TSe5dVcdPrsauqu/MsFp6Nav2L0ry3VW1ZXI19rhS+na59urnzyS5TVUdNbkau6punOT6q3wNj0ry7tbawycHq+o2qzwOAECX9MQGADh0zs+wGvi/VdU+gWdVbRkDvJVYXC05vVL0V7KK/8Ybw7PXJrl9VT1uiZo2cvXt/Hj7G2NAuL/nujpDqHvU1L5nr/P535bhBxIfMQbJ+6iq21TVsw5wnH9KclxV3WnicUdl+KHF6eOdsMTjPzLeTn7We6fuLzonw6raM5c6N6rq2Ko67gD1bpTzMvRwPqOqvv1Fydgz+79txBOMr/HPMrQTeeHElxgbee1Me0uGL4SePjX+87mmrclKvTnJiRm+KJn0s+P4mybG3pbkpkkeMTX3Gat8zmS4Zq51rY5faO1zTgIAHI6sxAYAOERaa62qHpVhFfDHqupVST6e5Lsy9LH9qSTPSnLWCg73pgwB1dlVtSvJVRl+BPAOGX5AbjWeneQnkvzvqrp3htWvlaHtxpYMqzzXrbX2oap6UZJfTvLhqnp9ki9kWO36kCR3SvK1JG9M8uAk76yqP8nQE/uBGd6n9Tx/q6qHZAgPXzp+Fm8da7h+krsleUDGFdPL2JUh8HxTVf2PDO/9Q7L0f1t/sqo+kOSDGdp+3DTJzvExr5uY94Ekj6uqF2T4kc1vJXlba+3Kqnp0hnD0gvGcuXCs93synDMPytBr+6Aa+zo/I8n/SfKhqnplkm8mOSND/+xTs4q2NEnuO66uPyrDvx7YluG1HJfkd1pri6vUN/ramfbqDJ/Jc6rq1CTvH2t5aIZV2qv5/0y/PT7upVX1QxnC920ZVt1fMO5f9KIM/6Li1eMXIv+Y4Ry8a4ZreDXv5RuT/Nx4Tb0jQ3/wx+aavuYAAIc1ITYAwCHUWluoqm0ZArcHZFjBekWG1gJnJfl/KzzO+6rqwUl+LckLMvTDfkeSH8+w2ng1NX21qn4kwyruxVD0iiSfSPI/V3OsFTzXmVX10SRPSvJLGQLMi5OcnbHfb2vtdePq4qcm+d0M7RzelqH397pCudbaZVX1oxnaijwiQxh9vQw/IPjRDD24X32AY3y6qh6Y5DcyvPdfTvKaDD+++I9T01+c5H5JfmF8ni9mCKx/s7U2+QOXv5phJfYTMwTUlSEUvrK1ds7YA/3MJD+TYUXvVzMErL+X5GOrfiPWqLU2X1XfzPDFx/OS7EnyyrGG/5vhPFyp54+338jw/l+U4T18dWttn9e0UdfOEse9qqrulaG1ywMzfIFyboYvhX43ySmrONblVXXXDO/NA5L81wzv0R8l+fXW2hUTc79UVXfLcI48NkNo/a4MfdPPzerey6dleC8eluT0DNfUrvE4s25DAwCwbrXyH6EHAADYV1U9PUPg+yOttQ/Mup7DWVXdKMNK7Je31jakTQsAwOFOT2wAAGBFquqYqjp6amxrhhXkX841/b5Zgao6donhXx5v/+ZQ1gIA0DPtRAAAgJW6VZK3V9Xrknw6Q4/vx2RoffLzrbWrZlncYejtVfXZDD+aeXSSeyS5f5K/y9AHHQCAaCcCAACs0Njq4n9l+PHBG2f4Yce/T/KS1tobZlnb4Whsw/LoDH23j01ySYbe4s+b7J8NALDZCbEBAAAAAOjWEddO5IQTTminnHLKrMsAAAAAAGAZH/7wh7/UWjvxQPOOuBD7lFNOyXnnnTfrMgAAAAAAWMb4+yAHdNTBLgQAAAAAANZKiA0AAAAAQLeE2AAAAAAAdEuIDQAAAABAt4TYAAAAAAB0S4gNAAAAAEC3hNgAAAAAAHRLiA0AAAAAQLeE2AAAAAAAdEuIDQAAAABAt4TYAAAAAAB0S4gNAAAAAEC3hNgAAAAAAHRLiA0AAAAAQLeE2AAAAAAAdGtmIXZVvaqqvlhV/7Cf/VVVf1BVF1bVx6rqhw51jQAAAAAAzNYsV2KfleQ+y+y/b5LbjtvOJC87BDUBAAAAANCRmYXYrbV3J/nKMlNOT/InbfCBJNevqpsemuoAAAAAAOhBzz2xb5bk4on7l4xj+6iqnVV1XlWdd9lllx2S4gAAAAAAOPh6DrFribG21MTW2q7W2mmttdNOPPHEg1wWAAAAAACHSs8h9iVJbjFx/+ZJLp1RLQAAAAAAzEDPIfZbkzy6BndJcnlr7fOzLgoAAAAAgENny6yeuKpem2R7khOq6pIkv57kO5KktfZHSc5Ocr8kFyb51yT/dTaVAgAAAAAwKzMLsVtrjzjA/pbkiYeoHA5Tu3Yl8/OzrgIAYPPYsSPZuXPWVQAAsJn03E4EDmh+PllYmHUVAACbw8KCBQQAABx6M1uJDRtlbi7ZvXvWVQAAHPm2b591BQAAbEZWYgMAAAAA0C0hNgAAAAAA3RJiAwAAAADQLSE2AAAAAADdEmIDAAAAANCtLbMuAAC4tl27kvn5WVcBsK+FheF2+/aZlgGwpB07kp07Z10FAAeDldgA0Jn5+WuCIoCezM0NG0BvFhYsAgA4klmJDQAdmptLdu+edRUAAIcH/0IE4MhmJTYAAAAAAN0SYgMAAAAA0C0hNgAAAAAA3RJiAwAAAADQLSE2AAAAAADdEmIDAAAAANAtITYAAAAAAN0SYgMAAAAA0C0hNgAAAAAA3RJiAwAAAADQLSE2AAAAAADdEmIDAAAAANAtITYAAAAAAN0SYgMAAAAA0C0hNgAAAAAA3RJiAwAAAADQLSE2AAAAAADdEmIDAAAAANAtITYAAAAAAN0SYgMAAAAA0C0hNgAAAAAA3RJiAwAAAADQLSE2AAAAAADdEmIDAAAAANAtITYAAAAAAN3aMusCAAAAWJ9du5L5+VlXAbOzsDDcbt8+0zJgpnbsSHbunHUVcHBYiQ0AAHCYm5+/JsSDzWhubthgs1pY8GUmRzYrsQEAAI4Ac3PJ7t2zrgKAWfCvEDjSWYk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GumIXZV3aeqLqiqC6vqzCX237Kq3lVV51fVx6rqfrOoEwAAAACA2ZhZiF1VRyd5aZL7Jrl9kkdU1e2npj07yRtaa9uSPDzJHx7aKgEAAAAAmKVZrsS+U5ILW2sXtdauSvK6JKdPzWlJjh//vl6SSw9hfQAAAAAAzNgsQ+ybJbl44v4l49ik5yb5maq6JMnZSZ681IGqamdVnVdV51122WUHo1YAAAAAAGZgliF2LTHWpu4/IslZrbWbJ7lfktdU1T41t9Z2tdZOa62dduKJJx6EUgEAAAAAmIVZhtiXJLnFxP2bZ992IY9L8oYkaa29P8l1kpxwSKoDAAAAAGDmZhlin5vktlV1alUdk+GHG986NedzSe6RJFX1vRlCbP1CAAAAAAA2iZmF2K21byZ5UpJzknwyyRtaax+vqudX1QPGaU9P8rNV9dEkr01yRmttuuUIAAAAAABHqC2zfPLW2tkZfrBxcuw5E39/IsldD3VdAAAAAAD0YZbtRAAAAAAAYFl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q1ZdYFAAAAAMC0XbuS+flZV3F4WFgYbrdvn2kZh4UdO5KdO2ddBatlJTYAAAAA3ZmfvyacZXlzc8PG8hYWfDFyuLISGwAAAIAuzc0lu3fPugqOFFaqH76s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iXEBgAAAACgW0JsAAAAAAC6JcQGAAAAAKBbQmwAAAAAALolxAYAAAAAoFtCbAAAAAAAurVl1gUAAAAAAH27dNel2TO/Z9ZlrMvehdskSc7ffuGMK1m/k3aclJN3njzrMg4ZITYAAAAAsKw983uyd2Fvts5tnXUpa/aKucM/vE6SvQt7k0SIDQAAAAAwaevc1mzbvW3WZWx6528/f9YlHHJ6YgMAAAAA0C0hNgAAAAAA3RJiAwAAAADQrZmG2FV1n6q6oKourKoz9zPnYVX1iar6eFXNH+oaAQAAAACYnZn9sGNVHZ3kpUnuleSSJOdW1Vtba5+YmHPbJM9KctfW2ler6sazqRYAAAAAgFmY5UrsOyW5sLV2UWvtqiSvS3L61JyfTfLS1tpXk6S19sVDXCMAAAAAADM0yxD7Zkkunrh/yTg26XZJbldV76uqD1TVfQ5ZdQAAAAAAzNzM2okkqSXG2tT9LUlum2R7kpsneU9VfX9r7WvXOlDVziQ7k+SWt7zlxlcKAAAAAMBMzHIl9iVJbjFx/+ZJLl1izltaa99orX06yQUZQu1raa3taq2d1lo77cQTTzxoBQMAAAAAcGjNMsQ+N8ltq+rUqjomycOTvHVqzpuT3D1JquqEDO1FLjqkVQIAAAAAMDMzC7Fba99M8qQk5yT5ZJI3tNY+XlXPr6oHjNPOSfLlqvpEkncleWZr7cuzqRgAAAAAgENtlj2x01o7O8nZU2PPmfi7JXnauAEAAAAAsMnMsp0IAAAAAAAsS4gNAAAAAEC31hRiV9VxVfWcqnpvVf1zVf3IOH7COP49G1smAAAAAACb0ap7YlfViUnem+RWSS4cb49Nktbal6rqMUmuH32sAQAAAABYp7X8sON/T3KTJHdO8rkkX5za/5Yk91hnXQAAAAAAsKZ2IvdP8oettY8kaUvsvyjJLdZVFQAAAAAAZG0h9gkZ2ojsz7eSXGdt5QAAAAAAwDXWEmJ/Icmtl9m/LUObEQAAAAAAWJe1hNhnJ3lcVd10ekdV3TnJozP0xQYAAAAAgHVZS4j9vCTfTHJ+kt/M0Bf7MVX12iTvTnJpkhdtWIUAAAAAAGxaqw6xW2tfSHKXJB9M8tgkleRRSR6W5K+T/Ghr7SsbWSQAAAAAAJvTlrU8qLV2cZLTq+r4JN+dIci+UHgNAAAAAMBGWlOIvai19vUk525QLQAAAAAAcC2rbidSVT9dVX+yzP4/rqqHrK8sAAAAAABY2w87PinJt5bZf3WSJ6+tHAAAAAAAuMZaQuzvTXL+MvvPT3L7tZUDAAAAAADXWEuIfd0Mq633pyU5bm3lAAAAAADANdYSYn86yd2W2X+3JJ9bWzkAAAAAAHCNtYTYb0ry0Kp63PSOqnpskocm+b/rLQwAAAAAALas4TG/leT0JLuq6qlJFjK0EJnL0Av7giS/sWEVAgAAAACwaa16JXZr7Yokd03y8iQ3TbIjySOTnJzkZUn+U2vt6xtZJAAAAAAAm9NaVmKntXZ5kidU1ROTnJCkklzWWmsbWRwAAAAAAJvbmkLsRWNofdkG1QIAAAAAANey5hC7qm6X5DZJbpRhJfa1tNb+ZB11AQAAR5Bdl16a+T17Zl3GEWth722SJNvPv3DGlRyZdpx0UnaefPKsywCATWvVIXZVnZTkj5Pca3FoiWktiRAbAABIkszv2ZOFvXszt3XrrEs5Is29Qnh9sCzs3ZskQmwAmKG1rMT+XxkC7JcleWeSL29oRQAAwBFpbuvW7N62bdZlwKpsP//8WZcAAJveWkLseyX5o9bakza6GAAAAAAAmHTUGh/z0Y0uBAAAAAAApq0lxH5Pkh/c6EIAAAAAAGDaWkLspyV5UFU9eKOLAQAAAACASWvpif2yJHuTvKGqLk1yUZKrp+a01to91lscAAAAAACb21pC7FslaUk+N96/5caVAwAAAAAA11h1iN1aO+Ug1AEAAAAAAPtYy0psAEh27Urm52ddxZFp4feH2+1PmW0dR6odO5KdO2ddBQAAACskxAZgbebnk4WFZG5u1pUccXbPCa8PmoWF4VaIDQAAcNhYU4hdVbdO8tQkd05ygyRHTU1prbVbr7M2AHo3N5fs3j3rKmDltm+fdQUAAACs0nT4fEBV9QNJPpLk8UmOyfBDj1cmuU6SU5JcnWt+9BEAAAAAANZs1SF2kucnuSrJDya5xzj2i621k5P8XJLrJ3nixpQHAAAAAMBmtpYQ+25JdrXWLkjSxrErIRY3AAAgAElEQVRKktbaK5K8PclvbUx5AAAAAABsZmsJsY9L8qnx76vG2+tO7H9fhqAbAAAAAADWZS0h9p4kN0mS1toVGfph325i/w2SHL3+0gAAAAAA2Oy2rOExC0l+eOL+3yb5xar6UIZQ/ElJProBtQEAAAAAsMmtZSX2fJIbVdWx4/1fS3K9JO9K8v8y/LDjr2xMeQAAAAAAbGarXondWnt9ktdP3D+/qr4vyYOSXJ3k7a21izauRAAAAAAANqu1tBPZR2vt4iR/sBHHAgAAAACARatuJ1JVV1fVjmX2/3RVXb2+sgAAAAAAYG09sWud+wEAAAAAYEXWEmIfyC2TXHEQjgsAAAAAwCazop7YVXV6ktMnhnZW1T2XmHrDJPdM8t4NqA0AAAAAgE1upT/sOJfkjPHvluTHxm3a3iR/l+RJ664MAAAAAIBNb0XtRFprz2utHdVaOypDz+ufWbw/tR3fWrt3a+3Cg1s2AAAAAACbwUpXYk86NcllG10IAAAAAABMW3WI3Vr77PRYVW3J0DP7hkne1lr7wgbUBgAAAADAJreidiKTquq3q+rcifuV5B1J3pDk5Un+vqpuvXElAgAAAACwWa06xE5ynyTvmbj/kxl+5PF3kuwYx85cZ10AAAAAALCmnti3SPLPE/d/MsmnW2tnJklVfV+SR25AbQAAAAAAbHJrWYl9TJKrJ+7fPUM7kUUXJbnpeooCAAAAAIBkbSH2xUnuknx71fWtkvztxP4bJ9m7/tIAAAAAANjs1tJO5HVJfq2qbpzk+5J8PcnZE/u3JfnUBtQGAAAAAMAmt5YQ+zcz9MV+YJLLkzy6tfa1JKmq6yV5QJKXbFiFAAAAbKhdl16a+T17Zl3GYWFh7/APjbeff/6MKzk87DjppOw8+eRZlwHAEWbVIXZr7T+SPG7cpl2RoR/2v66zLgAAAA6S+T17srB3b+a2bp11Kd3zHq3cYuAvxAZgo61lJfZ+tda+lWF1NgAAAB2b27o1u7dtm3UZHEGsVgfgYDlgiF1VP5YkrbV3T94/kMX5AAAAAACwVitZib07SauqY1trVy3eX2Z+jfuPXnd1AAAAAABsaisJsR+bIZT+xtR9AAAAAAA4qA4YYrfWzlruPgAAAAAAHCyr/mHHqvpPSf5LktslOT7J15NckOQvW2vv39jyAAAAAADYzFYcYlfV8Ulem+Q+GfpeT3tWVf1lkke21q7YoPoAAAAAANjEVrMS+41J7pnkvUlemeRjGVZhH5/kDkken+T+SV6f5H4bWyYAAAAAAJvRikLsqvrPGQLsF7fWnrnElPOT/HFV/W6Sp1bVvVprf7OBdQIAAAAAsAkdtcJ5j0jy2SS/dIB5v5Tkc0l2rKcoAAAAAABIVh5i3zHJm1trbblJrbVvJXlzktPWWxgAAAAAAKw0xL5ZkgtWOPeCJDdfWzkAAAAAAHCNlYbYxye5YoVzr0iydW3lAAAAAADANVYaYh+VZNlWIms8LgAAAAAA7NeWVcy9X1XdZAXz7rjWYgAAAAAAYNJqQuwd47YSq1m1DQAAAAAAS1ppiH33g1oFAAAAAAAsYUUhdmvtbw92IQAAAAAAMM0PMAIAAAAA0K3V9MQGAHq0a1cyPz/rKg4PCwvD7fbtMy3jsLFjR7Jz56yrAAAANjkrsQHgcDc/f004y/Lm5oaNA1tY8OUIAADQBSuxAeBIMDeX7N496yo4klitDgAAdMJKbAAAAAAAuiXEBgAAAACgW0JsAAAAAAC6JcQGAAAAAKBbQmwAAAAAALolxAYAAAAAoFtCbAAAAAAAuiXEBgAAAACgW0JsAAAAAAC6JcQGAAAAAKBbQmwAAAAAALolxAYAAAAAoFtCbAAAAAAAujXTELuq7lNVF1TVhVV15jLzHlJVrapOO5T1AQAAAAAwWzMLsavq6CQvTXLfJLdP8oiquv0S845L8gtJPnhoKwQAAAAAYNZmuRL7TkkubK1d1Fq7Ksnrkpy+xLwXJPntJP9+KIsDAAAAAGD2Zhli3yzJxRP3LxnHvq2qtiW5RWvtL5Y7UFXtrKrzquq8yy67bOMrBQAAAABgJrbM8LlribH27Z1VRyV5SZIzDnSg1tquJLuS5LTTTmsHmA4AcPDs2pXMz8+6ivVbWBhut2+faRkbYseOZOfOWVcBAACs0SxXYl+S5BYT92+e5NKJ+8cl+f4ku6vqM0nukuStftwRAOja/Pw1AfDhbG5u2A53CwtHxpcKAACwic1yJfa5SW5bVacm+ZckD0+yY3Fna+3yJCcs3q+q3Ume0Vo77xDXCQCwOnNzye7ds66C5MhYSQ4AAJvczFZit9a+meRJSc5J8skkb2itfbyqnl9VD5hVXQAAAAAA9GOWK7HTWjs7ydlTY8/Zz9zth6KmHuz68K7M/71/9roSC1/4/STJ9rOeMuNK+rfjB3Zk5x31AwUAAADg8DLTEJulzf/9fBa+sJC5mxwBfSgPsrkzhdcrsfCFoTerEBsAAACAw40Qu1NzN5nL7jN2z7oMjhDbz9o+6xIAAAAAYE1m1hMbAAAAAAAORI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S4gNAAAAAEC3hNgAAAAAAHRLiA0AAAAAQLeE2AAAAAAAdEuIDQAAAABAt4TYAAAAAAB0a8usCwAAAIDNbNell2Z+z55Zl7FuC3v3Jkm2n3/+jCtZnx0nnZSdJ5886zIAmGAlNgAAAMzQ/J493w6AD2dzW7dmbuvWWZexLgt79x4RXygAHGmsxAYAAIAZm9u6Nbu3bZt1GZve4b6KHOBIZSU2AAAAAADdEmIDAAAAANAtITYAAAAAAN0SYgMAAAAA0C0hNgAAAAAA3RJiAwAAAADQLSE2AAAAAADdEmIDAAAAANAtITYAAAAAAN0SYgMAAAAA0C0hNgAAAAAA3RJiAwAAAADQLSE2AAAAAADdEmIDAAAAANAtITYAAAAAAN0SYgMA/P/t3Xm0LWV5J+DfKzi0OEZpccApoganixKHqFFMnFobxdaI84BD4hi1V8cpHadoOyQOHQfQ0OAAalxqY4szioqaKIizKMGJoICKiIoi8PYfVRc3x3MZ791V9+7nWeusfaq+b9d+z627z6n9q6++AgAAYLaE2AAAAAAAzJYQGwAAAACA2RJiAwAAAAAwW0JsAAAAAABmS4gNAAAAAMBsCbEBAAAAAJgtITYAAAAAALMlxAYAAAAAYLaE2AAAAAAAzJYQGwAAAACA2RJiAwAAAAAwW0JsAAAAAABmS4gNAAAAAMBsCbEBAAAAAJgtITYAAAAAALMlxAYAAAAAYLaE2AAAAAAAzJYQGwAAAACA2RJiAwAAAAAwW0JsAAAAAABma9IQu6ruUVXHVNWxVfXMddqfXlVfr6ovV9XHquo6U9QJAAAAAMA0Jguxq2q7JK9Ncs8kuyZ5UFXtuqbbF5Ps3t03T/KuJC9bbpUAAAAAAExpypHYt05ybHcf191nJHl7kvssdujuj3f3r8bFzyW51pJrBAAAAABgQlOG2NdM8oOF5ePHdZuyT5IPrNdQVY+rqi9U1RdOPvnkzVgiAAAAAABTmjLErnXW9bodqx6aZPckL1+vvbv36+7du3v3HXfccTOWCAAAAADAlLaf8LWPT7LzwvK1kpywtlNV/XmS5yS5U3f/Zkm1AQAAAAAwA1OOxP58kl2q6npVdakkeyc5ZLFDVe2WZN8ke3b3SRPUCAAAAADAhCYLsbv7zCRPSvKhJN9I8s7u/lpVvaCq9hy7vTzJ5ZL8S1UdXVWHbGJzAAAAAABsg6acTiTdfWiSQ9es+58L3//50osCAAAAAGA2Jg2xYWuw35H75aCvHDR1GRfL0T86Okly5wPuPG0hm8GDb/bgPO5Wj5u6DAAAAACWZMo5sWGrcNBXDjonBN5abdhpQzbstGHqMi62o3909FZ/QgEAAACAC8dIbLgANuy0IZ945CemLmPlbQsjyQEAAAC4cIz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LiA0AAAAAwGwJsQEAAAAAmC0hNgAAAAAAsyXEBgAAAABgtoTYAAAAAADMlhAbAAAAAIDZEmIDAAAAADBbQmwAAAAAAGZr0hC7qu5RVcdU1bFV9cx12i9dVe8Y2/+1qq67/CoBAAAAAJjKZCF2VW2X5LVJ7plk1yQPqqpd13TbJ8kp3X2DJK9M8tLlVgkAAAAAwJSmHIl96yTHdvdx3X1Gkrcnuc+aPvdJcuD4/buS/FlV1RJrBAAAAABgQttP+NrXTPKDheXjk9xmU326+8yqOjXJVZL8eLFTVT0uyePGxV9U1TFbpOIlq0fJ6+fE/pgP+2JmnFucD/tiXuyPebE/ZsOemBf7Y17sj/mwL+bFn/GZsT/mY9vYF9e5IJ2mDLHX+2fui9An3b1fkv02R1EAAAAAAMzHlNOJHJ9k54XlayU5YVN9qmr7JFdM8tOlVAcAAAAAwOSmDLE/n2SXqrpeVV0qyd5JDlnT55Akjxi/v3+Sw7r790ZiAwAAAACwbZpsOpFxjusnJflQku2S7N/dX6uqFyT5QncfkuSfk7ylqo7NMAJ776nqBQAAAABg+crAZgAAAAAA5mrK6UQAAAAAAOA8CbEBAAAAAJgtITYAAAAAALMlxAYAAAAA2IpU1SWnrmGZ3NhxBqrqWkn+KsmfJNkpSSc5MckRSfbt7h9MWB4AwFajqq6e4bjqDkmunuSsJN9J8t4kB3T3WROWBwAAm0VVnZHkFt39jalrWQYh9sSq6g5JPpDkh0k+nCG8riT/OcldM3z4umd3HzFZkZyjqnZO8vzufvTUtayCqrpSktsnOSXJZ3vhF1ZV7ZDkGd39gqnqWyVVdYkkz0pymyTv7+59q+pR47pLJHl3kud29xkTlrkyqup9Sd6R5F3d/eup61llVXXHJCd19zHj8hOSPDHJtZN8L8k/dfcbJixxpVTV7kk+muTYJKcnuV2Sg5JcKsndk3wjyd27+7TJigTIOceyD876A5kO7u5fTlgezEJVXTnJI5LskiEzOdAgv+WqqptmOJ76THd/rap2TfK0JJdO8tbu/vCkBa6IqnrNJpqemOTgJD9Nku5+ytKKmoAQe2JV9YUMvwzW/Y9WVa9O8ifd/cfLrYz1VNUtkhzV3dtNXcu2rqpukiGI2DFDSHpUkv/W3d8b26+W5AT7Yjmq6oUZ/kAekuQuSQ4Yl/8xydkZDmT27e6/narGVVJVZ2f4sHtqkrckeVN3f2XaqlZTVX01yZO7++NV9cQk/yvJazKEpTdK8uQkz+nu105Y5sqoqk8n+Uh3P39cfmiSJ3X3bccPwocl+WR3P3XKOhmMf8sf74T08lTVjkk2JDm6u08e98FjMoQR7+zur05a4IoYQ6CPJLl8kk/m3AOZ7pjktCR36+6vT1bkihkHbPxRklO6+4Q1bZdJ8hfd/eZJilshVXVCkpt190+q6npJPpPhs+DXktw4yWWT3La7vzlhmSujqv5LhivZTkuyQ5K9krw5ydEZ9sudktyjuz86WZErYvz896UkP1vTdKckX0jyyyTd3XdZdm3LJMSeWFWdnmTDxhFc67TfOMkXu/s/Lbey1VRVDz+fLtfOMBJbcLqFVdUhSc5M8rAkV0jy6gwjVfbo7m8LsZerqo5L8pTu/n/jB6+vJHl4d79tbN8rycu7+wZT1rkqxoOYWya5V5JHJ7luks8n2S/JO4zeWp7x7/iNu/t7VfXFJK/q7gMX2h+Q5IXdfePJilwhVfWrJDft7uPG5Usk+XWSnbv7xKq6a4YpRa45ZZ0MDA5Yrqq6XZIPZghOT81w1ee/JPlthjDimknu2N1fmKzIFVFVH09yUpJHrL2iagxMD0hyte7eY4LyVs54te0HkuyaYZDAIUke3d2njO0+dyzJeIy7U3efVFUHZ7hK4d7d/cvxvfGuJKd39wMmLXRFVNVnkhzW3c+tqr2TvC7J67v7OWP7S5LcqrvvNmWdq6Cqnp3hpPOju/sTC+t/m2E6kZU46SnEntgYDL2ou/ffRPs+GUZwXX+5la2m8Y/mrzIcvKznEkku4wBmy6uqkzIE1l9bWPePSR6YZI8MH74cTC7JGNTdqLu/Py6fkWS3jfunqq6T5OvdvcOEZa6MxQP8cfluSR6bZM8Mgd3BSd7Y3UdOV+VqGH9X3bO7j6yqEzOMnPvSQvsfJvlKd192siJXSFV9N8nDuvtT4/I1khyfZIfuPr2qrpvkGwYHLEdV/en5dNklyX7+li9HVX00w/zwT0/y+CRPTfLB7n7s2L5/kit3917TVbkaxhNuu28qdBgv3/83fzuWo6relmTnDO+LKyb5hwyDaO6ycMWCzx1LsCbEPi7JY7r7sIX222SYTm/nyYpcIVV1aoaQ+thxYMBvktymu48a22+a5KPdvdOUda6KqrptkrcmeWeSv+3us1YtxN5+6gLIK5K8oapuneGSshMzBKg7ZRgd8cgkfz1ZdavnhAyjTd+9XmNVbUgiFFqOS2fNyYTufnpVVZLDkzxokqpW1w+T3DTJ96vqRkm2yzBaZeNJhptkGFHEBMa56D48Xib+6CT7ZAi1fdja8g5N8qQkj0ry8SR/keFSv40emORbE9S1qt6b4bjqbzJ80HpuksO7+/Sx/cZJ/mOq4lbQJzL8La/z6GNEzfLcMsP0R6eNUxa+NMkbF9r/KcMIVLa8U5LcMMmmQoddxj4sxx5J9tx4Y7SqunOStyU5fPye5dr4d+FS+f3PFydmmG6S5Tk7Sbr77Kr6dc49ncVpGU78sATd/bmqulWGq28/V1UPmbqmZRNiT6y7X1dVP8kwn+w++V3gcFaGsPTh3f3OqepbQUdmOMBfN8TO+X8QY/M5JsnuWXNw391PG88C/99Jqlpdb0vy5vGGgnskeUmSV4wjU85O8swMl/cxoe4+OUMo8VIfupbmmUmOqKpPJfnXJE8bR59unBP7tknuO2F9q+a5GW6K/Z4Mx1SfTfLQhfazM9yQluX4cYZj3A9uov1mST62vHJW3qUy3PA03f3bcTTwjxfaT05ylSkKW0FvTHLgeCn+egOZnpnhviMsxxUyXOWZ5Jz3x4OSvD0Gz0zh8Ko6M8mVMpx8Xpyr/9o59+8ttqzvZjipdty4fLsk319o3znJj5Zc00rr7lOTPLCqHpvk0xlmC1gZQuwZ6O53JHlHVV0yyVXH1T/u7t9OWNaqekWSy51H+7EZAjy2vPdkOGD8vRuodPdTq2r7JH+19KpW199l+OB7uwzzoL10vKHdyzLcYOV9SdzUcXm+l+Fk5yYtzpXGltPdP6qqWyb5myT3yXCi89YZDuqPSHJ788suT3f/IsOB/WWSbD8uL7Z/eJrKVtZRSa7f3T9Zr7GqTonBAcv0gyTXyxBKJMneGa602ujqSdbdV2xe3f28caq2pyZ5cX438rQyBEIv7u6XTVXfCvr3JLdI8u2NK8bL9PfOcNn++6YqbAU9f83yaWuW/2uSTy2pFpJ9M5wATZKsc/Pfe2W46ool6+43VtXhGT6fHz91PctiTmwAAGCzG2/6u0N3v3UT7VfOcAn/geu1s3lV1QuSfLO7D9pE+wuT3KS777fcylZbVV0vwwjsJPlRd39nynpWUVW9NMmG7r77Om3bZ7jacM/uXqkRjwBzI8QGAABYcVV1+SRnLswhz0Sqauckz+/uR09dyyoYg+rLdvfPN9G+XZJrdff3llsZAIucSQQAAJauqnauqv2nroNzXCnJa6cugiTJHyR5xNRFrIruPnNTAfboGhmm1gNgQkZiAwAAS1dVt0hyVHdvd76d2eLsj+WpqoefT5drZxiJbV/MgPcGwDy4sSMAALDZXcCgjiWxP2blgCS/yu9u6LiWK6aXyHsDYOtgJDYAALDZVdXZOf+g7jJGNy6H/TEfVXV8kqd097s30b4hyZH2xXJ4bwBsHZzhBQAAtoQTkjy8uy+/3leS209d4IqxP+bjyCS3PI/2TlJLqgXvDYCtghAbAADYEgR182J/zMcrkhxxHu3HJtljSbXgvQGwVTAnNgAAsCW8IsnlzqNdULdc9sdMdPenzqf9l0kOX1I5eG8AbBXMiQ0AAAAAwGyZTgQAAAAAgNkSYgMAAAAAMFtCbAAAAAAAZkuIDQDAVq2q7lxVvfB1VlWdUlVfraoDq+oeVVVT17m1qarrVtXzqmrDhXjOI8d9cP8121ncP2dX1alVdUxVvb2qHlBVbjgPAMAmOVgEAGBbcXCSQ5NUkssnuVGS+yZ5eJKPVtUDuvtnE9a3tblukr9L8t0kR2+G7X0kyZvH7y+X5PpJ7p3kgUmOqqq9uvv7m+F1AADYxgixAQDYVhzV3W9dXFFVT0/ysiRPzxBy33OKwkiSfGvt/knyP6rqr5O8Msn7q2q37j5zgtoAAJgx04kAALDN6u6zuvsZST6d5B5VdYfF9nGqi7dU1YlV9Zuq+veqenFVXXbttqrqClX191X1jar6dVX9pKo+XVV7L/T5RFV9d53nbpxS43kL6zZOg/LIqnrCOL3Gr6vqK1V1r7HPzarqg1X18/H1XlNVl1xn+7uMP8cPq+qMqvpuVb28qnZY0++A8TWvWFWvr6qTxtc8oqpus9DvkUk+Pi7+n4WpQD5xQf7dL4zuflWStyW5aZK9z6c7AAAryEhsAABWwT8nuUOSe2UItFNV10nyb0mumOT1Sb6V5M5JnpXk9lX1ZxtHBVfVlcbn3STJu8b+2yXZLcOUGG+/GLU9McmVk7wpya+TPCXJe6vqAUnemGEE+XuT3C3Jk5OclORFG59cVbdKcliSnyXZN8l/JLnFuJ3bV9Wduvu3a17zQ0lOTvKCJFfJMFL90Kq6bnefluSTSV6c5NlJ9kvyqfF5J16Mn/O8vCnJQzLsn7WjtQEAWHFCbAAAVsGXx8cbLqx7cZIdk9yruw8d172uql6e5L8neUSG8Htj35skeXx377e44aq6uFc3XiPJrt196ri9w5J8Kcm7k9y/u9899ntDVR2ZIfR+0cLz90/ywyR/PAbQG+v62LiNhyQ5YM1rHtXdT1jo+/Uk70zy4CT7dvdxVfWRDCH2Z9eZBmRzW2//AABAEtOJAACwGn4+Pl4hOSd43jPJFxcC7I1ekuTsJHst9N07yTcyjIw+l+4++2LWdsDGAHvc3pfHek9YCLA3+nSSnarqcmNtN0ty8yQHJbl0VV1149fY95cZRnCv9co1y4eNj7tczJ/lojrX/gEAgEVCbAAAVsHGcHRjWLpjkssl+drajt390wwjm68/rrpqhuk+ju7u3gK1HbfOulOSfGcT65NhCpAk+aPx8fkZpgdZ/DopyQ5JrnZ+r9ndP1mz3WVbu38AAOAcphMBAGAV3Hx8PGZ8rAvx3I19L0iAvak+53XcfdaFXJ/8rqaNj/+Q5IOb6HvK2hXdvaltX5h/l81p7f4BAIBzCLEBAFgF+4yP7x8fT0pyWoZ5rs+lqq6c5OpJjh5XnZwhCN5wAV7np0lutc7666+zbkjHW8kAAAI2SURBVHP49vh4Vnd/dDNve0uMOt+Ux4yP7z/PXgAArCTTiQAAsM2qqu2q6hVJ7pDk0O4+IjlnHuv3Jdmtqu6x5mnPzHCc/J6Fvgcn2bWq9lnTN1W1OHr5W0kuX1W3Xmi/RJKnbb6f6ly+mOSrSf6yqn4vKK+q7avqDy7itn8xPl7U518gVfXUDDef/HKSd2zJ1wIAYOtkJDYAANuKW1bVQ8fvL5/kRknum+Q6ST6c5MFr+j87yV2TvLeqXpfk2CR/muSBST6Z5MCFvs9Ncpckb6qqu2W4aWIl2S3DMfXDxn77JXlGkvdU1auTnJHk/tlCx93d3VX1sAw3ZvxyVe2fYZ7vyya5QZL7JXlWkgMuwua/nmG0+hOq6ldJfpbkpO4+7Lyftkk3XNg/l03yh0nunWTXJEcmuW93n3kRtw0AwDZMiA0AwLbiQePX2RlGER+f5PAkB3f3780X3d3fq6rbJHlBkocmudL4nJckedFioNrdp1TV7TIE3/dLsleGgPfrSf73Qr/vVNV9k7w4yQuT/CTJW5Lsn+Sbm/sHHl/z6KraLUNYvWeSvxxr+26G8PpjF3G7p1fV3klelORVSS6d4d/zoobYdx2/OsP++VGSo5I8L8l7BNgAAGxKbZkbrAMAAAAAwMVnTmwAAAAAAGZLiA0AAAAAwGwJsQEAAAAAmC0hNgAAAAAAsyXEBgAAAABgtoTYAAAAAADMlhAbAAAAAIDZEmIDAAAAADBbQmwAAAAAAGbr/wN1wnT8i734T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240030" y="3142298"/>
            <a:ext cx="9003030" cy="3413879"/>
            <a:chOff x="-240030" y="3142298"/>
            <a:chExt cx="9003030" cy="3413879"/>
          </a:xfrm>
        </p:grpSpPr>
        <p:grpSp>
          <p:nvGrpSpPr>
            <p:cNvPr id="12" name="Group 11"/>
            <p:cNvGrpSpPr/>
            <p:nvPr/>
          </p:nvGrpSpPr>
          <p:grpSpPr>
            <a:xfrm>
              <a:off x="-240030" y="3142298"/>
              <a:ext cx="9003030" cy="3124200"/>
              <a:chOff x="-240030" y="3142298"/>
              <a:chExt cx="9003030" cy="3124200"/>
            </a:xfrm>
          </p:grpSpPr>
          <p:pic>
            <p:nvPicPr>
              <p:cNvPr id="9" name="Picture 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3798" y="3142298"/>
                <a:ext cx="7543800" cy="31242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" name="Straight Connector 9"/>
              <p:cNvCxnSpPr/>
              <p:nvPr/>
            </p:nvCxnSpPr>
            <p:spPr bwMode="auto">
              <a:xfrm>
                <a:off x="1182688" y="3728165"/>
                <a:ext cx="7580312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-240030" y="3505200"/>
                <a:ext cx="146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cutting point</a:t>
                </a:r>
                <a:endParaRPr lang="ko-KR" altLang="en-US" dirty="0"/>
              </a:p>
            </p:txBody>
          </p:sp>
        </p:grpSp>
        <p:sp>
          <p:nvSpPr>
            <p:cNvPr id="13" name="Rounded Rectangle 12"/>
            <p:cNvSpPr/>
            <p:nvPr/>
          </p:nvSpPr>
          <p:spPr bwMode="auto">
            <a:xfrm>
              <a:off x="1554798" y="4370706"/>
              <a:ext cx="1371600" cy="182880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971800" y="4370706"/>
              <a:ext cx="1371600" cy="1828800"/>
            </a:xfrm>
            <a:prstGeom prst="roundRect">
              <a:avLst/>
            </a:prstGeom>
            <a:solidFill>
              <a:srgbClr val="FFC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389120" y="4360546"/>
              <a:ext cx="1737360" cy="182880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324600" y="4366260"/>
              <a:ext cx="2209800" cy="1828800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641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0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10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30878" y="62484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군집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030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18334</TotalTime>
  <Words>451</Words>
  <Application>Microsoft Office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Wingdings</vt:lpstr>
      <vt:lpstr>01013022</vt:lpstr>
      <vt:lpstr>Hierarchical Clustering   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Optimal K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273</cp:revision>
  <dcterms:created xsi:type="dcterms:W3CDTF">2015-01-19T14:33:39Z</dcterms:created>
  <dcterms:modified xsi:type="dcterms:W3CDTF">2022-03-18T05:55:35Z</dcterms:modified>
</cp:coreProperties>
</file>