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7"/>
  </p:notesMasterIdLst>
  <p:sldIdLst>
    <p:sldId id="256" r:id="rId2"/>
    <p:sldId id="381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0" r:id="rId12"/>
    <p:sldId id="371" r:id="rId13"/>
    <p:sldId id="382" r:id="rId14"/>
    <p:sldId id="372" r:id="rId15"/>
    <p:sldId id="29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" initials="S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120F8F-E9AC-4AD0-821E-2F3604A65838}" type="datetime1">
              <a:rPr lang="en-US" smtClean="0"/>
              <a:t>3/19/2022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7A3AB-2E22-46AD-895C-F3B89F4FF915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1A493-EAC2-4CDD-B1BE-486D41C5E491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AAE4-C0B9-429F-9007-F8729B1993C9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5BE0D-24AC-4E01-9E23-358330A14D8F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10234-40F7-484D-A987-931B06009FB5}" type="datetime1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36ADE-C759-455C-B07E-6135E3D7C18D}" type="datetime1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2D877-3646-4445-A6CE-4EE25551279D}" type="datetime1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150E9-D7A7-4B71-ABB8-6CE3CE23556F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3911F-7F77-4825-88DB-2F25DA954247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DC3C330-AEC2-412A-87F3-520FF0A6ECA6}" type="datetime1">
              <a:rPr lang="en-US" smtClean="0"/>
              <a:t>3/19/2022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ko-KR" altLang="en-US" dirty="0" smtClean="0"/>
              <a:t>선형회귀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new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get more informative variables</a:t>
            </a:r>
          </a:p>
          <a:p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rooms_per_household</a:t>
            </a:r>
            <a:r>
              <a:rPr lang="en-US" altLang="ko-KR" dirty="0"/>
              <a:t>"] = data["</a:t>
            </a:r>
            <a:r>
              <a:rPr lang="en-US" altLang="ko-KR" dirty="0" err="1"/>
              <a:t>total_rooms</a:t>
            </a:r>
            <a:r>
              <a:rPr lang="en-US" altLang="ko-KR" dirty="0"/>
              <a:t>"]/data["households"]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bedrooms_per_room</a:t>
            </a:r>
            <a:r>
              <a:rPr lang="en-US" altLang="ko-KR" dirty="0"/>
              <a:t>"] = data["</a:t>
            </a:r>
            <a:r>
              <a:rPr lang="en-US" altLang="ko-KR" dirty="0" err="1"/>
              <a:t>total_bedrooms</a:t>
            </a:r>
            <a:r>
              <a:rPr lang="en-US" altLang="ko-KR" dirty="0"/>
              <a:t>"]/data["</a:t>
            </a:r>
            <a:r>
              <a:rPr lang="en-US" altLang="ko-KR" dirty="0" err="1"/>
              <a:t>total_rooms</a:t>
            </a:r>
            <a:r>
              <a:rPr lang="en-US" altLang="ko-KR" dirty="0"/>
              <a:t>"]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"]=data["population"]/data["households"]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Prepare the Data for Machine Learning Algorithms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Separate the y values</a:t>
            </a:r>
          </a:p>
          <a:p>
            <a:r>
              <a:rPr lang="en-US" altLang="ko-KR" sz="2800" dirty="0"/>
              <a:t>Data Cleaning </a:t>
            </a:r>
            <a:endParaRPr lang="ko-KR" altLang="ko-KR" sz="2800" dirty="0"/>
          </a:p>
          <a:p>
            <a:pPr lvl="1"/>
            <a:r>
              <a:rPr lang="en-US" altLang="ko-KR" sz="2400" dirty="0" smtClean="0"/>
              <a:t>Missing values</a:t>
            </a:r>
          </a:p>
          <a:p>
            <a:pPr lvl="2"/>
            <a:r>
              <a:rPr lang="en-US" altLang="ko-KR" sz="2000" dirty="0" smtClean="0"/>
              <a:t>Two options</a:t>
            </a:r>
          </a:p>
          <a:p>
            <a:pPr lvl="3"/>
            <a:r>
              <a:rPr lang="en-US" altLang="ko-KR" sz="1800" dirty="0" smtClean="0"/>
              <a:t>Drop the cases (data points)</a:t>
            </a:r>
          </a:p>
          <a:p>
            <a:pPr lvl="4"/>
            <a:r>
              <a:rPr lang="en-US" altLang="ko-KR" sz="1800" dirty="0" err="1" smtClean="0"/>
              <a:t>data.dropna</a:t>
            </a:r>
            <a:r>
              <a:rPr lang="en-US" altLang="ko-KR" sz="1800" dirty="0" smtClean="0"/>
              <a:t>(subset </a:t>
            </a:r>
            <a:r>
              <a:rPr lang="en-US" altLang="ko-KR" sz="1800" dirty="0"/>
              <a:t>=[" </a:t>
            </a:r>
            <a:r>
              <a:rPr lang="en-US" altLang="ko-KR" sz="1800" dirty="0" err="1"/>
              <a:t>total_bedrooms</a:t>
            </a:r>
            <a:r>
              <a:rPr lang="en-US" altLang="ko-KR" sz="1800" dirty="0" smtClean="0"/>
              <a:t>"])</a:t>
            </a:r>
          </a:p>
          <a:p>
            <a:pPr lvl="3"/>
            <a:r>
              <a:rPr lang="en-US" altLang="ko-KR" sz="1800" dirty="0" smtClean="0"/>
              <a:t>Imputing</a:t>
            </a:r>
          </a:p>
          <a:p>
            <a:pPr lvl="4"/>
            <a:r>
              <a:rPr lang="en-US" altLang="ko-KR" sz="1800" dirty="0"/>
              <a:t>median = </a:t>
            </a:r>
            <a:r>
              <a:rPr lang="en-US" altLang="ko-KR" sz="1800" dirty="0" smtClean="0"/>
              <a:t>data[" </a:t>
            </a:r>
            <a:r>
              <a:rPr lang="en-US" altLang="ko-KR" sz="1800" dirty="0" err="1"/>
              <a:t>total_bedrooms</a:t>
            </a:r>
            <a:r>
              <a:rPr lang="en-US" altLang="ko-KR" sz="1800" dirty="0" smtClean="0"/>
              <a:t>"].median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data[" </a:t>
            </a:r>
            <a:r>
              <a:rPr lang="en-US" altLang="ko-KR" sz="1800" dirty="0" err="1"/>
              <a:t>total_bedrooms</a:t>
            </a:r>
            <a:r>
              <a:rPr lang="en-US" altLang="ko-KR" sz="1800" dirty="0"/>
              <a:t>"]. </a:t>
            </a: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(median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inplace</a:t>
            </a:r>
            <a:r>
              <a:rPr lang="en-US" altLang="ko-KR" sz="1800" dirty="0"/>
              <a:t> = True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categorical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ocean_proximity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</a:t>
            </a:r>
            <a:endParaRPr lang="en-US" altLang="ko-KR" sz="2000" dirty="0" smtClean="0"/>
          </a:p>
          <a:p>
            <a:r>
              <a:rPr lang="ko-KR" altLang="en-US" sz="2000" dirty="0" smtClean="0"/>
              <a:t>숫자로 변환 필요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Use </a:t>
            </a:r>
            <a:r>
              <a:rPr lang="en-US" altLang="ko-KR" sz="1800" dirty="0" err="1" smtClean="0"/>
              <a:t>skl</a:t>
            </a:r>
            <a:r>
              <a:rPr lang="en-US" altLang="ko-KR" sz="1800" dirty="0" err="1" smtClean="0"/>
              <a:t>earn’s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OrdinalEncoder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class</a:t>
            </a:r>
          </a:p>
          <a:p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숫자로 변환한 다음에도 그대로 모형에 입력하면 안됨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이유는 범주형 변수의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숫자형태일지라도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값의 크기를 나타내는 것이 아니라 그룹의 이름을 나타내는 것이기 때문임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성별이라는 범주형 변수의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남성을 </a:t>
            </a:r>
            <a:r>
              <a:rPr lang="en-US" altLang="ko-KR" sz="1800" dirty="0" smtClean="0"/>
              <a:t>0, </a:t>
            </a:r>
            <a:r>
              <a:rPr lang="ko-KR" altLang="en-US" sz="1800" dirty="0" smtClean="0"/>
              <a:t>여성을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할 때</a:t>
            </a:r>
            <a:r>
              <a:rPr lang="en-US" altLang="ko-KR" sz="1800" dirty="0" smtClean="0"/>
              <a:t>, 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은 그룹의 이름을 나타내는 것이지 값의 크기를 나타내는 것음 아님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성별 변수가 갖는 값인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의 대소를 비교할 수 없음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1800" dirty="0" smtClean="0"/>
              <a:t>그룹간의 비교를 위해서는 </a:t>
            </a:r>
            <a:r>
              <a:rPr lang="en-US" altLang="ko-KR" sz="1800" dirty="0" smtClean="0"/>
              <a:t>dummy </a:t>
            </a:r>
            <a:r>
              <a:rPr lang="ko-KR" altLang="en-US" sz="1800" dirty="0" smtClean="0"/>
              <a:t>변수로 표현하는 것이 필요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categorical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Dummy coding</a:t>
            </a:r>
          </a:p>
          <a:p>
            <a:pPr lvl="1"/>
            <a:r>
              <a:rPr lang="ko-KR" altLang="en-US" sz="1800" dirty="0" smtClean="0"/>
              <a:t>각 값에 대한 더미 변수 생성 </a:t>
            </a:r>
            <a:r>
              <a:rPr lang="en-US" altLang="ko-KR" sz="1800" dirty="0" smtClean="0"/>
              <a:t>(</a:t>
            </a:r>
            <a:r>
              <a:rPr lang="en-US" altLang="ko-KR" sz="1800" dirty="0" err="1"/>
              <a:t>pandas.get_dummies</a:t>
            </a:r>
            <a:r>
              <a:rPr lang="en-US" altLang="ko-KR" sz="1800" dirty="0"/>
              <a:t>() </a:t>
            </a:r>
            <a:r>
              <a:rPr lang="ko-KR" altLang="en-US" sz="1800" dirty="0" smtClean="0"/>
              <a:t>사용</a:t>
            </a:r>
            <a:r>
              <a:rPr lang="en-US" altLang="ko-KR" sz="1800" smtClean="0"/>
              <a:t>)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아래 예에서 원래의 값이 </a:t>
            </a:r>
            <a:r>
              <a:rPr lang="en-US" altLang="ko-KR" sz="1800" dirty="0" smtClean="0"/>
              <a:t>Korea</a:t>
            </a:r>
            <a:r>
              <a:rPr lang="ko-KR" altLang="en-US" sz="1800" dirty="0" smtClean="0"/>
              <a:t>인 경우에는 </a:t>
            </a:r>
            <a:r>
              <a:rPr lang="en-US" altLang="ko-KR" sz="1800" dirty="0" smtClean="0"/>
              <a:t>Korea </a:t>
            </a:r>
            <a:r>
              <a:rPr lang="ko-KR" altLang="en-US" sz="1800" dirty="0" smtClean="0"/>
              <a:t>더미 변수의 값이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이고 그렇지 않은 경우는 </a:t>
            </a:r>
            <a:r>
              <a:rPr lang="en-US" altLang="ko-KR" sz="1800" dirty="0" smtClean="0"/>
              <a:t>0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최종 모형에는 더미 변수 중하나는 제외하고 사용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더미 변수 간의 관계는 완벽한 선형관계 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endParaRPr lang="en-US" altLang="ko-KR" sz="1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3395901"/>
            <a:ext cx="7556715" cy="18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the test dataset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1B44-C7B5-4ABE-B0C2-36A6F2923C51}" type="datetime1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Linear Regression with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(</a:t>
            </a:r>
            <a:r>
              <a:rPr lang="ko-KR" altLang="en-US" sz="1800" dirty="0" smtClean="0"/>
              <a:t>주요 순서</a:t>
            </a:r>
            <a:r>
              <a:rPr lang="en-US" altLang="ko-KR" sz="1800" dirty="0" smtClean="0"/>
              <a:t>)</a:t>
            </a:r>
            <a:endParaRPr lang="en-US" sz="1800" dirty="0" smtClean="0"/>
          </a:p>
          <a:p>
            <a:pPr lvl="1"/>
            <a:r>
              <a:rPr lang="en-US" sz="1600" dirty="0" smtClean="0"/>
              <a:t>1. Data preparation</a:t>
            </a:r>
          </a:p>
          <a:p>
            <a:pPr lvl="2"/>
            <a:r>
              <a:rPr lang="en-US" sz="1400" dirty="0" smtClean="0"/>
              <a:t>Training data, New data</a:t>
            </a:r>
          </a:p>
          <a:p>
            <a:pPr lvl="2"/>
            <a:r>
              <a:rPr lang="en-US" sz="1400" dirty="0" err="1" smtClean="0"/>
              <a:t>Numpy</a:t>
            </a:r>
            <a:r>
              <a:rPr lang="en-US" sz="1400" dirty="0" smtClean="0"/>
              <a:t> array</a:t>
            </a:r>
            <a:r>
              <a:rPr lang="ko-KR" altLang="en-US" sz="1400" dirty="0" smtClean="0"/>
              <a:t>로 표현하기 </a:t>
            </a:r>
            <a:r>
              <a:rPr lang="en-US" altLang="ko-KR" sz="1400" dirty="0" smtClean="0"/>
              <a:t>(pandas </a:t>
            </a:r>
            <a:r>
              <a:rPr lang="ko-KR" altLang="en-US" sz="1400" dirty="0" smtClean="0"/>
              <a:t>사용 가능</a:t>
            </a:r>
            <a:r>
              <a:rPr lang="en-US" altLang="ko-KR" sz="1400" dirty="0" smtClean="0"/>
              <a:t>)</a:t>
            </a:r>
            <a:endParaRPr lang="en-US" sz="1400" dirty="0" smtClean="0"/>
          </a:p>
          <a:p>
            <a:pPr lvl="1"/>
            <a:r>
              <a:rPr lang="en-US" sz="1600" dirty="0" smtClean="0"/>
              <a:t>2. </a:t>
            </a:r>
            <a:r>
              <a:rPr lang="en-US" sz="1600" dirty="0" err="1" smtClean="0"/>
              <a:t>LinearRegression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이용하기</a:t>
            </a:r>
            <a:endParaRPr lang="en-US" altLang="ko-KR" sz="1600" dirty="0" smtClean="0"/>
          </a:p>
          <a:p>
            <a:pPr lvl="2"/>
            <a:r>
              <a:rPr lang="en-US" sz="1400" dirty="0" smtClean="0"/>
              <a:t>1) </a:t>
            </a:r>
            <a:r>
              <a:rPr lang="en-US" sz="1400" dirty="0" err="1" smtClean="0"/>
              <a:t>LinearRegression</a:t>
            </a:r>
            <a:r>
              <a:rPr lang="en-US" sz="1400" dirty="0" smtClean="0"/>
              <a:t> class </a:t>
            </a:r>
            <a:r>
              <a:rPr lang="ko-KR" altLang="en-US" sz="1400" dirty="0" smtClean="0"/>
              <a:t>임포트 하기 </a:t>
            </a:r>
            <a:endParaRPr lang="en-US" altLang="ko-KR" sz="1400" dirty="0"/>
          </a:p>
          <a:p>
            <a:pPr lvl="3"/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 smtClean="0"/>
              <a:t>LinearRegression</a:t>
            </a:r>
            <a:endParaRPr lang="en-US" sz="1200" dirty="0" smtClean="0"/>
          </a:p>
          <a:p>
            <a:pPr lvl="2"/>
            <a:r>
              <a:rPr lang="en-US" sz="1400" dirty="0" smtClean="0"/>
              <a:t>2) </a:t>
            </a:r>
            <a:r>
              <a:rPr lang="ko-KR" altLang="en-US" sz="1400" dirty="0" smtClean="0"/>
              <a:t>클래스의 객체 </a:t>
            </a:r>
            <a:r>
              <a:rPr lang="en-US" altLang="ko-KR" sz="1400" dirty="0" smtClean="0"/>
              <a:t>(instance) </a:t>
            </a:r>
            <a:r>
              <a:rPr lang="ko-KR" altLang="en-US" sz="1400" dirty="0" smtClean="0"/>
              <a:t>생성하기</a:t>
            </a:r>
            <a:endParaRPr lang="en-US" altLang="ko-KR" sz="1400" dirty="0" smtClean="0"/>
          </a:p>
          <a:p>
            <a:pPr lvl="3"/>
            <a:r>
              <a:rPr lang="en-US" sz="1100" dirty="0"/>
              <a:t>model = </a:t>
            </a:r>
            <a:r>
              <a:rPr lang="en-US" sz="1100" dirty="0" err="1"/>
              <a:t>LinearRegression</a:t>
            </a:r>
            <a:r>
              <a:rPr lang="en-US" sz="1100" dirty="0" smtClean="0"/>
              <a:t>() </a:t>
            </a:r>
          </a:p>
          <a:p>
            <a:pPr lvl="2"/>
            <a:r>
              <a:rPr lang="en-US" sz="1400" dirty="0" smtClean="0"/>
              <a:t>3) </a:t>
            </a:r>
            <a:r>
              <a:rPr lang="ko-KR" altLang="en-US" sz="1400" dirty="0" smtClean="0"/>
              <a:t>독립변수의 값들 </a:t>
            </a:r>
            <a:r>
              <a:rPr lang="en-US" altLang="ko-KR" sz="1400" dirty="0" smtClean="0"/>
              <a:t>Normalization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(optional)</a:t>
            </a:r>
          </a:p>
          <a:p>
            <a:pPr lvl="3"/>
            <a:r>
              <a:rPr lang="en-US" sz="1050" dirty="0" smtClean="0"/>
              <a:t>from </a:t>
            </a:r>
            <a:r>
              <a:rPr lang="en-US" sz="1050" dirty="0" err="1" smtClean="0"/>
              <a:t>sklearn.preprocessing</a:t>
            </a:r>
            <a:r>
              <a:rPr lang="en-US" sz="1050" dirty="0" smtClean="0"/>
              <a:t> import </a:t>
            </a:r>
            <a:r>
              <a:rPr lang="en-US" sz="1050" dirty="0" err="1" smtClean="0"/>
              <a:t>StandardScaler</a:t>
            </a:r>
            <a:endParaRPr lang="en-US" sz="1050" dirty="0" smtClean="0"/>
          </a:p>
          <a:p>
            <a:pPr lvl="2"/>
            <a:r>
              <a:rPr lang="en-US" sz="1450" dirty="0" smtClean="0"/>
              <a:t>4) </a:t>
            </a:r>
            <a:r>
              <a:rPr lang="ko-KR" altLang="en-US" sz="1450" dirty="0" smtClean="0"/>
              <a:t>학습데이터와 평가데이터로 구분하기</a:t>
            </a:r>
            <a:endParaRPr lang="en-US" altLang="ko-KR" sz="1450" dirty="0" smtClean="0"/>
          </a:p>
          <a:p>
            <a:pPr lvl="3"/>
            <a:r>
              <a:rPr lang="en-US" sz="1050" dirty="0" err="1" smtClean="0"/>
              <a:t>train_test_split</a:t>
            </a:r>
            <a:r>
              <a:rPr lang="en-US" sz="1050" dirty="0" smtClean="0"/>
              <a:t>()</a:t>
            </a:r>
          </a:p>
          <a:p>
            <a:pPr lvl="2"/>
            <a:r>
              <a:rPr lang="en-US" sz="1400" dirty="0"/>
              <a:t>5</a:t>
            </a:r>
            <a:r>
              <a:rPr lang="en-US" sz="1400" dirty="0" smtClean="0"/>
              <a:t>) </a:t>
            </a:r>
            <a:r>
              <a:rPr lang="ko-KR" altLang="en-US" sz="1400" dirty="0"/>
              <a:t>학습하기</a:t>
            </a:r>
            <a:r>
              <a:rPr lang="en-US" altLang="ko-KR" sz="1400" dirty="0"/>
              <a:t>: </a:t>
            </a:r>
            <a:r>
              <a:rPr lang="en-US" sz="1400" dirty="0"/>
              <a:t>to get the optimal parameter values</a:t>
            </a:r>
          </a:p>
          <a:p>
            <a:pPr lvl="3"/>
            <a:r>
              <a:rPr lang="en-US" sz="1100" dirty="0" err="1" smtClean="0"/>
              <a:t>model.fit</a:t>
            </a:r>
            <a:r>
              <a:rPr lang="en-US" sz="1100" dirty="0" smtClean="0"/>
              <a:t>(</a:t>
            </a:r>
            <a:r>
              <a:rPr lang="en-US" sz="1100" dirty="0" err="1" smtClean="0"/>
              <a:t>X_train</a:t>
            </a:r>
            <a:r>
              <a:rPr lang="en-US" sz="1100" dirty="0" smtClean="0"/>
              <a:t>, </a:t>
            </a:r>
            <a:r>
              <a:rPr lang="en-US" sz="1100" dirty="0" err="1" smtClean="0"/>
              <a:t>y_train</a:t>
            </a:r>
            <a:r>
              <a:rPr lang="en-US" sz="1100" dirty="0" smtClean="0"/>
              <a:t>)</a:t>
            </a:r>
          </a:p>
          <a:p>
            <a:pPr lvl="2"/>
            <a:r>
              <a:rPr lang="en-US" sz="1400" dirty="0"/>
              <a:t>6</a:t>
            </a:r>
            <a:r>
              <a:rPr lang="en-US" sz="1400" dirty="0" smtClean="0"/>
              <a:t>) </a:t>
            </a:r>
            <a:r>
              <a:rPr lang="ko-KR" altLang="en-US" sz="1400" dirty="0" smtClean="0"/>
              <a:t>학습 결과 평가하기</a:t>
            </a:r>
            <a:endParaRPr lang="en-US" altLang="ko-KR" sz="1400" dirty="0" smtClean="0"/>
          </a:p>
          <a:p>
            <a:pPr lvl="3"/>
            <a:r>
              <a:rPr lang="en-US" sz="1100" dirty="0" err="1" smtClean="0"/>
              <a:t>model.score</a:t>
            </a:r>
            <a:r>
              <a:rPr lang="en-US" sz="1100" dirty="0" smtClean="0"/>
              <a:t>(</a:t>
            </a:r>
            <a:r>
              <a:rPr lang="en-US" sz="1100" dirty="0" err="1" smtClean="0"/>
              <a:t>X_test,y_test</a:t>
            </a:r>
            <a:r>
              <a:rPr lang="en-US" sz="1100" dirty="0" smtClean="0"/>
              <a:t>) </a:t>
            </a:r>
            <a:endParaRPr lang="en-US" sz="1100" dirty="0"/>
          </a:p>
          <a:p>
            <a:pPr lvl="2"/>
            <a:r>
              <a:rPr lang="en-US" sz="1400" dirty="0"/>
              <a:t>7</a:t>
            </a:r>
            <a:r>
              <a:rPr lang="en-US" sz="1400" dirty="0" smtClean="0"/>
              <a:t>) </a:t>
            </a:r>
            <a:r>
              <a:rPr lang="ko-KR" altLang="en-US" sz="1400" dirty="0" smtClean="0"/>
              <a:t>새로운 데이터의 종속변수 값 예측하기</a:t>
            </a:r>
            <a:endParaRPr lang="en-US" sz="1400" dirty="0"/>
          </a:p>
          <a:p>
            <a:pPr lvl="3"/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X_new</a:t>
            </a:r>
            <a:r>
              <a:rPr lang="en-US" sz="1050" dirty="0"/>
              <a:t>)</a:t>
            </a:r>
          </a:p>
          <a:p>
            <a:pPr lvl="3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Overall </a:t>
            </a:r>
            <a:r>
              <a:rPr lang="en-US" altLang="ko-KR" sz="1800" dirty="0"/>
              <a:t>process using Python (</a:t>
            </a:r>
            <a:r>
              <a:rPr lang="en-US" altLang="ko-KR" sz="1800" dirty="0" err="1"/>
              <a:t>Geron</a:t>
            </a:r>
            <a:r>
              <a:rPr lang="en-US" altLang="ko-KR" sz="1800" dirty="0"/>
              <a:t>, 2019 Hands-On Machine Learning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smtClean="0"/>
              <a:t>- Define the research question.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- </a:t>
            </a:r>
            <a:r>
              <a:rPr lang="en-US" altLang="ko-KR" sz="1800" dirty="0" smtClean="0"/>
              <a:t>Prepare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the data. </a:t>
            </a:r>
            <a:endParaRPr lang="ko-KR" altLang="ko-KR" sz="1800" dirty="0"/>
          </a:p>
          <a:p>
            <a:pPr lvl="1"/>
            <a:r>
              <a:rPr lang="en-US" altLang="ko-KR" sz="1800" dirty="0"/>
              <a:t>- Discover and visualize the data to gain insights. </a:t>
            </a:r>
            <a:endParaRPr lang="ko-KR" altLang="ko-KR" sz="1800" dirty="0"/>
          </a:p>
          <a:p>
            <a:pPr lvl="1"/>
            <a:r>
              <a:rPr lang="en-US" altLang="ko-KR" sz="1800" dirty="0"/>
              <a:t>- </a:t>
            </a:r>
            <a:r>
              <a:rPr lang="en-US" altLang="ko-KR" sz="1800" dirty="0" smtClean="0"/>
              <a:t>Preprocess </a:t>
            </a:r>
            <a:r>
              <a:rPr lang="en-US" altLang="ko-KR" sz="1800" dirty="0"/>
              <a:t>the data for Machine Learning algorithms. </a:t>
            </a:r>
            <a:endParaRPr lang="ko-KR" altLang="ko-KR" sz="1800" dirty="0"/>
          </a:p>
          <a:p>
            <a:pPr lvl="1"/>
            <a:r>
              <a:rPr lang="en-US" altLang="ko-KR" sz="1800" dirty="0"/>
              <a:t>- Select a model and train it. </a:t>
            </a:r>
            <a:endParaRPr lang="ko-KR" altLang="ko-KR" sz="1800" dirty="0"/>
          </a:p>
          <a:p>
            <a:pPr lvl="1"/>
            <a:r>
              <a:rPr lang="en-US" altLang="ko-KR" sz="1800" dirty="0"/>
              <a:t>- Fine-tune your </a:t>
            </a:r>
            <a:r>
              <a:rPr lang="en-US" altLang="ko-KR" sz="1800" dirty="0" smtClean="0"/>
              <a:t>model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(optional)</a:t>
            </a:r>
            <a:endParaRPr lang="ko-KR" altLang="ko-KR" sz="1800" dirty="0"/>
          </a:p>
          <a:p>
            <a:pPr lvl="1"/>
            <a:r>
              <a:rPr lang="en-US" altLang="ko-KR" sz="1800" dirty="0"/>
              <a:t>- </a:t>
            </a:r>
            <a:r>
              <a:rPr lang="en-US" altLang="ko-KR" sz="1800" dirty="0" smtClean="0"/>
              <a:t>Evaluate the model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  <a:p>
            <a:r>
              <a:rPr lang="en-US" altLang="ko-KR" sz="2000" dirty="0" smtClean="0"/>
              <a:t>Python file</a:t>
            </a:r>
          </a:p>
          <a:p>
            <a:pPr lvl="1"/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ML_overall_process.ipynb</a:t>
            </a:r>
            <a:r>
              <a:rPr lang="en-US" altLang="ko-KR" sz="1800" dirty="0" smtClean="0"/>
              <a:t>”</a:t>
            </a:r>
            <a:endParaRPr lang="ko-KR" altLang="ko-KR" sz="1800" dirty="0"/>
          </a:p>
          <a:p>
            <a:pPr lvl="1"/>
            <a:endParaRPr lang="en-US" altLang="ko-KR" sz="1600" dirty="0" smtClean="0"/>
          </a:p>
          <a:p>
            <a:pPr lvl="1"/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Data</a:t>
            </a:r>
          </a:p>
          <a:p>
            <a:pPr lvl="1"/>
            <a:r>
              <a:rPr lang="en-US" altLang="ko-KR" sz="2000" dirty="0" smtClean="0"/>
              <a:t>For this example, we are using the housing data provided via LearnUs.</a:t>
            </a:r>
          </a:p>
          <a:p>
            <a:pPr lvl="1"/>
            <a:r>
              <a:rPr lang="en-US" altLang="ko-KR" sz="2000" dirty="0" smtClean="0"/>
              <a:t>housing.csv</a:t>
            </a:r>
          </a:p>
          <a:p>
            <a:r>
              <a:rPr lang="en-US" altLang="ko-KR" sz="2400" dirty="0" smtClean="0"/>
              <a:t>Working with Python</a:t>
            </a:r>
          </a:p>
          <a:p>
            <a:pPr lvl="1"/>
            <a:r>
              <a:rPr lang="en-US" altLang="ko-KR" sz="2000" dirty="0" smtClean="0"/>
              <a:t>Import the data</a:t>
            </a:r>
          </a:p>
          <a:p>
            <a:pPr lvl="2"/>
            <a:r>
              <a:rPr lang="en-US" altLang="ko-KR" sz="1800" dirty="0" smtClean="0"/>
              <a:t>To use the pandas module</a:t>
            </a:r>
          </a:p>
          <a:p>
            <a:pPr lvl="3"/>
            <a:r>
              <a:rPr lang="en-US" altLang="ko-KR" sz="1600" dirty="0" err="1" smtClean="0"/>
              <a:t>read_csv</a:t>
            </a:r>
            <a:r>
              <a:rPr lang="en-US" altLang="ko-KR" sz="1600" dirty="0" smtClean="0"/>
              <a:t>()</a:t>
            </a:r>
          </a:p>
          <a:p>
            <a:pPr lvl="3"/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(data</a:t>
            </a:r>
            <a:r>
              <a:rPr lang="ko-KR" altLang="en-US" sz="1600" dirty="0" smtClean="0"/>
              <a:t>를 다루기에 더 적합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Take a look at the data</a:t>
            </a:r>
          </a:p>
          <a:p>
            <a:pPr lvl="2"/>
            <a:r>
              <a:rPr lang="en-US" altLang="ko-KR" sz="1800" dirty="0" smtClean="0"/>
              <a:t>head()</a:t>
            </a:r>
          </a:p>
          <a:p>
            <a:pPr lvl="2"/>
            <a:r>
              <a:rPr lang="en-US" altLang="ko-KR" sz="1800" dirty="0" smtClean="0"/>
              <a:t>10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info()</a:t>
            </a:r>
          </a:p>
          <a:p>
            <a:pPr lvl="1"/>
            <a:r>
              <a:rPr lang="en-US" altLang="ko-KR" sz="2000" b="1" u="sng" dirty="0"/>
              <a:t>The info()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en-US" altLang="ko-KR" sz="2000" dirty="0"/>
              <a:t>is useful to get a quick description of the data, in particular the total number of rows, each attribute’s type, and the number of </a:t>
            </a:r>
            <a:r>
              <a:rPr lang="en-US" altLang="ko-KR" sz="2000" dirty="0" err="1"/>
              <a:t>nonnull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values.</a:t>
            </a:r>
          </a:p>
          <a:p>
            <a:pPr lvl="1"/>
            <a:r>
              <a:rPr lang="en-US" altLang="ko-KR" sz="2000" dirty="0" err="1" smtClean="0"/>
              <a:t>total_bedrooms</a:t>
            </a:r>
            <a:r>
              <a:rPr lang="en-US" altLang="ko-KR" sz="2000" dirty="0" smtClean="0"/>
              <a:t> has some null or missing values =&gt; we need to handle them.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ocean_proximity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=&gt; string</a:t>
            </a:r>
          </a:p>
          <a:p>
            <a:pPr lvl="2"/>
            <a:r>
              <a:rPr lang="en-US" altLang="ko-KR" sz="1800" dirty="0" smtClean="0"/>
              <a:t>Categorical variable</a:t>
            </a:r>
          </a:p>
          <a:p>
            <a:pPr lvl="3"/>
            <a:r>
              <a:rPr lang="en-US" altLang="ko-KR" sz="1600" dirty="0" err="1" smtClean="0"/>
              <a:t>value_counts</a:t>
            </a:r>
            <a:r>
              <a:rPr lang="en-US" altLang="ko-KR" sz="1600" dirty="0" smtClean="0"/>
              <a:t>()</a:t>
            </a:r>
          </a:p>
          <a:p>
            <a:pPr lvl="1"/>
            <a:r>
              <a:rPr lang="en-US" altLang="ko-KR" sz="2000" dirty="0" smtClean="0"/>
              <a:t>Others are numbers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describe()</a:t>
            </a:r>
          </a:p>
          <a:p>
            <a:pPr lvl="1"/>
            <a:r>
              <a:rPr lang="en-US" altLang="ko-KR" dirty="0"/>
              <a:t>The describe() method shows a summary of the numerical </a:t>
            </a:r>
            <a:r>
              <a:rPr lang="en-US" altLang="ko-KR" dirty="0" smtClean="0"/>
              <a:t>variables.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Histogram</a:t>
            </a:r>
          </a:p>
          <a:p>
            <a:pPr lvl="1"/>
            <a:r>
              <a:rPr lang="ko-KR" altLang="en-US" sz="2000" dirty="0" smtClean="0"/>
              <a:t>분포를 보자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ko-KR" altLang="en-US" sz="2000" dirty="0" smtClean="0"/>
              <a:t>한번에 모두 보기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data.hist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ko-KR" altLang="en-US" sz="2000" dirty="0" smtClean="0"/>
              <a:t>한번에 한 변수에 대해서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data[‘column’].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en-US" altLang="ko-KR" sz="2200" dirty="0" smtClean="0"/>
              <a:t>What can you find?</a:t>
            </a:r>
          </a:p>
          <a:p>
            <a:pPr lvl="2"/>
            <a:r>
              <a:rPr lang="en-US" altLang="ko-KR" sz="1800" dirty="0"/>
              <a:t>T</a:t>
            </a:r>
            <a:r>
              <a:rPr lang="en-US" altLang="ko-KR" sz="1800" dirty="0" smtClean="0"/>
              <a:t>he </a:t>
            </a:r>
            <a:r>
              <a:rPr lang="en-US" altLang="ko-KR" sz="1800" dirty="0"/>
              <a:t>median house value </a:t>
            </a:r>
            <a:r>
              <a:rPr lang="en-US" altLang="ko-KR" sz="1800" dirty="0" smtClean="0"/>
              <a:t>was capped.</a:t>
            </a:r>
          </a:p>
          <a:p>
            <a:pPr lvl="3"/>
            <a:r>
              <a:rPr lang="en-US" altLang="ko-KR" sz="1400" dirty="0" smtClean="0"/>
              <a:t>Solution: remove the data points. </a:t>
            </a:r>
          </a:p>
          <a:p>
            <a:pPr lvl="2"/>
            <a:r>
              <a:rPr lang="en-US" altLang="ko-KR" sz="1800" dirty="0"/>
              <a:t>These attributes have very different </a:t>
            </a:r>
            <a:r>
              <a:rPr lang="en-US" altLang="ko-KR" sz="1800" dirty="0" smtClean="0"/>
              <a:t>scales</a:t>
            </a:r>
          </a:p>
          <a:p>
            <a:pPr lvl="3"/>
            <a:r>
              <a:rPr lang="en-US" altLang="ko-KR" sz="1400" dirty="0" smtClean="0"/>
              <a:t>Normalization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Discover and Visualize the Data to Gain Insights</a:t>
            </a:r>
            <a:endParaRPr lang="ko-KR" altLang="ko-KR" dirty="0"/>
          </a:p>
          <a:p>
            <a:pPr lvl="1"/>
            <a:r>
              <a:rPr lang="en-US" altLang="ko-KR" dirty="0" smtClean="0"/>
              <a:t>Scatter plot</a:t>
            </a:r>
          </a:p>
          <a:p>
            <a:pPr lvl="2"/>
            <a:r>
              <a:rPr lang="en-US" altLang="ko-KR" dirty="0" err="1"/>
              <a:t>data.plot</a:t>
            </a:r>
            <a:r>
              <a:rPr lang="en-US" altLang="ko-KR" dirty="0"/>
              <a:t>(kind="scatter", x="longitude", y="latitude</a:t>
            </a:r>
            <a:r>
              <a:rPr lang="en-US" altLang="ko-KR" dirty="0" smtClean="0"/>
              <a:t>")</a:t>
            </a:r>
          </a:p>
          <a:p>
            <a:pPr lvl="2"/>
            <a:r>
              <a:rPr lang="en-US" altLang="ko-KR" dirty="0"/>
              <a:t>This looks like </a:t>
            </a:r>
            <a:r>
              <a:rPr lang="en-US" altLang="ko-KR" dirty="0" smtClean="0"/>
              <a:t>California.</a:t>
            </a:r>
          </a:p>
          <a:p>
            <a:pPr lvl="2"/>
            <a:r>
              <a:rPr lang="en-US" altLang="ko-KR" dirty="0" smtClean="0"/>
              <a:t>the alpha option</a:t>
            </a:r>
          </a:p>
          <a:p>
            <a:pPr lvl="3"/>
            <a:r>
              <a:rPr lang="en-US" altLang="ko-KR" dirty="0" smtClean="0"/>
              <a:t>different densities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data.corr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Visualization</a:t>
            </a:r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/>
              <a:t>pandas.plotting</a:t>
            </a:r>
            <a:r>
              <a:rPr lang="en-US" altLang="ko-KR" dirty="0"/>
              <a:t> import </a:t>
            </a:r>
            <a:r>
              <a:rPr lang="en-US" altLang="ko-KR" dirty="0" err="1"/>
              <a:t>scatter_matrix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13441</TotalTime>
  <Words>693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Tahoma</vt:lpstr>
      <vt:lpstr>Wingdings</vt:lpstr>
      <vt:lpstr>01013022</vt:lpstr>
      <vt:lpstr>Linear Regression (선형회귀)</vt:lpstr>
      <vt:lpstr>Linear Regression - summary</vt:lpstr>
      <vt:lpstr>What to cover</vt:lpstr>
      <vt:lpstr>Data</vt:lpstr>
      <vt:lpstr>Data</vt:lpstr>
      <vt:lpstr>Data</vt:lpstr>
      <vt:lpstr>Data</vt:lpstr>
      <vt:lpstr>Visualization</vt:lpstr>
      <vt:lpstr>Correlations </vt:lpstr>
      <vt:lpstr>Creating new variables</vt:lpstr>
      <vt:lpstr>Prepare the Data for Machine Learning Algorithms </vt:lpstr>
      <vt:lpstr>Handling categorical variables</vt:lpstr>
      <vt:lpstr>Handling categorical variables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269</cp:revision>
  <dcterms:created xsi:type="dcterms:W3CDTF">2015-01-19T14:33:39Z</dcterms:created>
  <dcterms:modified xsi:type="dcterms:W3CDTF">2022-03-19T06:29:15Z</dcterms:modified>
</cp:coreProperties>
</file>