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71" r:id="rId3"/>
    <p:sldId id="272" r:id="rId4"/>
    <p:sldId id="280" r:id="rId5"/>
    <p:sldId id="281" r:id="rId6"/>
    <p:sldId id="277" r:id="rId7"/>
    <p:sldId id="275" r:id="rId8"/>
    <p:sldId id="279" r:id="rId9"/>
    <p:sldId id="276" r:id="rId10"/>
    <p:sldId id="270" r:id="rId11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Ester, M., </a:t>
            </a:r>
            <a:r>
              <a:rPr lang="en-US" dirty="0" err="1" smtClean="0"/>
              <a:t>Kriegel</a:t>
            </a:r>
            <a:r>
              <a:rPr lang="en-US" dirty="0" smtClean="0"/>
              <a:t>, H. P., Sander, J., &amp; Xu, X. (1996, August). A density-based algorithm for discovering clusters in large spatial databases with noise. In </a:t>
            </a:r>
            <a:r>
              <a:rPr lang="en-US" i="1" dirty="0" err="1" smtClean="0"/>
              <a:t>Kdd</a:t>
            </a:r>
            <a:r>
              <a:rPr lang="en-US" dirty="0" smtClean="0"/>
              <a:t> (Vol. 96, No. 34, pp. 226-231).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35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01F23B8-27B7-4D07-A713-D15C9B206E24}" type="datetime1">
              <a:rPr lang="en-US" smtClean="0"/>
              <a:t>3/28/2022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271022-75EC-4159-BED1-E7970D0CF671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77450B-EDBF-49E7-880A-DAF4D4F225C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1A0767-B460-4DB5-95E5-D19CEB7B7B4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EA258B-177C-4111-8676-0E1C1C85B162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7C5B9A-6885-42AF-B849-9C3D61D4F057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B9C924-D64E-4B9E-8C06-D09E51000A07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599190-F52E-4A52-8A72-5D81C6742505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554E7-AD90-4E07-812B-F47E342C3DCC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2A27D-6896-4CA4-B478-39388A838F8D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573260-B6B8-451F-846C-D5CAB412ACB4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14F8BAF-83FF-415B-ACDB-5C2514B10BF7}" type="datetime1">
              <a:rPr lang="en-US" smtClean="0"/>
              <a:t>3/28/2022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DBSCAN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DBSCAN</a:t>
            </a:r>
            <a:r>
              <a:rPr lang="en-US" sz="2400" dirty="0" smtClean="0"/>
              <a:t>  </a:t>
            </a:r>
          </a:p>
          <a:p>
            <a:pPr lvl="1"/>
            <a:r>
              <a:rPr lang="en-US" sz="2000" dirty="0"/>
              <a:t>Density-based spatial clustering of applications with </a:t>
            </a:r>
            <a:r>
              <a:rPr lang="en-US" sz="2000" dirty="0" smtClean="0"/>
              <a:t>noise</a:t>
            </a:r>
          </a:p>
          <a:p>
            <a:pPr lvl="1"/>
            <a:r>
              <a:rPr lang="en-US" sz="2000" dirty="0"/>
              <a:t>D</a:t>
            </a:r>
            <a:r>
              <a:rPr lang="en-US" sz="2000" dirty="0" smtClean="0"/>
              <a:t>ata </a:t>
            </a:r>
            <a:r>
              <a:rPr lang="en-US" sz="2000" dirty="0"/>
              <a:t>clustering algorithm proposed by </a:t>
            </a:r>
            <a:r>
              <a:rPr lang="en-US" sz="2000" dirty="0" smtClean="0"/>
              <a:t>Ester, </a:t>
            </a:r>
            <a:r>
              <a:rPr lang="en-US" sz="2000" dirty="0" err="1" smtClean="0"/>
              <a:t>Kriegel</a:t>
            </a:r>
            <a:r>
              <a:rPr lang="en-US" sz="2000" dirty="0"/>
              <a:t>, </a:t>
            </a:r>
            <a:r>
              <a:rPr lang="en-US" sz="2000" dirty="0" smtClean="0"/>
              <a:t>Sander </a:t>
            </a:r>
            <a:r>
              <a:rPr lang="en-US" sz="2000" dirty="0"/>
              <a:t>and </a:t>
            </a:r>
            <a:r>
              <a:rPr lang="en-US" sz="2000" dirty="0" smtClean="0"/>
              <a:t>Xu </a:t>
            </a:r>
            <a:r>
              <a:rPr lang="en-US" sz="2000" dirty="0"/>
              <a:t>in </a:t>
            </a:r>
            <a:r>
              <a:rPr lang="en-US" sz="2000" dirty="0" smtClean="0"/>
              <a:t>1996.</a:t>
            </a:r>
            <a:endParaRPr lang="en-US" sz="2000" dirty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density-based clustering non-parametric </a:t>
            </a:r>
            <a:r>
              <a:rPr lang="en-US" sz="2000" dirty="0" smtClean="0"/>
              <a:t>algorithm</a:t>
            </a:r>
          </a:p>
          <a:p>
            <a:pPr lvl="2"/>
            <a:r>
              <a:rPr lang="en-US" sz="1600" dirty="0"/>
              <a:t>given a set of points in some space, it groups together points that are closely packed </a:t>
            </a:r>
            <a:r>
              <a:rPr lang="en-US" sz="1600" dirty="0" smtClean="0"/>
              <a:t>together</a:t>
            </a:r>
          </a:p>
          <a:p>
            <a:pPr lvl="2"/>
            <a:r>
              <a:rPr lang="en-US" sz="1600" dirty="0"/>
              <a:t>marking as outliers points that lie alone in low-density </a:t>
            </a:r>
            <a:r>
              <a:rPr lang="en-US" sz="1600" dirty="0" smtClean="0"/>
              <a:t>regions</a:t>
            </a:r>
          </a:p>
          <a:p>
            <a:pPr lvl="1"/>
            <a:r>
              <a:rPr lang="en-US" sz="2000" dirty="0"/>
              <a:t>In density</a:t>
            </a:r>
            <a:r>
              <a:rPr lang="en-US" sz="1100" dirty="0"/>
              <a:t> </a:t>
            </a:r>
            <a:r>
              <a:rPr lang="en-US" sz="2000" dirty="0"/>
              <a:t>-based clustering,</a:t>
            </a:r>
            <a:r>
              <a:rPr lang="en-US" sz="2000" baseline="30000" dirty="0"/>
              <a:t> </a:t>
            </a:r>
            <a:r>
              <a:rPr lang="en-US" sz="2000" dirty="0"/>
              <a:t>clusters are defined as areas of higher density than the remainder of the data set</a:t>
            </a:r>
            <a:r>
              <a:rPr lang="en-US" sz="2000" dirty="0" smtClean="0"/>
              <a:t>.</a:t>
            </a:r>
          </a:p>
          <a:p>
            <a:pPr lvl="1"/>
            <a:r>
              <a:rPr lang="ko-KR" altLang="en-US" sz="2000" dirty="0" smtClean="0"/>
              <a:t>특정한 거리 안에 있는 데이터 포인트들을 연결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연결된 데이터 포인트들을 하나의 군집으로 간주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4495800" cy="340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0" y="24384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Clusters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 bwMode="auto">
          <a:xfrm flipH="1">
            <a:off x="5638800" y="2623066"/>
            <a:ext cx="1143000" cy="2725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stCxn id="6" idx="1"/>
          </p:cNvCxnSpPr>
          <p:nvPr/>
        </p:nvCxnSpPr>
        <p:spPr bwMode="auto">
          <a:xfrm flipH="1">
            <a:off x="5257800" y="2623066"/>
            <a:ext cx="1524000" cy="2025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1"/>
          </p:cNvCxnSpPr>
          <p:nvPr/>
        </p:nvCxnSpPr>
        <p:spPr bwMode="auto">
          <a:xfrm flipH="1">
            <a:off x="3733800" y="2623066"/>
            <a:ext cx="3048000" cy="2025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143000" y="3429000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 bwMode="auto">
          <a:xfrm flipV="1">
            <a:off x="2110188" y="3505200"/>
            <a:ext cx="2195112" cy="108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13" idx="3"/>
          </p:cNvCxnSpPr>
          <p:nvPr/>
        </p:nvCxnSpPr>
        <p:spPr bwMode="auto">
          <a:xfrm>
            <a:off x="2110188" y="3613666"/>
            <a:ext cx="2690412" cy="7564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47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용어 </a:t>
            </a:r>
            <a:endParaRPr lang="en-US" altLang="ko-KR" sz="2400" dirty="0" smtClean="0"/>
          </a:p>
          <a:p>
            <a:pPr lvl="1"/>
            <a:r>
              <a:rPr lang="en-US" altLang="ko-KR" sz="2000" i="1" dirty="0" smtClean="0"/>
              <a:t>ε</a:t>
            </a:r>
            <a:r>
              <a:rPr lang="en-US" altLang="ko-KR" sz="2000" dirty="0" smtClean="0"/>
              <a:t>: </a:t>
            </a:r>
            <a:r>
              <a:rPr lang="ko-KR" altLang="ko-KR" sz="2400" dirty="0"/>
              <a:t>특정 데이터 포인트의 반경을 결정하는 </a:t>
            </a:r>
            <a:r>
              <a:rPr lang="ko-KR" altLang="ko-KR" sz="2400" dirty="0" smtClean="0"/>
              <a:t>값</a:t>
            </a:r>
            <a:endParaRPr lang="en-US" altLang="ko-KR" sz="2400" dirty="0" smtClean="0"/>
          </a:p>
          <a:p>
            <a:pPr lvl="2"/>
            <a:r>
              <a:rPr lang="ko-KR" altLang="ko-KR" sz="2000" dirty="0"/>
              <a:t>하나의 데이터 포인트에서 다른 데이터 포인트로 연결 여부를 결정할 때 사용</a:t>
            </a:r>
            <a:endParaRPr lang="en-US" altLang="ko-KR" sz="1800" dirty="0"/>
          </a:p>
          <a:p>
            <a:pPr lvl="2"/>
            <a:r>
              <a:rPr lang="ko-KR" altLang="ko-KR" sz="2000" dirty="0"/>
              <a:t>특정한 데이터 포인트를 기준으로 ε 안에 다른 데이터 포인트가 있으면 해당 다른 데이터 포인트하고의 연결이 가능하고 그렇지 않으면 연결 불가능</a:t>
            </a:r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DBSCAN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용어 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데이터 포인트의 구분</a:t>
            </a:r>
            <a:endParaRPr lang="en-US" altLang="ko-KR" sz="1800" dirty="0" smtClean="0"/>
          </a:p>
          <a:p>
            <a:pPr lvl="2"/>
            <a:r>
              <a:rPr lang="ko-KR" altLang="ko-KR" sz="1600" dirty="0"/>
              <a:t>① 코어 포인트</a:t>
            </a:r>
            <a:r>
              <a:rPr lang="en-US" altLang="ko-KR" sz="1600" dirty="0"/>
              <a:t>(Core point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ko-KR" sz="1400" dirty="0"/>
              <a:t>어떠한 데이터 포인트 </a:t>
            </a:r>
            <a:r>
              <a:rPr lang="en-US" altLang="ko-KR" sz="1400" dirty="0"/>
              <a:t>p</a:t>
            </a:r>
            <a:r>
              <a:rPr lang="ko-KR" altLang="ko-KR" sz="1400" dirty="0"/>
              <a:t>로 부터 반경 </a:t>
            </a:r>
            <a:r>
              <a:rPr lang="en-US" altLang="ko-KR" sz="1400" i="1" dirty="0"/>
              <a:t>ε</a:t>
            </a:r>
            <a:r>
              <a:rPr lang="en-US" altLang="ko-KR" sz="1400" dirty="0"/>
              <a:t> </a:t>
            </a:r>
            <a:r>
              <a:rPr lang="ko-KR" altLang="ko-KR" sz="1400" dirty="0"/>
              <a:t>안에 적어도 특정수</a:t>
            </a:r>
            <a:r>
              <a:rPr lang="en-US" altLang="ko-KR" sz="1400" dirty="0"/>
              <a:t>(</a:t>
            </a:r>
            <a:r>
              <a:rPr lang="ko-KR" altLang="ko-KR" sz="1400" dirty="0"/>
              <a:t>보통 </a:t>
            </a:r>
            <a:r>
              <a:rPr lang="en-US" altLang="ko-KR" sz="1400" i="1" dirty="0" err="1"/>
              <a:t>minPts</a:t>
            </a:r>
            <a:r>
              <a:rPr lang="en-US" altLang="ko-KR" sz="1400" dirty="0"/>
              <a:t> </a:t>
            </a:r>
            <a:r>
              <a:rPr lang="ko-KR" altLang="ko-KR" sz="1400" dirty="0"/>
              <a:t>라고 표기됩니다</a:t>
            </a:r>
            <a:r>
              <a:rPr lang="en-US" altLang="ko-KR" sz="1400" dirty="0"/>
              <a:t>) </a:t>
            </a:r>
            <a:r>
              <a:rPr lang="ko-KR" altLang="ko-KR" sz="1400" dirty="0"/>
              <a:t>이상의 데이터 포인트가 존재하는 </a:t>
            </a:r>
            <a:r>
              <a:rPr lang="ko-KR" altLang="ko-KR" sz="1400" dirty="0" smtClean="0"/>
              <a:t>경우</a:t>
            </a:r>
            <a:endParaRPr lang="en-US" altLang="ko-KR" sz="1400" dirty="0" smtClean="0"/>
          </a:p>
          <a:p>
            <a:pPr lvl="3"/>
            <a:r>
              <a:rPr lang="en-US" altLang="ko-KR" sz="1400" dirty="0"/>
              <a:t>core point</a:t>
            </a:r>
            <a:r>
              <a:rPr lang="ko-KR" altLang="ko-KR" sz="1400" dirty="0"/>
              <a:t>만 다른 데이터 포인트로 </a:t>
            </a:r>
            <a:r>
              <a:rPr lang="ko-KR" altLang="ko-KR" sz="1400" dirty="0" smtClean="0"/>
              <a:t>연결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</a:t>
            </a:r>
            <a:endParaRPr lang="en-US" altLang="ko-KR" sz="1400" dirty="0" smtClean="0"/>
          </a:p>
          <a:p>
            <a:pPr lvl="2"/>
            <a:r>
              <a:rPr lang="ko-KR" altLang="ko-KR" sz="1800" dirty="0"/>
              <a:t>② </a:t>
            </a:r>
            <a:r>
              <a:rPr lang="ko-KR" altLang="ko-KR" sz="1600" dirty="0"/>
              <a:t>직접적으로 도달 가능한 포인트 </a:t>
            </a:r>
            <a:r>
              <a:rPr lang="en-US" altLang="ko-KR" sz="1600" dirty="0"/>
              <a:t>(directly reachable point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en-US" sz="1400" dirty="0"/>
              <a:t>만약 데이터 포인트 </a:t>
            </a:r>
            <a:r>
              <a:rPr lang="en-US" altLang="ko-KR" sz="1400" dirty="0"/>
              <a:t>q</a:t>
            </a:r>
            <a:r>
              <a:rPr lang="ko-KR" altLang="en-US" sz="1400" dirty="0"/>
              <a:t>가 </a:t>
            </a:r>
            <a:r>
              <a:rPr lang="en-US" altLang="ko-KR" sz="1400" dirty="0"/>
              <a:t>core point p</a:t>
            </a:r>
            <a:r>
              <a:rPr lang="ko-KR" altLang="en-US" sz="1400" dirty="0"/>
              <a:t>로 부터 </a:t>
            </a:r>
            <a:r>
              <a:rPr lang="en-US" altLang="ko-KR" sz="1400" dirty="0"/>
              <a:t>ε  </a:t>
            </a:r>
            <a:r>
              <a:rPr lang="ko-KR" altLang="en-US" sz="1400" dirty="0"/>
              <a:t>거리 안에 존재한다면 </a:t>
            </a:r>
            <a:r>
              <a:rPr lang="en-US" altLang="ko-KR" sz="1400" dirty="0"/>
              <a:t>q</a:t>
            </a:r>
            <a:r>
              <a:rPr lang="ko-KR" altLang="en-US" sz="1400" dirty="0"/>
              <a:t>는 </a:t>
            </a:r>
            <a:r>
              <a:rPr lang="en-US" altLang="ko-KR" sz="1400" dirty="0"/>
              <a:t>p</a:t>
            </a:r>
            <a:r>
              <a:rPr lang="ko-KR" altLang="en-US" sz="1400" dirty="0"/>
              <a:t>로 부터 직접적으로 도달 가능한 </a:t>
            </a:r>
            <a:r>
              <a:rPr lang="ko-KR" altLang="en-US" sz="1400" dirty="0" smtClean="0"/>
              <a:t>포인트</a:t>
            </a:r>
            <a:endParaRPr lang="en-US" altLang="ko-KR" sz="1400" dirty="0" smtClean="0"/>
          </a:p>
          <a:p>
            <a:pPr lvl="2"/>
            <a:r>
              <a:rPr lang="ko-KR" altLang="ko-KR" sz="1600" dirty="0"/>
              <a:t>③ 도달 가능한 포인트 </a:t>
            </a:r>
            <a:r>
              <a:rPr lang="en-US" altLang="ko-KR" sz="1600" dirty="0"/>
              <a:t>(reachable point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en-US" sz="1400" dirty="0"/>
              <a:t>만약 데이터 포인트 </a:t>
            </a:r>
            <a:r>
              <a:rPr lang="en-US" altLang="ko-KR" sz="1400" dirty="0"/>
              <a:t>q</a:t>
            </a:r>
            <a:r>
              <a:rPr lang="ko-KR" altLang="en-US" sz="1400" dirty="0"/>
              <a:t>가 코어 데이터 포인트 </a:t>
            </a:r>
            <a:r>
              <a:rPr lang="en-US" altLang="ko-KR" sz="1400" dirty="0"/>
              <a:t>p</a:t>
            </a:r>
            <a:r>
              <a:rPr lang="ko-KR" altLang="en-US" sz="1400" dirty="0"/>
              <a:t>로부터 직접 도달 가능한 </a:t>
            </a:r>
            <a:r>
              <a:rPr lang="en-US" altLang="ko-KR" sz="1400" dirty="0"/>
              <a:t>(directly reachable) </a:t>
            </a:r>
            <a:r>
              <a:rPr lang="ko-KR" altLang="en-US" sz="1400" dirty="0"/>
              <a:t>포인트는 아니지만</a:t>
            </a:r>
            <a:r>
              <a:rPr lang="en-US" altLang="ko-KR" sz="1400" dirty="0"/>
              <a:t>, </a:t>
            </a:r>
            <a:r>
              <a:rPr lang="ko-KR" altLang="en-US" sz="1400" dirty="0"/>
              <a:t>중간에 위치하는 다른 데이터 포인트들을 통해서 </a:t>
            </a:r>
            <a:r>
              <a:rPr lang="en-US" altLang="ko-KR" sz="1400" dirty="0"/>
              <a:t>(</a:t>
            </a:r>
            <a:r>
              <a:rPr lang="ko-KR" altLang="en-US" sz="1400" dirty="0"/>
              <a:t>간접적으로</a:t>
            </a:r>
            <a:r>
              <a:rPr lang="en-US" altLang="ko-KR" sz="1400" dirty="0"/>
              <a:t>) </a:t>
            </a:r>
            <a:r>
              <a:rPr lang="ko-KR" altLang="en-US" sz="1400" dirty="0"/>
              <a:t>도달 가능한 경우에는 데이터 포인트 </a:t>
            </a:r>
            <a:r>
              <a:rPr lang="en-US" altLang="ko-KR" sz="1400" dirty="0"/>
              <a:t>q</a:t>
            </a:r>
            <a:r>
              <a:rPr lang="ko-KR" altLang="en-US" sz="1400" dirty="0"/>
              <a:t>를 데이터 포인트 </a:t>
            </a:r>
            <a:r>
              <a:rPr lang="en-US" altLang="ko-KR" sz="1400" dirty="0"/>
              <a:t>p</a:t>
            </a:r>
            <a:r>
              <a:rPr lang="ko-KR" altLang="en-US" sz="1400" dirty="0"/>
              <a:t>로부터 도달가능한 </a:t>
            </a:r>
            <a:r>
              <a:rPr lang="en-US" altLang="ko-KR" sz="1400" dirty="0"/>
              <a:t>(reachable) </a:t>
            </a:r>
            <a:r>
              <a:rPr lang="ko-KR" altLang="en-US" sz="1400" dirty="0" smtClean="0"/>
              <a:t>포인트</a:t>
            </a:r>
            <a:endParaRPr lang="en-US" altLang="ko-KR" sz="1400" dirty="0" smtClean="0"/>
          </a:p>
          <a:p>
            <a:pPr lvl="2"/>
            <a:r>
              <a:rPr lang="ko-KR" altLang="en-US" sz="1600" dirty="0"/>
              <a:t>④ 이상치 </a:t>
            </a:r>
            <a:r>
              <a:rPr lang="en-US" altLang="ko-KR" sz="1600" dirty="0"/>
              <a:t>(outliers</a:t>
            </a:r>
            <a:r>
              <a:rPr lang="en-US" altLang="ko-KR" sz="1600" dirty="0" smtClean="0"/>
              <a:t>)</a:t>
            </a:r>
          </a:p>
          <a:p>
            <a:pPr lvl="3"/>
            <a:r>
              <a:rPr lang="ko-KR" altLang="en-US" sz="1400" dirty="0"/>
              <a:t>다른 어떠한 데이터 포인트로부터도 도달가능하지 못한 데이터 포인트</a:t>
            </a:r>
            <a:endParaRPr lang="ko-KR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5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DBSCAN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포인트의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core point</a:t>
            </a:r>
            <a:r>
              <a:rPr lang="ko-KR" altLang="en-US" dirty="0" smtClean="0"/>
              <a:t>로부터 시작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core point</a:t>
            </a:r>
            <a:r>
              <a:rPr lang="ko-KR" altLang="en-US" dirty="0" smtClean="0"/>
              <a:t>의 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반경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i="1" dirty="0" smtClean="0"/>
              <a:t>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안에 최소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이상의 포인트가 포함되어 있는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자기 자신 포함</a:t>
            </a:r>
            <a:r>
              <a:rPr lang="en-US" altLang="ko-KR" dirty="0" smtClean="0"/>
              <a:t>)</a:t>
            </a:r>
          </a:p>
          <a:p>
            <a:pPr lvl="3"/>
            <a:r>
              <a:rPr lang="en-US" altLang="ko-KR" i="1" dirty="0" smtClean="0"/>
              <a:t>ε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포인트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minPts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hyperparameters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직접적으로 연결될 수 있는 모든 포인트들을 연결</a:t>
            </a:r>
            <a:endParaRPr lang="en-US" altLang="ko-KR" dirty="0" smtClean="0"/>
          </a:p>
          <a:p>
            <a:pPr lvl="3"/>
            <a:r>
              <a:rPr lang="en-US" altLang="ko-KR" i="1" dirty="0" smtClean="0"/>
              <a:t>ε </a:t>
            </a:r>
            <a:r>
              <a:rPr lang="ko-KR" altLang="en-US" dirty="0" smtClean="0"/>
              <a:t>거리 안에 있는 다른 포인트 연결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연결된 데이터 포인트들이 하나의 군집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</a:p>
          <a:p>
            <a:pPr lvl="1"/>
            <a:r>
              <a:rPr lang="el-GR" i="1" dirty="0" smtClean="0"/>
              <a:t>ε</a:t>
            </a:r>
            <a:r>
              <a:rPr lang="en-US" dirty="0" smtClean="0"/>
              <a:t>=1, </a:t>
            </a:r>
            <a:r>
              <a:rPr lang="en-US" dirty="0" err="1" smtClean="0"/>
              <a:t>MinPts</a:t>
            </a:r>
            <a:r>
              <a:rPr lang="en-US" dirty="0" smtClean="0"/>
              <a:t> = 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1752600" y="3810000"/>
            <a:ext cx="381000" cy="38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24000" y="4495800"/>
            <a:ext cx="381000" cy="38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38400" y="4191000"/>
            <a:ext cx="381000" cy="381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124200" y="4572000"/>
            <a:ext cx="381000" cy="381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048902" y="5219700"/>
            <a:ext cx="381000" cy="381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729563" y="3035578"/>
            <a:ext cx="381000" cy="381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6589294" y="4437965"/>
            <a:ext cx="381000" cy="381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ysClr val="windowText" lastClr="000000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4114800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Core</a:t>
            </a:r>
            <a:br>
              <a:rPr lang="en-US" dirty="0" smtClean="0"/>
            </a:br>
            <a:r>
              <a:rPr lang="en-US" dirty="0" smtClean="0"/>
              <a:t>points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9" idx="3"/>
            <a:endCxn id="10" idx="3"/>
          </p:cNvCxnSpPr>
          <p:nvPr/>
        </p:nvCxnSpPr>
        <p:spPr bwMode="auto">
          <a:xfrm flipV="1">
            <a:off x="1027217" y="4135204"/>
            <a:ext cx="781179" cy="302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172200" y="3212068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5" idx="1"/>
            <a:endCxn id="15" idx="6"/>
          </p:cNvCxnSpPr>
          <p:nvPr/>
        </p:nvCxnSpPr>
        <p:spPr bwMode="auto">
          <a:xfrm flipH="1" flipV="1">
            <a:off x="5110563" y="3226078"/>
            <a:ext cx="1061637" cy="170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25" idx="1"/>
            <a:endCxn id="14" idx="7"/>
          </p:cNvCxnSpPr>
          <p:nvPr/>
        </p:nvCxnSpPr>
        <p:spPr bwMode="auto">
          <a:xfrm flipH="1">
            <a:off x="5374106" y="3396734"/>
            <a:ext cx="798094" cy="1878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25" idx="1"/>
            <a:endCxn id="16" idx="1"/>
          </p:cNvCxnSpPr>
          <p:nvPr/>
        </p:nvCxnSpPr>
        <p:spPr bwMode="auto">
          <a:xfrm>
            <a:off x="6172200" y="3396734"/>
            <a:ext cx="472890" cy="1097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9" idx="3"/>
            <a:endCxn id="11" idx="1"/>
          </p:cNvCxnSpPr>
          <p:nvPr/>
        </p:nvCxnSpPr>
        <p:spPr bwMode="auto">
          <a:xfrm>
            <a:off x="1027217" y="4437966"/>
            <a:ext cx="552579" cy="1136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9" idx="3"/>
            <a:endCxn id="12" idx="2"/>
          </p:cNvCxnSpPr>
          <p:nvPr/>
        </p:nvCxnSpPr>
        <p:spPr bwMode="auto">
          <a:xfrm flipV="1">
            <a:off x="1027217" y="4381500"/>
            <a:ext cx="1411183" cy="564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1219200" y="3131820"/>
            <a:ext cx="2590800" cy="2590800"/>
          </a:xfrm>
          <a:prstGeom prst="ellipse">
            <a:avLst/>
          </a:prstGeom>
          <a:solidFill>
            <a:srgbClr val="0070C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>
            <a:endCxn id="23" idx="7"/>
          </p:cNvCxnSpPr>
          <p:nvPr/>
        </p:nvCxnSpPr>
        <p:spPr bwMode="auto">
          <a:xfrm flipV="1">
            <a:off x="2617622" y="3511234"/>
            <a:ext cx="812964" cy="87026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 rot="18934768">
            <a:off x="2598721" y="359336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ε</a:t>
            </a:r>
            <a:r>
              <a:rPr lang="en-US" altLang="ko-KR" dirty="0" smtClean="0"/>
              <a:t>=1</a:t>
            </a:r>
            <a:endParaRPr lang="ko-KR" altLang="en-US" dirty="0"/>
          </a:p>
        </p:txBody>
      </p:sp>
      <p:sp>
        <p:nvSpPr>
          <p:cNvPr id="35" name="Oval 34"/>
          <p:cNvSpPr/>
          <p:nvPr/>
        </p:nvSpPr>
        <p:spPr bwMode="auto">
          <a:xfrm>
            <a:off x="1981200" y="3429000"/>
            <a:ext cx="2590800" cy="2590800"/>
          </a:xfrm>
          <a:prstGeom prst="ellipse">
            <a:avLst/>
          </a:prstGeom>
          <a:solidFill>
            <a:srgbClr val="FFC0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523164" y="4544934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58884" y="3863478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437675" y="423334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p3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47060" y="459486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39443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Forming a cluster</a:t>
            </a:r>
          </a:p>
          <a:p>
            <a:pPr lvl="1"/>
            <a:r>
              <a:rPr lang="en-US" sz="2000" dirty="0"/>
              <a:t>If </a:t>
            </a:r>
            <a:r>
              <a:rPr lang="en-US" sz="2000" i="1" dirty="0"/>
              <a:t>p</a:t>
            </a:r>
            <a:r>
              <a:rPr lang="en-US" sz="2000" dirty="0"/>
              <a:t> is a core point, then it forms a </a:t>
            </a:r>
            <a:r>
              <a:rPr lang="en-US" sz="2000" i="1" dirty="0"/>
              <a:t>cluster</a:t>
            </a:r>
            <a:r>
              <a:rPr lang="en-US" sz="2000" dirty="0"/>
              <a:t> together with all points (core or non-core) that are reachable from it. </a:t>
            </a:r>
          </a:p>
          <a:p>
            <a:pPr lvl="1"/>
            <a:r>
              <a:rPr lang="en-US" sz="2000" dirty="0"/>
              <a:t>Each cluster contains </a:t>
            </a:r>
            <a:r>
              <a:rPr lang="en-US" sz="2000" b="1" u="sng" dirty="0"/>
              <a:t>at least one core point</a:t>
            </a:r>
            <a:r>
              <a:rPr lang="en-US" sz="2000" dirty="0"/>
              <a:t>; non-core points can be part of a cluster, but they form its "</a:t>
            </a:r>
            <a:r>
              <a:rPr lang="en-US" sz="2000" b="1" u="sng" dirty="0" smtClean="0"/>
              <a:t>edge</a:t>
            </a:r>
            <a:r>
              <a:rPr lang="en-US" sz="2000" dirty="0" smtClean="0"/>
              <a:t>," </a:t>
            </a:r>
            <a:r>
              <a:rPr lang="en-US" sz="2000" dirty="0"/>
              <a:t>since they cannot be used to reach more points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example</a:t>
            </a:r>
          </a:p>
          <a:p>
            <a:pPr lvl="1"/>
            <a:r>
              <a:rPr lang="en-US" dirty="0" smtClean="0"/>
              <a:t>See “</a:t>
            </a:r>
            <a:r>
              <a:rPr lang="en-US" dirty="0" err="1" smtClean="0"/>
              <a:t>DBSCAN_example.ipynb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6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19829</TotalTime>
  <Words>471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Tahoma</vt:lpstr>
      <vt:lpstr>Wingdings</vt:lpstr>
      <vt:lpstr>01013022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DBSCAN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276</cp:revision>
  <dcterms:created xsi:type="dcterms:W3CDTF">2015-01-19T14:33:39Z</dcterms:created>
  <dcterms:modified xsi:type="dcterms:W3CDTF">2022-03-28T00:38:45Z</dcterms:modified>
</cp:coreProperties>
</file>