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446" r:id="rId3"/>
    <p:sldId id="462" r:id="rId4"/>
    <p:sldId id="466" r:id="rId5"/>
    <p:sldId id="471" r:id="rId6"/>
    <p:sldId id="463" r:id="rId7"/>
    <p:sldId id="459" r:id="rId8"/>
    <p:sldId id="467" r:id="rId9"/>
    <p:sldId id="464" r:id="rId10"/>
    <p:sldId id="465" r:id="rId11"/>
    <p:sldId id="468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39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EB6977-A669-4C77-B10F-DCFF158C1BAC}" type="datetime1">
              <a:rPr lang="en-US" smtClean="0"/>
              <a:t>4/10/2022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67F36-CC2A-4517-9B3A-105E06CF2EA9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8FBB5-224A-40CB-8EF8-BC053702F863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85639-B02D-4EF1-8AAA-D3853A270639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2C5F9-B94B-4CA7-BEBF-2FBB9FE7347A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032B00-8038-4FD8-AB93-39B9B15FFDFE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1EBDA-1758-4B21-8DA4-E5A9048CFDF2}" type="datetime1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8CE9C-6401-4BB8-B5EF-42E91AFD0914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09D18D-373B-42AA-BFFE-D0E12A464BFD}" type="datetime1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C07BF-8FD0-42F2-90EE-B7090FB89E8F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9CBA9-75B1-4610-9D30-08B4183CBF1E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6437A0-550A-4EA1-BBA1-97730CC02E87}" type="datetime1">
              <a:rPr lang="en-US" smtClean="0"/>
              <a:t>4/10/2022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.naver.com/movie/bi/mi/basic.nhn?code=15571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#Inverse_document_frequenc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sklearn</a:t>
            </a:r>
            <a:r>
              <a:rPr lang="ko-KR" altLang="en-US" dirty="0" smtClean="0"/>
              <a:t>을 이용한 문서 </a:t>
            </a:r>
            <a:r>
              <a:rPr lang="en-US" altLang="ko-KR" dirty="0" smtClean="0"/>
              <a:t>vectorization</a:t>
            </a:r>
          </a:p>
          <a:p>
            <a:pPr lvl="1"/>
            <a:r>
              <a:rPr lang="en-US" altLang="ko-KR" dirty="0" smtClean="0"/>
              <a:t>TF: </a:t>
            </a:r>
            <a:r>
              <a:rPr lang="en-US" altLang="ko-KR" dirty="0" err="1" smtClean="0"/>
              <a:t>CountVectorizer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TF-IDF: </a:t>
            </a:r>
            <a:r>
              <a:rPr lang="en-US" altLang="ko-KR" dirty="0" err="1" smtClean="0"/>
              <a:t>TfidfVectorizer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r>
              <a:rPr lang="en-US" altLang="ko-KR" dirty="0" smtClean="0"/>
              <a:t>Examples</a:t>
            </a:r>
          </a:p>
          <a:p>
            <a:pPr lvl="1"/>
            <a:r>
              <a:rPr lang="en-US" altLang="ko-KR" dirty="0"/>
              <a:t>For toy data, see ‘doc_vectorization_example1.ipynb’ </a:t>
            </a:r>
          </a:p>
          <a:p>
            <a:pPr lvl="1"/>
            <a:r>
              <a:rPr lang="en-US" altLang="ko-KR" dirty="0"/>
              <a:t>For real documents, see ‘doc_vectorization_example2.ipynb’ </a:t>
            </a:r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CountVectorizer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CountVectorizer</a:t>
            </a:r>
            <a:r>
              <a:rPr lang="en-US" altLang="ko-KR" dirty="0" smtClean="0"/>
              <a:t> class</a:t>
            </a:r>
          </a:p>
          <a:p>
            <a:pPr lvl="1"/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/>
            <a:r>
              <a:rPr lang="en-US" altLang="ko-KR" dirty="0" err="1"/>
              <a:t>vectorizer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CountVectorizer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Sentiment analysis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(</a:t>
            </a:r>
            <a:r>
              <a:rPr lang="ko-KR" altLang="en-US" dirty="0" smtClean="0"/>
              <a:t>감성분석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it? </a:t>
            </a:r>
          </a:p>
          <a:p>
            <a:pPr lvl="1"/>
            <a:r>
              <a:rPr lang="ko-KR" altLang="en-US" sz="2000" dirty="0" smtClean="0"/>
              <a:t>글에 담긴 특정 주제에 대한 논조 </a:t>
            </a:r>
            <a:r>
              <a:rPr lang="en-US" altLang="ko-KR" sz="2000" dirty="0" smtClean="0"/>
              <a:t>(or sentiment)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긍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부정성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파악하는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영화평의 예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영화평</a:t>
            </a:r>
            <a:r>
              <a:rPr lang="en-US" altLang="ko-KR" sz="1800" dirty="0" smtClean="0"/>
              <a:t>1: “</a:t>
            </a:r>
            <a:r>
              <a:rPr lang="ko-KR" altLang="en-US" sz="1800" dirty="0" smtClean="0"/>
              <a:t>너무 재밌어서 또 보고 싶어요</a:t>
            </a:r>
            <a:r>
              <a:rPr lang="en-US" altLang="ko-KR" sz="1800" dirty="0" smtClean="0"/>
              <a:t>”</a:t>
            </a:r>
          </a:p>
          <a:p>
            <a:pPr lvl="2"/>
            <a:r>
              <a:rPr lang="ko-KR" altLang="en-US" sz="1800" dirty="0" smtClean="0"/>
              <a:t>영화평</a:t>
            </a:r>
            <a:r>
              <a:rPr lang="en-US" altLang="ko-KR" sz="1800" dirty="0" smtClean="0"/>
              <a:t>2: “</a:t>
            </a:r>
            <a:r>
              <a:rPr lang="ko-KR" altLang="en-US" sz="1800" dirty="0" smtClean="0"/>
              <a:t>돈도 아깝고 시간도 아깝습니다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영화보고 여자친구랑 싸웠어요</a:t>
            </a:r>
            <a:r>
              <a:rPr lang="en-US" altLang="ko-KR" sz="1800" dirty="0" smtClean="0"/>
              <a:t>”</a:t>
            </a:r>
            <a:endParaRPr lang="en-US" sz="1800" dirty="0" smtClean="0"/>
          </a:p>
          <a:p>
            <a:r>
              <a:rPr lang="en-US" sz="2400" dirty="0" smtClean="0"/>
              <a:t>Two different approaches</a:t>
            </a:r>
          </a:p>
          <a:p>
            <a:pPr lvl="1"/>
            <a:r>
              <a:rPr lang="en-US" sz="2000" dirty="0" smtClean="0"/>
              <a:t>Machine learning (</a:t>
            </a:r>
            <a:r>
              <a:rPr lang="ko-KR" altLang="en-US" sz="2000" dirty="0" smtClean="0"/>
              <a:t>기계학습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Supervised learning</a:t>
            </a:r>
          </a:p>
          <a:p>
            <a:pPr lvl="1"/>
            <a:r>
              <a:rPr lang="en-US" sz="2000" dirty="0" smtClean="0"/>
              <a:t>Lexicon based (</a:t>
            </a:r>
            <a:r>
              <a:rPr lang="ko-KR" altLang="en-US" sz="2000" dirty="0" smtClean="0"/>
              <a:t>감성어 사전 기반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A0D6-D57E-4A73-B78F-45B6259D213B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기계학습 기반의 감성 분석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ko-KR" altLang="en-US" dirty="0" smtClean="0"/>
              <a:t>정답이 있는 데이터 필요</a:t>
            </a:r>
            <a:endParaRPr lang="en-US" dirty="0" smtClean="0"/>
          </a:p>
          <a:p>
            <a:pPr lvl="3"/>
            <a:r>
              <a:rPr lang="en-US" dirty="0" smtClean="0"/>
              <a:t>Data with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</a:t>
            </a:r>
            <a:r>
              <a:rPr lang="ko-KR" altLang="en-US" dirty="0"/>
              <a:t>평</a:t>
            </a:r>
            <a:r>
              <a:rPr lang="en-US" dirty="0" smtClean="0"/>
              <a:t> with </a:t>
            </a:r>
            <a:r>
              <a:rPr lang="ko-KR" altLang="en-US" dirty="0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</a:t>
            </a:r>
            <a:r>
              <a:rPr lang="en-US" altLang="ko-KR" dirty="0" smtClean="0"/>
              <a:t>labels</a:t>
            </a:r>
          </a:p>
          <a:p>
            <a:pPr lvl="3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학습데이터와 평가데이터로 구분</a:t>
            </a:r>
            <a:endParaRPr lang="en-US" altLang="ko-KR" spc="-8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dirty="0" smtClean="0"/>
          </a:p>
          <a:p>
            <a:pPr lvl="2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풀고자 하는 문제에 대한 </a:t>
            </a:r>
            <a:r>
              <a:rPr lang="ko-KR" altLang="en-US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데이터</a:t>
            </a:r>
            <a:endParaRPr lang="en-US" dirty="0" smtClean="0"/>
          </a:p>
          <a:p>
            <a:pPr lvl="3"/>
            <a:r>
              <a:rPr lang="en-US" dirty="0" smtClean="0"/>
              <a:t>Data with no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without such labels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126-41C2-4075-A85A-6150A664E744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영화평 분석의 예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학습 데이터</a:t>
            </a:r>
            <a:endParaRPr lang="en-US" altLang="ko-KR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ko-KR" altLang="en-US" sz="2400" dirty="0" smtClean="0"/>
              <a:t>새로</a:t>
            </a:r>
            <a:r>
              <a:rPr lang="ko-KR" altLang="en-US" sz="2400" dirty="0"/>
              <a:t>운</a:t>
            </a:r>
            <a:r>
              <a:rPr lang="ko-KR" altLang="en-US" sz="2400" dirty="0" smtClean="0"/>
              <a:t> 데이터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4728-5C55-4914-9606-3966CFA9591E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76400" y="2971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movie is so fun.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 movie is disappointing.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4114800" y="4278868"/>
            <a:ext cx="10668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27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알고리</a:t>
            </a:r>
            <a:r>
              <a:rPr lang="ko-KR" altLang="en-US"/>
              <a:t>즘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76400" y="5212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movie was boring.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main actor is so attractive.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1743" y="1948651"/>
            <a:ext cx="247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힌트정보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어떠한 단어들이 얼마만큼 사용되었는가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34593" y="2740204"/>
            <a:ext cx="1228258" cy="68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추가 정보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문서 마다의 </a:t>
            </a:r>
            <a:r>
              <a:rPr lang="en-US" altLang="ko-KR" sz="2000" dirty="0" smtClean="0"/>
              <a:t>label (or class) </a:t>
            </a:r>
            <a:r>
              <a:rPr lang="ko-KR" altLang="en-US" sz="2000" dirty="0" smtClean="0"/>
              <a:t>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Doc 1 -&gt;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2 -&gt; </a:t>
            </a:r>
            <a:r>
              <a:rPr lang="ko-KR" altLang="en-US" sz="1800" dirty="0" smtClean="0"/>
              <a:t>부정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3 -&gt;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ML algorithm</a:t>
            </a:r>
            <a:r>
              <a:rPr lang="ko-KR" altLang="en-US" sz="2000" dirty="0" smtClean="0"/>
              <a:t>이 하는 일</a:t>
            </a:r>
            <a:endParaRPr lang="en-US" sz="2000" dirty="0" smtClean="0"/>
          </a:p>
          <a:p>
            <a:pPr lvl="2"/>
            <a:r>
              <a:rPr lang="en-US" sz="1800" dirty="0" smtClean="0"/>
              <a:t>Using the words and labels information -&gt; </a:t>
            </a:r>
            <a:r>
              <a:rPr lang="ko-KR" altLang="en-US" sz="1800" dirty="0" smtClean="0"/>
              <a:t>어떤 단어들이 나왔을 때 문서가 긍정 혹은 부정일 확률이 높은지를 계산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이 없는 문서에 적용해서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을 추정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C292-483A-443A-A05C-91A9B95812F5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Text data collection</a:t>
            </a:r>
          </a:p>
          <a:p>
            <a:pPr lvl="2"/>
            <a:r>
              <a:rPr lang="en-US" sz="1800" dirty="0" smtClean="0"/>
              <a:t>Web scraping</a:t>
            </a:r>
          </a:p>
          <a:p>
            <a:pPr lvl="2"/>
            <a:r>
              <a:rPr lang="ko-KR" altLang="en-US" sz="18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정답 데이터와 문제 </a:t>
            </a:r>
            <a:r>
              <a:rPr lang="ko-KR" altLang="en-US" sz="18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데이터</a:t>
            </a:r>
            <a:endParaRPr lang="en-US" sz="1800" dirty="0" smtClean="0"/>
          </a:p>
          <a:p>
            <a:pPr lvl="1"/>
            <a:r>
              <a:rPr lang="en-US" sz="2000" dirty="0" smtClean="0"/>
              <a:t>Preprocessing</a:t>
            </a:r>
          </a:p>
          <a:p>
            <a:pPr lvl="2"/>
            <a:r>
              <a:rPr lang="ko-KR" altLang="en-US" sz="1800" dirty="0" smtClean="0"/>
              <a:t>특정 품사의 단어들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(i.e., features) </a:t>
            </a:r>
            <a:r>
              <a:rPr lang="ko-KR" altLang="en-US" sz="1800" dirty="0" smtClean="0"/>
              <a:t>만 선택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Representation (vectorization)</a:t>
            </a:r>
          </a:p>
          <a:p>
            <a:pPr lvl="2"/>
            <a:r>
              <a:rPr lang="en-US" sz="1800" dirty="0" err="1" smtClean="0"/>
              <a:t>TF</a:t>
            </a:r>
            <a:endParaRPr lang="en-US" sz="1800" dirty="0" smtClean="0"/>
          </a:p>
          <a:p>
            <a:pPr lvl="2"/>
            <a:r>
              <a:rPr lang="en-US" sz="1800" dirty="0" err="1" smtClean="0"/>
              <a:t>TF-IDF</a:t>
            </a:r>
            <a:endParaRPr lang="en-US" sz="1800" dirty="0" smtClean="0"/>
          </a:p>
          <a:p>
            <a:pPr lvl="1"/>
            <a:r>
              <a:rPr lang="en-US" sz="2000" dirty="0" smtClean="0"/>
              <a:t>Applying a ML algorithms for training data</a:t>
            </a:r>
          </a:p>
          <a:p>
            <a:pPr lvl="2"/>
            <a:r>
              <a:rPr lang="en-US" sz="1800" dirty="0" smtClean="0"/>
              <a:t>Applying the results of the learning to new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9D7B-7FB9-452A-8387-52D796989996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Algorithms used for classification</a:t>
            </a:r>
          </a:p>
          <a:p>
            <a:pPr lvl="1"/>
            <a:r>
              <a:rPr lang="ko-KR" altLang="en-US" sz="2400" dirty="0" smtClean="0"/>
              <a:t>전통적인 기계학습 알고리즘</a:t>
            </a:r>
            <a:endParaRPr lang="en-US" sz="2400" dirty="0"/>
          </a:p>
          <a:p>
            <a:pPr lvl="2"/>
            <a:r>
              <a:rPr lang="en-US" sz="2000" b="1" dirty="0" smtClean="0"/>
              <a:t>Logistic regression</a:t>
            </a:r>
          </a:p>
          <a:p>
            <a:pPr lvl="2"/>
            <a:r>
              <a:rPr lang="en-US" sz="2000" dirty="0" smtClean="0"/>
              <a:t>Support vector machine</a:t>
            </a:r>
          </a:p>
          <a:p>
            <a:pPr lvl="2"/>
            <a:r>
              <a:rPr lang="en-US" sz="2000" dirty="0" smtClean="0"/>
              <a:t>Decision tree</a:t>
            </a:r>
          </a:p>
          <a:p>
            <a:pPr lvl="3"/>
            <a:r>
              <a:rPr lang="en-US" sz="1600" dirty="0" smtClean="0"/>
              <a:t>Random forest</a:t>
            </a:r>
          </a:p>
          <a:p>
            <a:pPr lvl="3"/>
            <a:r>
              <a:rPr lang="en-US" sz="1600" dirty="0" err="1" smtClean="0"/>
              <a:t>XGBoost</a:t>
            </a:r>
            <a:endParaRPr lang="en-US" sz="1600" dirty="0" smtClean="0"/>
          </a:p>
          <a:p>
            <a:pPr lvl="3"/>
            <a:r>
              <a:rPr lang="en-US" sz="1600" dirty="0" smtClean="0"/>
              <a:t>Light GBM</a:t>
            </a:r>
          </a:p>
          <a:p>
            <a:pPr lvl="2"/>
            <a:r>
              <a:rPr lang="en-US" sz="2000" dirty="0" smtClean="0"/>
              <a:t>Naive Bayes</a:t>
            </a:r>
          </a:p>
          <a:p>
            <a:pPr lvl="1"/>
            <a:r>
              <a:rPr lang="ko-KR" altLang="en-US" sz="2400" dirty="0" smtClean="0"/>
              <a:t>신경망 기반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딥러닝 알고리즘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2000" dirty="0" smtClean="0"/>
              <a:t>순환신경망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RNN</a:t>
            </a:r>
            <a:r>
              <a:rPr lang="en-US" altLang="ko-KR" sz="2000" dirty="0" smtClean="0"/>
              <a:t>, recurrent neural network)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ED2-9203-44A1-B90D-0BFE8FABA9B9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영화평 데이터 감성분석 해보기</a:t>
            </a:r>
            <a:r>
              <a:rPr lang="en-US" altLang="ko-KR" sz="36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36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ABE5-AA8A-4E6B-AC53-95287690A232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Text data collection</a:t>
            </a:r>
          </a:p>
          <a:p>
            <a:pPr lvl="2"/>
            <a:r>
              <a:rPr lang="en-US" sz="1800" dirty="0" smtClean="0"/>
              <a:t>Web scraping</a:t>
            </a:r>
          </a:p>
          <a:p>
            <a:pPr lvl="2"/>
            <a:r>
              <a:rPr lang="en-US" sz="1800" dirty="0" smtClean="0"/>
              <a:t>Preprocessing</a:t>
            </a:r>
          </a:p>
          <a:p>
            <a:pPr lvl="3"/>
            <a:r>
              <a:rPr lang="en-US" sz="1600" dirty="0" err="1" smtClean="0"/>
              <a:t>PoS</a:t>
            </a:r>
            <a:r>
              <a:rPr lang="en-US" sz="1600" dirty="0" smtClean="0"/>
              <a:t> tagging</a:t>
            </a:r>
          </a:p>
          <a:p>
            <a:pPr lvl="3"/>
            <a:r>
              <a:rPr lang="ko-KR" altLang="en-US" sz="1600" dirty="0" smtClean="0"/>
              <a:t>불용어가 제거된 특정 품사의 단어들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(i.e., features) </a:t>
            </a:r>
            <a:r>
              <a:rPr lang="ko-KR" altLang="en-US" sz="1600" dirty="0" smtClean="0"/>
              <a:t>만 선택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이러한 단어들은 문서의 특성을 잘 나타내어야 함</a:t>
            </a:r>
            <a:endParaRPr lang="en-US" altLang="ko-KR" sz="1600" dirty="0" smtClean="0"/>
          </a:p>
          <a:p>
            <a:pPr lvl="2"/>
            <a:r>
              <a:rPr lang="en-US" sz="1800" dirty="0" smtClean="0"/>
              <a:t>Representation (vectorization)</a:t>
            </a:r>
          </a:p>
          <a:p>
            <a:pPr lvl="3"/>
            <a:r>
              <a:rPr lang="ko-KR" altLang="en-US" sz="1400" dirty="0" smtClean="0"/>
              <a:t>전처리 과정의 결과물을 이용</a:t>
            </a:r>
            <a:endParaRPr lang="en-US" sz="1400" dirty="0" smtClean="0"/>
          </a:p>
          <a:p>
            <a:pPr lvl="3"/>
            <a:r>
              <a:rPr lang="en-US" sz="1600" dirty="0" smtClean="0"/>
              <a:t>Bag of words model</a:t>
            </a:r>
          </a:p>
          <a:p>
            <a:pPr lvl="3"/>
            <a:r>
              <a:rPr lang="en-US" sz="1600" dirty="0" smtClean="0"/>
              <a:t>TF-IDF</a:t>
            </a:r>
          </a:p>
          <a:p>
            <a:pPr lvl="2"/>
            <a:r>
              <a:rPr lang="en-US" sz="1800" dirty="0" smtClean="0"/>
              <a:t>Applying a ML algorithms for training data</a:t>
            </a:r>
          </a:p>
          <a:p>
            <a:pPr lvl="3"/>
            <a:r>
              <a:rPr lang="en-US" sz="1600" dirty="0" smtClean="0"/>
              <a:t>Applying the results of the learning to new data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영화평 감성분석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ko-KR" altLang="en-US" dirty="0" smtClean="0"/>
              <a:t>년도에 상영된 영화 중 상위 </a:t>
            </a:r>
            <a:r>
              <a:rPr lang="en-US" altLang="ko-KR" dirty="0" smtClean="0"/>
              <a:t>300 </a:t>
            </a:r>
            <a:r>
              <a:rPr lang="ko-KR" altLang="en-US" dirty="0" smtClean="0"/>
              <a:t>개 영화에 대한 네이버 리뷰 데이터</a:t>
            </a:r>
            <a:endParaRPr lang="en-US" altLang="ko-KR" dirty="0" smtClean="0"/>
          </a:p>
          <a:p>
            <a:pPr lvl="1"/>
            <a:r>
              <a:rPr lang="en-US" dirty="0" smtClean="0"/>
              <a:t>Training &amp; evaluation data</a:t>
            </a:r>
          </a:p>
          <a:p>
            <a:pPr lvl="2"/>
            <a:r>
              <a:rPr lang="ko-KR" altLang="en-US" dirty="0" smtClean="0"/>
              <a:t>이중 일부를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에 사용하고 나머지를 모델의 결과를 </a:t>
            </a:r>
            <a:r>
              <a:rPr lang="en-US" altLang="ko-KR" dirty="0" smtClean="0"/>
              <a:t>evaluate</a:t>
            </a:r>
            <a:r>
              <a:rPr lang="ko-KR" altLang="en-US" dirty="0" smtClean="0"/>
              <a:t>하는데 사용</a:t>
            </a:r>
            <a:r>
              <a:rPr lang="en-US" altLang="ko-KR" dirty="0" smtClean="0"/>
              <a:t> </a:t>
            </a:r>
          </a:p>
          <a:p>
            <a:pPr lvl="2"/>
            <a:r>
              <a:rPr lang="en-US" dirty="0" smtClean="0"/>
              <a:t>You can also have a validation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688-45F9-4FB9-B4A7-D810A83367EB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1) Collect review data </a:t>
            </a:r>
          </a:p>
          <a:p>
            <a:pPr lvl="2"/>
            <a:r>
              <a:rPr lang="en-US" sz="1800" dirty="0" smtClean="0"/>
              <a:t>Both training and test data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네이버 평점 데이터</a:t>
            </a:r>
            <a:endParaRPr lang="en-US" altLang="ko-KR" sz="1800" dirty="0" smtClean="0"/>
          </a:p>
          <a:p>
            <a:pPr lvl="3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movie.naver.com/movie/bi/mi/basic.nhn?code=155716</a:t>
            </a:r>
            <a:endParaRPr lang="en-US" sz="1600" dirty="0" smtClean="0"/>
          </a:p>
          <a:p>
            <a:pPr lvl="3"/>
            <a:r>
              <a:rPr lang="ko-KR" altLang="en-US" sz="1600" dirty="0" smtClean="0"/>
              <a:t>네트워크 검사 방법 사용</a:t>
            </a:r>
            <a:endParaRPr lang="en-US" altLang="ko-KR" sz="1600" dirty="0" smtClean="0"/>
          </a:p>
          <a:p>
            <a:pPr lvl="1"/>
            <a:r>
              <a:rPr lang="en-US" sz="2000" dirty="0" smtClean="0"/>
              <a:t>2) Text preprocessing</a:t>
            </a:r>
          </a:p>
          <a:p>
            <a:pPr lvl="2"/>
            <a:r>
              <a:rPr lang="ko-KR" altLang="en-US" sz="1800" dirty="0" smtClean="0"/>
              <a:t>이를 통해 특정 품사의 단어들만 저장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3) </a:t>
            </a:r>
            <a:r>
              <a:rPr lang="en-US" sz="2000" dirty="0" smtClean="0"/>
              <a:t>DTM </a:t>
            </a:r>
            <a:r>
              <a:rPr lang="ko-KR" altLang="en-US" sz="2000" dirty="0" smtClean="0"/>
              <a:t>로 표현 </a:t>
            </a:r>
            <a:r>
              <a:rPr lang="en-US" altLang="ko-KR" sz="2000" dirty="0" smtClean="0"/>
              <a:t>(Frequency or TFIDF)</a:t>
            </a:r>
          </a:p>
          <a:p>
            <a:pPr lvl="1"/>
            <a:r>
              <a:rPr lang="en-US" sz="2000" dirty="0" smtClean="0"/>
              <a:t>4) ML </a:t>
            </a:r>
            <a:r>
              <a:rPr lang="ko-KR" altLang="en-US" sz="2000" dirty="0" smtClean="0"/>
              <a:t>알고리즘 적용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Logistic regression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학습 </a:t>
            </a:r>
            <a:r>
              <a:rPr lang="en-US" altLang="ko-KR" sz="1600" dirty="0" smtClean="0"/>
              <a:t>-&gt; Evaluation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38F1-A362-4F10-B6DE-AE24A74ACBC6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codes</a:t>
            </a:r>
          </a:p>
          <a:p>
            <a:pPr lvl="1"/>
            <a:r>
              <a:rPr lang="en-US" dirty="0" smtClean="0"/>
              <a:t>see ‘</a:t>
            </a:r>
            <a:r>
              <a:rPr lang="en-US" dirty="0" err="1" smtClean="0"/>
              <a:t>LR_sentiment.ipynb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AF4A-B6A9-4564-9737-FEC5EF0FDCBB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Example: three documents</a:t>
            </a:r>
          </a:p>
          <a:p>
            <a:pPr lvl="1"/>
            <a:r>
              <a:rPr lang="en-US" sz="1800" dirty="0" smtClean="0"/>
              <a:t>Doc 1: ‘banana apple </a:t>
            </a:r>
            <a:r>
              <a:rPr lang="en-US" sz="1800" dirty="0" err="1" smtClean="0"/>
              <a:t>apple</a:t>
            </a:r>
            <a:r>
              <a:rPr lang="en-US" sz="1800" dirty="0" smtClean="0"/>
              <a:t> orange’</a:t>
            </a:r>
          </a:p>
          <a:p>
            <a:pPr lvl="1"/>
            <a:r>
              <a:rPr lang="en-US" sz="1800" dirty="0" smtClean="0"/>
              <a:t>Doc 2: ‘apple carrot eggplant carrot’</a:t>
            </a:r>
          </a:p>
          <a:p>
            <a:pPr lvl="1"/>
            <a:r>
              <a:rPr lang="en-US" sz="1800" dirty="0" smtClean="0"/>
              <a:t>Doc 3: ‘banana mango orange </a:t>
            </a:r>
            <a:r>
              <a:rPr lang="en-US" sz="1800" dirty="0" err="1" smtClean="0"/>
              <a:t>orange</a:t>
            </a:r>
            <a:r>
              <a:rPr lang="en-US" sz="1800" dirty="0" smtClean="0"/>
              <a:t>’</a:t>
            </a:r>
          </a:p>
          <a:p>
            <a:pPr lvl="1"/>
            <a:r>
              <a:rPr lang="en-US" sz="1800" dirty="0" smtClean="0"/>
              <a:t>all words: ‘apple’, ‘banana’, ‘carrot’, ‘eggplant’, ‘mango’, ‘orange’</a:t>
            </a:r>
          </a:p>
          <a:p>
            <a:r>
              <a:rPr lang="en-US" sz="2000" dirty="0" smtClean="0"/>
              <a:t>Vectorization</a:t>
            </a:r>
          </a:p>
          <a:p>
            <a:pPr lvl="1"/>
            <a:r>
              <a:rPr lang="ko-KR" altLang="en-US" sz="1800" dirty="0" smtClean="0"/>
              <a:t>각 문서를 문서에 사용된 단어들로 구성이 된 </a:t>
            </a:r>
            <a:r>
              <a:rPr lang="en-US" altLang="ko-KR" sz="1800" dirty="0" smtClean="0"/>
              <a:t>vector</a:t>
            </a:r>
            <a:r>
              <a:rPr lang="ko-KR" altLang="en-US" sz="1800" dirty="0" smtClean="0"/>
              <a:t>로 표현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같은 </a:t>
            </a:r>
            <a:r>
              <a:rPr lang="en-US" altLang="ko-KR" sz="1800" dirty="0" smtClean="0"/>
              <a:t>corpus</a:t>
            </a:r>
            <a:r>
              <a:rPr lang="ko-KR" altLang="en-US" sz="1800" dirty="0" smtClean="0"/>
              <a:t>에 포함이된 문서들의 </a:t>
            </a: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크기는 같다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전체 단어의 수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sz="1800" dirty="0" smtClean="0"/>
              <a:t>Vector</a:t>
            </a:r>
            <a:r>
              <a:rPr lang="ko-KR" altLang="en-US" sz="1800" dirty="0" smtClean="0"/>
              <a:t>의 각 </a:t>
            </a:r>
            <a:r>
              <a:rPr lang="en-US" altLang="ko-KR" sz="1800" dirty="0" smtClean="0"/>
              <a:t>element</a:t>
            </a:r>
            <a:r>
              <a:rPr lang="ko-KR" altLang="en-US" sz="1800" dirty="0" smtClean="0"/>
              <a:t>의 값을 무엇으로 할 것이냐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en-US" sz="1400" dirty="0" smtClean="0"/>
              <a:t>Frequency (</a:t>
            </a:r>
            <a:r>
              <a:rPr lang="ko-KR" altLang="en-US" sz="1400" dirty="0" smtClean="0"/>
              <a:t>사용빈도</a:t>
            </a:r>
            <a:r>
              <a:rPr lang="en-US" altLang="ko-KR" sz="1400" dirty="0"/>
              <a:t>): (</a:t>
            </a:r>
            <a:r>
              <a:rPr lang="ko-KR" altLang="en-US" sz="1400" dirty="0"/>
              <a:t>전처리가 끝난</a:t>
            </a:r>
            <a:r>
              <a:rPr lang="en-US" altLang="ko-KR" sz="1400" dirty="0"/>
              <a:t>) Corpus</a:t>
            </a:r>
            <a:r>
              <a:rPr lang="ko-KR" altLang="en-US" sz="1400" dirty="0"/>
              <a:t>에 존재하는 각 단어가 각 문서에서 몇번 사용되었는지에 대한 정보 사용</a:t>
            </a:r>
            <a:endParaRPr lang="en-US" altLang="ko-KR" sz="1400" dirty="0"/>
          </a:p>
          <a:p>
            <a:pPr lvl="2"/>
            <a:r>
              <a:rPr lang="en-US" altLang="ko-KR" sz="1400" dirty="0" err="1" smtClean="0"/>
              <a:t>TF-IDF</a:t>
            </a:r>
            <a:endParaRPr lang="en-US" altLang="ko-KR" sz="1400" dirty="0" smtClean="0"/>
          </a:p>
          <a:p>
            <a:pPr lvl="2"/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Example: frequency</a:t>
            </a:r>
          </a:p>
          <a:p>
            <a:pPr lvl="1"/>
            <a:r>
              <a:rPr lang="ko-KR" altLang="en-US" sz="2200" dirty="0" smtClean="0"/>
              <a:t>각 문서를 단어들의 출현빈도 정보를 가지고 표현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순서</a:t>
            </a:r>
            <a:endParaRPr lang="en-US" altLang="ko-KR" sz="2200" dirty="0" smtClean="0"/>
          </a:p>
          <a:p>
            <a:pPr lvl="2"/>
            <a:r>
              <a:rPr lang="ko-KR" altLang="en-US" sz="1800" dirty="0" smtClean="0"/>
              <a:t>전체 데이터에서 사용된 단어들을 알파벳 순으로 배열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단어들이 각 문서에서 사용된 횟수 측정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 smtClean="0"/>
              <a:t>단점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각 단어가 해당 문서에서 갖는 상대적 중요성을 표현하지 못한다</a:t>
            </a:r>
            <a:r>
              <a:rPr lang="en-US" altLang="ko-KR" sz="2200" dirty="0" smtClean="0"/>
              <a:t>.</a:t>
            </a:r>
            <a:endParaRPr lang="en-US" sz="22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87593"/>
              </p:ext>
            </p:extLst>
          </p:nvPr>
        </p:nvGraphicFramePr>
        <p:xfrm>
          <a:off x="246344" y="4075113"/>
          <a:ext cx="5638801" cy="1618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banana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carrot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eggplant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mango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orange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00727" y="4267200"/>
            <a:ext cx="3069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이러한 행렬을</a:t>
            </a:r>
            <a:endParaRPr lang="en-US" altLang="ko-KR" dirty="0" smtClean="0"/>
          </a:p>
          <a:p>
            <a:r>
              <a:rPr lang="en-US" altLang="ko-KR" dirty="0" smtClean="0"/>
              <a:t>DTM, document-term matrix</a:t>
            </a:r>
          </a:p>
          <a:p>
            <a:r>
              <a:rPr lang="ko-KR" altLang="en-US" dirty="0" smtClean="0"/>
              <a:t>라고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5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Example: frequency (cont’d)</a:t>
            </a:r>
          </a:p>
          <a:p>
            <a:pPr lvl="1"/>
            <a:r>
              <a:rPr lang="en-US" sz="2200" dirty="0" smtClean="0"/>
              <a:t>DTM</a:t>
            </a:r>
            <a:r>
              <a:rPr lang="ko-KR" altLang="en-US" sz="2200" dirty="0" smtClean="0"/>
              <a:t>의 각 행이 각 문서의 벡터</a:t>
            </a:r>
            <a:endParaRPr lang="en-US" sz="2200" dirty="0" smtClean="0"/>
          </a:p>
          <a:p>
            <a:pPr lvl="2"/>
            <a:r>
              <a:rPr lang="en-US" altLang="ko-KR" sz="1800" dirty="0"/>
              <a:t>Doc1 = (</a:t>
            </a:r>
            <a:r>
              <a:rPr lang="en-US" altLang="ko-KR" sz="1800" dirty="0" smtClean="0"/>
              <a:t>2,1,0,0,0,1)</a:t>
            </a:r>
          </a:p>
          <a:p>
            <a:pPr lvl="2"/>
            <a:r>
              <a:rPr lang="en-US" sz="1800" dirty="0"/>
              <a:t>Doc2 = (</a:t>
            </a:r>
            <a:r>
              <a:rPr lang="en-US" sz="1800" dirty="0" smtClean="0"/>
              <a:t>1,0,2,1,0,0)</a:t>
            </a:r>
          </a:p>
          <a:p>
            <a:pPr lvl="2"/>
            <a:r>
              <a:rPr lang="en-US" sz="1800" dirty="0" smtClean="0"/>
              <a:t>Doc3 = (0,1,0,0,1,2)</a:t>
            </a:r>
          </a:p>
          <a:p>
            <a:r>
              <a:rPr lang="en-US" altLang="ko-KR" sz="2600" dirty="0" smtClean="0"/>
              <a:t>Exercise</a:t>
            </a:r>
          </a:p>
          <a:p>
            <a:pPr lvl="1"/>
            <a:r>
              <a:rPr lang="ko-KR" altLang="en-US" sz="2200" dirty="0" smtClean="0"/>
              <a:t>문서들 간의 유사도를 계산해 보세요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/>
          </a:p>
          <a:p>
            <a:r>
              <a:rPr lang="en-US" altLang="ko-KR" sz="2600" dirty="0" smtClean="0"/>
              <a:t>Frequency </a:t>
            </a:r>
            <a:r>
              <a:rPr lang="ko-KR" altLang="en-US" sz="2600" dirty="0" smtClean="0"/>
              <a:t>기반 방법의 단점</a:t>
            </a:r>
            <a:endParaRPr lang="en-US" altLang="ko-KR" sz="2600" dirty="0"/>
          </a:p>
          <a:p>
            <a:pPr lvl="1"/>
            <a:r>
              <a:rPr lang="ko-KR" altLang="en-US" sz="2200" dirty="0" smtClean="0"/>
              <a:t>각 단어가 해당 문서에서 갖는 상대적 중요성을 표현하지 못한다</a:t>
            </a:r>
            <a:r>
              <a:rPr lang="en-US" altLang="ko-KR" sz="2200" dirty="0" smtClean="0"/>
              <a:t>.</a:t>
            </a:r>
            <a:endParaRPr lang="en-US" sz="22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TF*IDF </a:t>
            </a:r>
            <a:r>
              <a:rPr lang="en-US" sz="2800" dirty="0"/>
              <a:t>(inverse document frequency</a:t>
            </a:r>
            <a:r>
              <a:rPr lang="en-US" sz="2800" dirty="0" smtClean="0"/>
              <a:t>)</a:t>
            </a:r>
          </a:p>
          <a:p>
            <a:pPr lvl="1"/>
            <a:r>
              <a:rPr lang="ko-KR" altLang="en-US" sz="2400" dirty="0" smtClean="0"/>
              <a:t>단어의 상대적 중요성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아래 두개의 단어 중 어떠한 단어가 문서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의 특성을 더 잘 반영하는가</a:t>
            </a:r>
            <a:r>
              <a:rPr lang="en-US" altLang="ko-KR" sz="2400" dirty="0" smtClean="0"/>
              <a:t>?</a:t>
            </a:r>
          </a:p>
          <a:p>
            <a:pPr lvl="2"/>
            <a:r>
              <a:rPr lang="ko-KR" altLang="en-US" sz="2000" dirty="0" smtClean="0"/>
              <a:t>이를 어떻게 수치로 표현할 수 있는가</a:t>
            </a:r>
            <a:r>
              <a:rPr lang="en-US" altLang="ko-KR" sz="2000" dirty="0" smtClean="0"/>
              <a:t>?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01091"/>
              </p:ext>
            </p:extLst>
          </p:nvPr>
        </p:nvGraphicFramePr>
        <p:xfrm>
          <a:off x="2667000" y="41910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9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TF-IDF</a:t>
            </a:r>
          </a:p>
          <a:p>
            <a:pPr marL="742950" lvl="2" indent="-342900">
              <a:buSzPct val="60000"/>
            </a:pPr>
            <a:r>
              <a:rPr lang="ko-KR" altLang="en-US" sz="1800" dirty="0"/>
              <a:t>특정 </a:t>
            </a:r>
            <a:r>
              <a:rPr lang="ko-KR" altLang="en-US" sz="1800" dirty="0" smtClean="0"/>
              <a:t>단어가 특정 문서의 </a:t>
            </a:r>
            <a:r>
              <a:rPr lang="en-US" altLang="ko-KR" sz="1800" dirty="0"/>
              <a:t>uniqueness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얼마나 나타내는가를 계산하기 </a:t>
            </a:r>
            <a:r>
              <a:rPr lang="ko-KR" altLang="en-US" sz="1800" dirty="0"/>
              <a:t>위해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742950" lvl="2" indent="-342900">
              <a:buSzPct val="60000"/>
            </a:pPr>
            <a:r>
              <a:rPr lang="en-US" sz="1800" dirty="0" smtClean="0"/>
              <a:t>TF-IDF</a:t>
            </a:r>
            <a:r>
              <a:rPr lang="ko-KR" altLang="en-US" sz="1800" dirty="0" smtClean="0"/>
              <a:t>가 높을수록 해당 단어는 다른 문서에서는 적게 사용되고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문서에서 많이 사용되고 있다는 뜻으로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단어가 해당 문서의 </a:t>
            </a:r>
            <a:r>
              <a:rPr lang="en-US" altLang="ko-KR" sz="1800" dirty="0" smtClean="0"/>
              <a:t>uniqueness</a:t>
            </a:r>
            <a:r>
              <a:rPr lang="ko-KR" altLang="en-US" sz="1800" dirty="0" smtClean="0"/>
              <a:t>를 많이 나타낸다고 볼 수 있음</a:t>
            </a:r>
            <a:endParaRPr lang="en-US" sz="1800" dirty="0" smtClean="0"/>
          </a:p>
          <a:p>
            <a:r>
              <a:rPr lang="en-US" sz="2000" dirty="0" smtClean="0"/>
              <a:t>IDF (inverse document frequency)</a:t>
            </a:r>
            <a:endParaRPr lang="en-US" sz="12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err="1" smtClean="0">
                <a:hlinkClick r:id="rId2"/>
              </a:rPr>
              <a:t>en.wikipedia.org</a:t>
            </a:r>
            <a:r>
              <a:rPr lang="en-US" sz="1600" dirty="0" smtClean="0">
                <a:hlinkClick r:id="rId2"/>
              </a:rPr>
              <a:t>/wiki/</a:t>
            </a:r>
            <a:r>
              <a:rPr lang="en-US" sz="1600" dirty="0" err="1" smtClean="0">
                <a:hlinkClick r:id="rId2"/>
              </a:rPr>
              <a:t>Tf%E2%80%93idf#Inverse_document_frequency</a:t>
            </a:r>
            <a:endParaRPr lang="en-US" sz="1600" dirty="0" smtClean="0"/>
          </a:p>
          <a:p>
            <a:pPr lvl="1"/>
            <a:r>
              <a:rPr lang="ko-KR" altLang="en-US" sz="1600" dirty="0" smtClean="0"/>
              <a:t>다른 문서에서 얼마나 사용되지 않았는지를 의미</a:t>
            </a:r>
            <a:endParaRPr lang="en-US" sz="1600" dirty="0"/>
          </a:p>
          <a:p>
            <a:pPr lvl="1"/>
            <a:r>
              <a:rPr lang="en-US" sz="1600" dirty="0" smtClean="0"/>
              <a:t>1/DF </a:t>
            </a:r>
            <a:r>
              <a:rPr lang="ko-KR" altLang="en-US" sz="1600" dirty="0" smtClean="0"/>
              <a:t>라고 생각할 수 있음</a:t>
            </a:r>
            <a:endParaRPr lang="en-US" sz="1600" dirty="0" smtClean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IDF </a:t>
            </a:r>
            <a:r>
              <a:rPr lang="ko-KR" altLang="en-US" sz="2800" dirty="0" smtClean="0"/>
              <a:t>계산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1/DF</a:t>
            </a:r>
          </a:p>
          <a:p>
            <a:pPr lvl="1"/>
            <a:r>
              <a:rPr lang="en-US" altLang="ko-KR" sz="2400" dirty="0" smtClean="0"/>
              <a:t>DF</a:t>
            </a:r>
            <a:r>
              <a:rPr lang="ko-KR" altLang="en-US" sz="2400" dirty="0" smtClean="0"/>
              <a:t>의 의미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corpus</a:t>
            </a:r>
            <a:r>
              <a:rPr lang="ko-KR" altLang="en-US" sz="2000" dirty="0"/>
              <a:t>에 존재하는 전체 문서들 </a:t>
            </a:r>
            <a:r>
              <a:rPr lang="ko-KR" altLang="en-US" sz="2000" dirty="0" smtClean="0"/>
              <a:t>중에서 </a:t>
            </a:r>
            <a:r>
              <a:rPr lang="ko-KR" altLang="en-US" sz="2000" b="1" u="sng" dirty="0" smtClean="0"/>
              <a:t>해당 </a:t>
            </a:r>
            <a:r>
              <a:rPr lang="ko-KR" altLang="en-US" sz="2000" b="1" u="sng" dirty="0"/>
              <a:t>문서를 제외한 나머지 문서들 </a:t>
            </a:r>
            <a:r>
              <a:rPr lang="ko-KR" altLang="en-US" sz="2000" b="1" u="sng" dirty="0" smtClean="0"/>
              <a:t>중</a:t>
            </a:r>
            <a:r>
              <a:rPr lang="ko-KR" altLang="en-US" sz="2000" dirty="0" smtClean="0"/>
              <a:t>에서 해당 </a:t>
            </a:r>
            <a:r>
              <a:rPr lang="ko-KR" altLang="en-US" sz="2000" dirty="0"/>
              <a:t>단어가 몇 개의 문서에서 사용되었는지를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문서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에서의 단어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에 대한 </a:t>
            </a:r>
            <a:r>
              <a:rPr lang="en-US" altLang="ko-KR" sz="2000" dirty="0" smtClean="0"/>
              <a:t>DF</a:t>
            </a:r>
          </a:p>
          <a:p>
            <a:pPr lvl="3"/>
            <a:r>
              <a:rPr lang="ko-KR" altLang="en-US" sz="1800" dirty="0" smtClean="0"/>
              <a:t>데이터셋에 존재하는 전체 문서의 수 </a:t>
            </a:r>
            <a:r>
              <a:rPr lang="en-US" altLang="ko-KR" sz="1800" dirty="0" smtClean="0"/>
              <a:t>= 10</a:t>
            </a:r>
          </a:p>
          <a:p>
            <a:pPr lvl="3"/>
            <a:r>
              <a:rPr lang="ko-KR" altLang="en-US" sz="1800" dirty="0" smtClean="0"/>
              <a:t>그 중에서 문서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를 제외한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문서에서 사용</a:t>
            </a:r>
            <a:endParaRPr lang="en-US" altLang="ko-KR" sz="1800" dirty="0" smtClean="0"/>
          </a:p>
          <a:p>
            <a:pPr lvl="4"/>
            <a:r>
              <a:rPr lang="en-US" altLang="ko-KR" sz="1800" dirty="0" smtClean="0"/>
              <a:t>then, </a:t>
            </a:r>
            <a:r>
              <a:rPr lang="ko-KR" altLang="en-US" sz="1800" dirty="0" smtClean="0"/>
              <a:t>문서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에서의 단어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갖는 </a:t>
            </a:r>
            <a:r>
              <a:rPr lang="en-US" altLang="ko-KR" sz="1800" dirty="0" smtClean="0"/>
              <a:t>DF = 4</a:t>
            </a:r>
          </a:p>
          <a:p>
            <a:pPr lvl="4"/>
            <a:r>
              <a:rPr lang="ko-KR" altLang="en-US" sz="1800" dirty="0" smtClean="0"/>
              <a:t>따라서 </a:t>
            </a:r>
            <a:r>
              <a:rPr lang="en-US" altLang="ko-KR" sz="1800" dirty="0" smtClean="0"/>
              <a:t>IDF = ¼ </a:t>
            </a:r>
            <a:endParaRPr lang="ko-KR" altLang="en-US" sz="1800" dirty="0"/>
          </a:p>
          <a:p>
            <a:pPr lvl="2"/>
            <a:endParaRPr lang="ko-KR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5466"/>
              </p:ext>
            </p:extLst>
          </p:nvPr>
        </p:nvGraphicFramePr>
        <p:xfrm>
          <a:off x="685800" y="25146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7456" y="21336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TF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13968"/>
              </p:ext>
            </p:extLst>
          </p:nvPr>
        </p:nvGraphicFramePr>
        <p:xfrm>
          <a:off x="5105400" y="25146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6800" y="2133600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 (</a:t>
            </a:r>
            <a:r>
              <a:rPr lang="ko-KR" altLang="en-US" dirty="0" smtClean="0"/>
              <a:t>해당 단어가 사용된 다른 문서의수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41696"/>
              </p:ext>
            </p:extLst>
          </p:nvPr>
        </p:nvGraphicFramePr>
        <p:xfrm>
          <a:off x="685800" y="48768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1/2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400" y="44958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IDF (1/(DF+1)</a:t>
            </a:r>
            <a:r>
              <a:rPr lang="ko-KR" altLang="en-US" dirty="0" smtClean="0"/>
              <a:t>로 계산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87725"/>
              </p:ext>
            </p:extLst>
          </p:nvPr>
        </p:nvGraphicFramePr>
        <p:xfrm>
          <a:off x="5105400" y="48768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10*1/2=5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0*1/2=0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10*1/2=5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10*1=10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0" y="4495800"/>
            <a:ext cx="88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32221</TotalTime>
  <Words>1059</Words>
  <Application>Microsoft Office PowerPoint</Application>
  <PresentationFormat>On-screen Show (4:3)</PresentationFormat>
  <Paragraphs>306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Tahoma</vt:lpstr>
      <vt:lpstr>Wingdings</vt:lpstr>
      <vt:lpstr>01013022</vt:lpstr>
      <vt:lpstr>Document classification </vt:lpstr>
      <vt:lpstr>ML-based approach</vt:lpstr>
      <vt:lpstr>각 문서를 벡터로 변환</vt:lpstr>
      <vt:lpstr>각 문서를 벡터로 변환</vt:lpstr>
      <vt:lpstr>각 문서를 벡터로 변환</vt:lpstr>
      <vt:lpstr>TF-IDF</vt:lpstr>
      <vt:lpstr>TF-IDF </vt:lpstr>
      <vt:lpstr>TF-IDF</vt:lpstr>
      <vt:lpstr>TF-IDF</vt:lpstr>
      <vt:lpstr>Vectorization</vt:lpstr>
      <vt:lpstr>CountVectorizer 사용하기</vt:lpstr>
      <vt:lpstr>Sentiment analysis</vt:lpstr>
      <vt:lpstr>Sentiment analysis (감성분석)</vt:lpstr>
      <vt:lpstr>ML-based approach</vt:lpstr>
      <vt:lpstr>ML-based</vt:lpstr>
      <vt:lpstr>Labeling data</vt:lpstr>
      <vt:lpstr>ML-based approach</vt:lpstr>
      <vt:lpstr>ML algorithms </vt:lpstr>
      <vt:lpstr>영화평 데이터 감성분석 해보기 </vt:lpstr>
      <vt:lpstr>영화평 감성분석</vt:lpstr>
      <vt:lpstr>Example 1 (cont’d)</vt:lpstr>
      <vt:lpstr>Example 1 (cont’d)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279</cp:revision>
  <dcterms:created xsi:type="dcterms:W3CDTF">2015-01-19T14:33:39Z</dcterms:created>
  <dcterms:modified xsi:type="dcterms:W3CDTF">2022-04-10T09:26:13Z</dcterms:modified>
</cp:coreProperties>
</file>