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2"/>
  </p:notesMasterIdLst>
  <p:sldIdLst>
    <p:sldId id="256" r:id="rId2"/>
    <p:sldId id="268" r:id="rId3"/>
    <p:sldId id="271" r:id="rId4"/>
    <p:sldId id="272" r:id="rId5"/>
    <p:sldId id="273" r:id="rId6"/>
    <p:sldId id="274" r:id="rId7"/>
    <p:sldId id="275" r:id="rId8"/>
    <p:sldId id="315" r:id="rId9"/>
    <p:sldId id="277" r:id="rId10"/>
    <p:sldId id="276" r:id="rId11"/>
    <p:sldId id="305" r:id="rId12"/>
    <p:sldId id="306" r:id="rId13"/>
    <p:sldId id="307" r:id="rId14"/>
    <p:sldId id="311" r:id="rId15"/>
    <p:sldId id="312" r:id="rId16"/>
    <p:sldId id="308" r:id="rId17"/>
    <p:sldId id="309" r:id="rId18"/>
    <p:sldId id="278" r:id="rId19"/>
    <p:sldId id="313" r:id="rId20"/>
    <p:sldId id="285" r:id="rId21"/>
    <p:sldId id="317" r:id="rId22"/>
    <p:sldId id="319" r:id="rId23"/>
    <p:sldId id="318" r:id="rId24"/>
    <p:sldId id="300" r:id="rId25"/>
    <p:sldId id="301" r:id="rId26"/>
    <p:sldId id="302" r:id="rId27"/>
    <p:sldId id="303" r:id="rId28"/>
    <p:sldId id="304" r:id="rId29"/>
    <p:sldId id="314" r:id="rId30"/>
    <p:sldId id="316" r:id="rId31"/>
  </p:sldIdLst>
  <p:sldSz cx="9144000" cy="6858000" type="screen4x3"/>
  <p:notesSz cx="6858000" cy="9144000"/>
  <p:custDataLst>
    <p:tags r:id="rId3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645" autoAdjust="0"/>
  </p:normalViewPr>
  <p:slideViewPr>
    <p:cSldViewPr>
      <p:cViewPr varScale="1">
        <p:scale>
          <a:sx n="52" d="100"/>
          <a:sy n="52" d="100"/>
        </p:scale>
        <p:origin x="162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F61E2-3B94-429A-B556-60A38F36CBB3}" type="datetimeFigureOut">
              <a:rPr lang="en-US" smtClean="0"/>
              <a:pPr/>
              <a:t>5/9/2022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F9376-9C26-4D8E-A786-07D622B5D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1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D2D221A-77F2-4B4E-A631-D08B5DAA659D}" type="datetime1">
              <a:rPr lang="en-US" altLang="ko-KR" smtClean="0"/>
              <a:t>5/9/2022</a:t>
            </a:fld>
            <a:endParaRPr lang="en-US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ko-KR" smtClean="0"/>
              <a:t>Ensemble</a:t>
            </a:r>
            <a:endParaRPr lang="en-US" dirty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910B47-D137-4DF4-9675-47FAF95330EB}" type="datetime1">
              <a:rPr lang="en-US" altLang="ko-KR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Ensemble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1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8CF707-8557-40D2-B5A0-261D374D9772}" type="datetime1">
              <a:rPr lang="en-US" altLang="ko-KR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Ensemble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9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CE0B9A-0E59-4D6C-AF82-D944C9DA990F}" type="datetime1">
              <a:rPr lang="en-US" altLang="ko-KR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Ensemble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429447-DFE5-4913-9E7B-0D11BC6FAF43}" type="datetime1">
              <a:rPr lang="en-US" altLang="ko-KR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Ensemble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362C79-F701-43AE-A318-6BC9AFDD65D0}" type="datetime1">
              <a:rPr lang="en-US" altLang="ko-KR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Ensemble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6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DF1BF4-BB72-463B-87DB-5560E8903A0C}" type="datetime1">
              <a:rPr lang="en-US" altLang="ko-KR" smtClean="0"/>
              <a:t>5/9/2022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Ensemble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2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8BFEA2-3679-461C-8705-787542EC506B}" type="datetime1">
              <a:rPr lang="en-US" altLang="ko-KR" smtClean="0"/>
              <a:t>5/9/2022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Ensemble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5C3DEB-39CA-4008-9595-8517B0F6F57B}" type="datetime1">
              <a:rPr lang="en-US" altLang="ko-KR" smtClean="0"/>
              <a:t>5/9/2022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Ensemble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4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22F83E-7611-4B90-BDB9-CE7AACFA017D}" type="datetime1">
              <a:rPr lang="en-US" altLang="ko-KR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Ensemble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7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6FD1FB-CA93-43AA-9B20-471DA87B6EBF}" type="datetime1">
              <a:rPr lang="en-US" altLang="ko-KR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Ensemble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8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fld id="{9F0FDF1D-5C88-41F9-A326-761BAC61A647}" type="datetime1">
              <a:rPr lang="en-US" altLang="ko-KR" smtClean="0"/>
              <a:t>5/9/2022</a:t>
            </a:fld>
            <a:endParaRPr 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r>
              <a:rPr lang="en-US" altLang="ko-KR" smtClean="0"/>
              <a:t>Ensemble</a:t>
            </a:r>
            <a:endParaRPr lang="en-US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generated/sklearn.ensemble.GradientBoostingRegressor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paperspace.com/gradient-boosting-for-classification/" TargetMode="External"/><Relationship Id="rId2" Type="http://schemas.openxmlformats.org/officeDocument/2006/relationships/hyperlink" Target="https://tyami.github.io/machine%20learning/ensemble-5-boosting-gradient-boosting-classification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xgboost.readthedocs.io/en/latest/tutorials/model.html" TargetMode="External"/><Relationship Id="rId2" Type="http://schemas.openxmlformats.org/officeDocument/2006/relationships/hyperlink" Target="https://arxiv.org/pdf/1603.02754.pdf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lightgbm.readthedocs.io/en/latest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catboost.ai/doc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ensemble.VotingRegressor.html" TargetMode="External"/><Relationship Id="rId2" Type="http://schemas.openxmlformats.org/officeDocument/2006/relationships/hyperlink" Target="https://scikit-learn.org/stable/modules/generated/sklearn.ensemble.VotingClassifier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Ensemble methods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90600" y="3886200"/>
            <a:ext cx="6781800" cy="1752600"/>
          </a:xfrm>
        </p:spPr>
        <p:txBody>
          <a:bodyPr/>
          <a:lstStyle/>
          <a:p>
            <a:pPr algn="r"/>
            <a:r>
              <a:rPr lang="en-US" dirty="0" smtClean="0"/>
              <a:t>Sang Yup Lee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/>
              <a:t>기본원리</a:t>
            </a:r>
            <a:endParaRPr lang="en-US" altLang="ko-KR" sz="2800" dirty="0" smtClean="0"/>
          </a:p>
          <a:p>
            <a:pPr lvl="1"/>
            <a:r>
              <a:rPr lang="ko-KR" altLang="en-US" sz="2400" dirty="0" smtClean="0"/>
              <a:t>학</a:t>
            </a:r>
            <a:r>
              <a:rPr lang="ko-KR" altLang="en-US" sz="2400" dirty="0"/>
              <a:t>습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데이터에 대해서</a:t>
            </a:r>
            <a:r>
              <a:rPr lang="en-US" sz="2400" dirty="0"/>
              <a:t> </a:t>
            </a:r>
            <a:r>
              <a:rPr lang="en-US" sz="2400" dirty="0" smtClean="0"/>
              <a:t>tree (</a:t>
            </a:r>
            <a:r>
              <a:rPr lang="ko-KR" altLang="en-US" sz="2400" dirty="0" smtClean="0"/>
              <a:t>혹은 </a:t>
            </a:r>
            <a:r>
              <a:rPr lang="en-US" altLang="ko-KR" sz="2400" dirty="0" smtClean="0"/>
              <a:t>learner)</a:t>
            </a:r>
            <a:r>
              <a:rPr lang="ko-KR" altLang="en-US" sz="2400" dirty="0" smtClean="0"/>
              <a:t>를 </a:t>
            </a:r>
            <a:r>
              <a:rPr lang="ko-KR" altLang="en-US" sz="2400" dirty="0"/>
              <a:t>순차적으로</a:t>
            </a:r>
            <a:r>
              <a:rPr lang="en-US" sz="2400" dirty="0"/>
              <a:t> (sequentially) </a:t>
            </a:r>
            <a:r>
              <a:rPr lang="ko-KR" altLang="en-US" sz="2400" dirty="0" smtClean="0"/>
              <a:t>적용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각 단계</a:t>
            </a:r>
            <a:r>
              <a:rPr lang="ko-KR" altLang="en-US" sz="2400" dirty="0"/>
              <a:t>의</a:t>
            </a:r>
            <a:r>
              <a:rPr lang="en-US" sz="2400" dirty="0" smtClean="0"/>
              <a:t> </a:t>
            </a:r>
            <a:r>
              <a:rPr lang="en-US" sz="2400" dirty="0"/>
              <a:t>tree </a:t>
            </a:r>
            <a:r>
              <a:rPr lang="en-US" sz="2400" dirty="0" smtClean="0"/>
              <a:t>(</a:t>
            </a:r>
            <a:r>
              <a:rPr lang="ko-KR" altLang="en-US" sz="2400" dirty="0" smtClean="0"/>
              <a:t>혹은</a:t>
            </a:r>
            <a:r>
              <a:rPr lang="en-US" sz="2400" dirty="0" smtClean="0"/>
              <a:t> learner)</a:t>
            </a:r>
            <a:r>
              <a:rPr lang="ko-KR" altLang="en-US" sz="2400" dirty="0" smtClean="0"/>
              <a:t>의 </a:t>
            </a:r>
            <a:r>
              <a:rPr lang="ko-KR" altLang="en-US" sz="2400" dirty="0"/>
              <a:t>목적은 이전 </a:t>
            </a:r>
            <a:r>
              <a:rPr lang="en-US" altLang="ko-KR" sz="2400" dirty="0" smtClean="0"/>
              <a:t>tree</a:t>
            </a:r>
            <a:r>
              <a:rPr lang="ko-KR" altLang="en-US" sz="2400" dirty="0" smtClean="0"/>
              <a:t>가 잘 설명하지 </a:t>
            </a:r>
            <a:r>
              <a:rPr lang="ko-KR" altLang="en-US" sz="2400" dirty="0"/>
              <a:t>못한 부분을 </a:t>
            </a:r>
            <a:r>
              <a:rPr lang="ko-KR" altLang="en-US" sz="2400" dirty="0" smtClean="0"/>
              <a:t>보완하는 것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종류</a:t>
            </a:r>
            <a:endParaRPr lang="en-US" altLang="ko-KR" sz="2400" dirty="0" smtClean="0"/>
          </a:p>
          <a:p>
            <a:pPr lvl="2"/>
            <a:r>
              <a:rPr lang="en-US" altLang="ko-KR" sz="2000" dirty="0"/>
              <a:t>adaptive </a:t>
            </a:r>
            <a:r>
              <a:rPr lang="en-US" altLang="ko-KR" sz="2000" dirty="0" smtClean="0"/>
              <a:t>boosting (</a:t>
            </a:r>
            <a:r>
              <a:rPr lang="en-US" altLang="ko-KR" sz="2000" dirty="0" err="1" smtClean="0"/>
              <a:t>AdaBoosting</a:t>
            </a:r>
            <a:r>
              <a:rPr lang="en-US" altLang="ko-KR" sz="2000" dirty="0" smtClean="0"/>
              <a:t>)</a:t>
            </a:r>
            <a:endParaRPr lang="en-US" sz="2000" dirty="0" smtClean="0"/>
          </a:p>
          <a:p>
            <a:pPr lvl="2"/>
            <a:r>
              <a:rPr lang="en-US" sz="2000" dirty="0" smtClean="0"/>
              <a:t>gradient boosting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FAB59-49A9-411A-9717-43DD781A7794}" type="datetime1">
              <a:rPr lang="en-US" altLang="ko-KR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Ensemble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62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err="1" smtClean="0"/>
              <a:t>AdaBoosting</a:t>
            </a:r>
            <a:endParaRPr lang="ko-KR" altLang="en-US" cap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26E8-ED9C-4352-B544-540A24C03535}" type="datetime1">
              <a:rPr lang="en-US" altLang="ko-KR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Ensemble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719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AdaBoosting</a:t>
            </a:r>
            <a:r>
              <a:rPr lang="en-US" dirty="0" smtClean="0"/>
              <a:t> </a:t>
            </a:r>
            <a:r>
              <a:rPr lang="en-US" dirty="0"/>
              <a:t>(Adaptive boosting)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/>
              <a:t>기본원리</a:t>
            </a:r>
            <a:endParaRPr lang="en-US" sz="2800" dirty="0" smtClean="0"/>
          </a:p>
          <a:p>
            <a:pPr lvl="1"/>
            <a:r>
              <a:rPr lang="en-US" sz="2400" dirty="0" err="1" smtClean="0"/>
              <a:t>Adaboosting</a:t>
            </a:r>
            <a:r>
              <a:rPr lang="ko-KR" altLang="en-US" sz="2400" dirty="0"/>
              <a:t>은 </a:t>
            </a:r>
            <a:r>
              <a:rPr lang="ko-KR" altLang="en-US" sz="2400" dirty="0" smtClean="0"/>
              <a:t>예측이 </a:t>
            </a:r>
            <a:r>
              <a:rPr lang="ko-KR" altLang="en-US" sz="2400" dirty="0"/>
              <a:t>제대로 되지 않은</a:t>
            </a:r>
            <a:r>
              <a:rPr lang="en-US" sz="2400" dirty="0"/>
              <a:t> </a:t>
            </a:r>
            <a:r>
              <a:rPr lang="ko-KR" altLang="en-US" sz="2400" dirty="0" smtClean="0"/>
              <a:t>관측치들에 가중치를 주어서 그 다음 </a:t>
            </a:r>
            <a:r>
              <a:rPr lang="en-US" altLang="ko-KR" sz="2400" dirty="0" smtClean="0"/>
              <a:t>learner</a:t>
            </a:r>
            <a:r>
              <a:rPr lang="ko-KR" altLang="en-US" sz="2400" dirty="0" smtClean="0"/>
              <a:t>가 해당 관측치들을 더 많이 고려하게 하는 방법</a:t>
            </a:r>
            <a:endParaRPr lang="en-US" altLang="ko-KR" sz="2400" dirty="0" smtClean="0"/>
          </a:p>
          <a:p>
            <a:pPr lvl="1"/>
            <a:r>
              <a:rPr lang="en-US" altLang="ko-KR" sz="2400" dirty="0"/>
              <a:t>Freund, Y., </a:t>
            </a:r>
            <a:r>
              <a:rPr lang="en-US" altLang="ko-KR" sz="2400" dirty="0" err="1"/>
              <a:t>Schapire</a:t>
            </a:r>
            <a:r>
              <a:rPr lang="en-US" altLang="ko-KR" sz="2400" dirty="0"/>
              <a:t>, R., &amp; Abe, N. (1999). A short introduction to boosting. </a:t>
            </a:r>
            <a:r>
              <a:rPr lang="en-US" altLang="ko-KR" sz="2400" i="1" dirty="0"/>
              <a:t>Journal-Japanese Society For Artificial Intelligence</a:t>
            </a:r>
            <a:r>
              <a:rPr lang="en-US" altLang="ko-KR" sz="2400" dirty="0"/>
              <a:t>, </a:t>
            </a:r>
            <a:r>
              <a:rPr lang="en-US" altLang="ko-KR" sz="2400" i="1" dirty="0"/>
              <a:t>14</a:t>
            </a:r>
            <a:r>
              <a:rPr lang="en-US" altLang="ko-KR" sz="2400" dirty="0"/>
              <a:t>(771-780), 1612.</a:t>
            </a:r>
            <a:endParaRPr lang="en-US" altLang="ko-KR" sz="2000" dirty="0" smtClean="0"/>
          </a:p>
          <a:p>
            <a:pPr lvl="1"/>
            <a:r>
              <a:rPr lang="ko-KR" altLang="en-US" sz="2400" dirty="0" smtClean="0"/>
              <a:t>보통 분류문제에 적용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E3A4-4834-4E0F-A842-9E69A2157746}" type="datetime1">
              <a:rPr lang="en-US" altLang="ko-KR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Ensemble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723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AdaBoosting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기본원리</a:t>
            </a:r>
            <a:endParaRPr lang="en-US" sz="2400" dirty="0" smtClean="0"/>
          </a:p>
          <a:p>
            <a:pPr lvl="1"/>
            <a:r>
              <a:rPr lang="ko-KR" altLang="en-US" sz="2000" dirty="0"/>
              <a:t>이전</a:t>
            </a:r>
            <a:r>
              <a:rPr lang="en-US" sz="2000" dirty="0"/>
              <a:t> learner</a:t>
            </a:r>
            <a:r>
              <a:rPr lang="ko-KR" altLang="en-US" sz="2000" dirty="0"/>
              <a:t>에 의해서 예측이 제대로 잘 되지 않은</a:t>
            </a:r>
            <a:r>
              <a:rPr lang="en-US" sz="2000" dirty="0"/>
              <a:t> data points</a:t>
            </a:r>
            <a:r>
              <a:rPr lang="ko-KR" altLang="en-US" sz="2000" dirty="0"/>
              <a:t>의</a:t>
            </a:r>
            <a:r>
              <a:rPr lang="en-US" sz="2000" dirty="0"/>
              <a:t> weight </a:t>
            </a:r>
            <a:r>
              <a:rPr lang="ko-KR" altLang="en-US" sz="2000" dirty="0"/>
              <a:t>값을 크게해서 다음 단계에서는 그</a:t>
            </a:r>
            <a:r>
              <a:rPr lang="en-US" sz="2000" dirty="0"/>
              <a:t> data points</a:t>
            </a:r>
            <a:r>
              <a:rPr lang="ko-KR" altLang="en-US" sz="2000" dirty="0"/>
              <a:t>를 더 많이 고려하게끔 만드는 </a:t>
            </a:r>
            <a:r>
              <a:rPr lang="ko-KR" altLang="en-US" sz="2000" dirty="0" smtClean="0"/>
              <a:t>것</a:t>
            </a:r>
            <a:endParaRPr lang="en-US" altLang="ko-KR" sz="2000" dirty="0" smtClean="0"/>
          </a:p>
          <a:p>
            <a:pPr lvl="1"/>
            <a:r>
              <a:rPr lang="ko-KR" altLang="en-US" sz="2000" dirty="0"/>
              <a:t>틀린 것은 가중치를 많이주고</a:t>
            </a:r>
            <a:r>
              <a:rPr lang="en-US" altLang="ko-KR" sz="2000" dirty="0"/>
              <a:t>, </a:t>
            </a:r>
            <a:r>
              <a:rPr lang="ko-KR" altLang="en-US" sz="2000" dirty="0"/>
              <a:t>맞은 것은 가중치를 적게 주겠다라는 뜻</a:t>
            </a:r>
            <a:endParaRPr lang="en-US" altLang="ko-KR" sz="2000" dirty="0"/>
          </a:p>
          <a:p>
            <a:pPr lvl="1"/>
            <a:r>
              <a:rPr lang="en-US" altLang="ko-KR" sz="2000" dirty="0"/>
              <a:t>weight</a:t>
            </a:r>
            <a:r>
              <a:rPr lang="ko-KR" altLang="en-US" sz="2000" dirty="0" smtClean="0"/>
              <a:t>가 큰 관측치의 경우 다음 학습에서 더 많이 고려 됨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A587D-D47C-44FA-81E8-B4EB16DF5A67}" type="datetime1">
              <a:rPr lang="en-US" altLang="ko-KR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Ensemble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17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AdaBoosting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82688" y="2017713"/>
                <a:ext cx="8037512" cy="4114800"/>
              </a:xfrm>
            </p:spPr>
            <p:txBody>
              <a:bodyPr/>
              <a:lstStyle/>
              <a:p>
                <a:r>
                  <a:rPr lang="ko-KR" altLang="en-US" sz="2000" dirty="0" smtClean="0"/>
                  <a:t>종속변수가 취할 수 있는 값 </a:t>
                </a:r>
                <a:r>
                  <a:rPr lang="ko-KR" altLang="en-US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⇒ </a:t>
                </a:r>
                <a:r>
                  <a:rPr lang="en-US" altLang="ko-KR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+1, -1 </a:t>
                </a:r>
                <a:endParaRPr lang="en-US" altLang="ko-KR" sz="2000" dirty="0" smtClean="0"/>
              </a:p>
              <a:p>
                <a:r>
                  <a:rPr lang="ko-KR" altLang="en-US" sz="2000" dirty="0" smtClean="0"/>
                  <a:t>작동순서</a:t>
                </a:r>
                <a:endParaRPr lang="en-US" altLang="ko-KR" sz="2000" dirty="0" smtClean="0"/>
              </a:p>
              <a:p>
                <a:pPr lvl="1"/>
                <a:r>
                  <a:rPr lang="en-US" altLang="ko-KR" sz="1800" dirty="0" smtClean="0"/>
                  <a:t>1. </a:t>
                </a:r>
                <a:r>
                  <a:rPr lang="ko-KR" altLang="en-US" sz="1800" dirty="0" smtClean="0"/>
                  <a:t>학습데이터에 있는 모든 관측치의 </a:t>
                </a:r>
                <a:r>
                  <a:rPr lang="en-US" altLang="ko-KR" sz="1800" dirty="0" smtClean="0"/>
                  <a:t>weight</a:t>
                </a:r>
                <a:r>
                  <a:rPr lang="ko-KR" altLang="en-US" sz="1800" dirty="0" smtClean="0"/>
                  <a:t>를 동일하게 설정 </a:t>
                </a:r>
                <a:r>
                  <a:rPr lang="ko-KR" altLang="en-US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⇒ 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1/n</a:t>
                </a:r>
              </a:p>
              <a:p>
                <a:pPr lvl="2"/>
                <a:r>
                  <a:rPr lang="ko-KR" altLang="en-US" sz="14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가중치의 합 </a:t>
                </a:r>
                <a:r>
                  <a:rPr lang="en-US" altLang="ko-KR" sz="14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= 1</a:t>
                </a:r>
                <a:r>
                  <a:rPr lang="ko-KR" altLang="en-US" sz="14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 되게 함</a:t>
                </a:r>
                <a:endParaRPr lang="en-US" altLang="ko-KR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lvl="1"/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 </a:t>
                </a:r>
                <a:r>
                  <a:rPr lang="ko-KR" altLang="en-US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각 </a:t>
                </a:r>
                <a:r>
                  <a:rPr lang="en-US" altLang="ko-KR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base learner</a:t>
                </a:r>
                <a:r>
                  <a:rPr lang="ko-KR" altLang="en-US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에 대해서 아래 과정 반복</a:t>
                </a:r>
                <a:endPara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lvl="2"/>
                <a:r>
                  <a:rPr lang="en-US" altLang="ko-KR" sz="1600" dirty="0" smtClean="0"/>
                  <a:t>Subsampling with replacement using the weights </a:t>
                </a:r>
              </a:p>
              <a:p>
                <a:pPr lvl="3"/>
                <a:r>
                  <a:rPr lang="ko-KR" altLang="en-US" sz="1200" dirty="0" smtClean="0"/>
                  <a:t>가중치가 높을수록 </a:t>
                </a:r>
                <a:r>
                  <a:rPr lang="en-US" altLang="ko-KR" sz="1200" dirty="0" smtClean="0"/>
                  <a:t>subsample</a:t>
                </a:r>
                <a:r>
                  <a:rPr lang="ko-KR" altLang="en-US" sz="1200" dirty="0" smtClean="0"/>
                  <a:t>에 뽑힐 확률이 큼</a:t>
                </a:r>
                <a:endParaRPr lang="en-US" altLang="ko-KR" sz="1200" dirty="0" smtClean="0"/>
              </a:p>
              <a:p>
                <a:pPr lvl="2"/>
                <a:r>
                  <a:rPr lang="ko-KR" altLang="en-US" sz="1600" dirty="0" smtClean="0"/>
                  <a:t>학습 </a:t>
                </a:r>
                <a:r>
                  <a:rPr lang="en-US" altLang="ko-KR" sz="1600" dirty="0" smtClean="0"/>
                  <a:t>with the subsample</a:t>
                </a:r>
              </a:p>
              <a:p>
                <a:pPr lvl="2"/>
                <a:r>
                  <a:rPr lang="ko-KR" altLang="en-US" sz="1600" dirty="0" smtClean="0"/>
                  <a:t>학습 결과를 </a:t>
                </a:r>
                <a:r>
                  <a:rPr lang="en-US" altLang="ko-KR" sz="1600" dirty="0" smtClean="0"/>
                  <a:t>original dataset</a:t>
                </a:r>
                <a:r>
                  <a:rPr lang="ko-KR" altLang="en-US" sz="1600" dirty="0" smtClean="0"/>
                  <a:t>에 적용해서 </a:t>
                </a:r>
                <a:r>
                  <a:rPr lang="en-US" altLang="ko-KR" sz="1600" dirty="0" smtClean="0"/>
                  <a:t>error </a:t>
                </a:r>
                <a:r>
                  <a:rPr lang="ko-KR" altLang="en-US" sz="1600" dirty="0" smtClean="0"/>
                  <a:t>정도를 계산</a:t>
                </a:r>
                <a:endParaRPr lang="en-US" altLang="ko-KR" sz="1600" dirty="0" smtClean="0"/>
              </a:p>
              <a:p>
                <a:pPr lvl="2"/>
                <a:r>
                  <a:rPr lang="ko-KR" altLang="en-US" sz="1600" dirty="0" smtClean="0"/>
                  <a:t>전체 에러 계산</a:t>
                </a:r>
                <a:endParaRPr lang="en-US" altLang="ko-KR" sz="1600" dirty="0" smtClean="0"/>
              </a:p>
              <a:p>
                <a:pPr lvl="3"/>
                <a:r>
                  <a:rPr lang="ko-KR" altLang="en-US" sz="1200" dirty="0" smtClean="0"/>
                  <a:t>전체 에러 </a:t>
                </a:r>
                <a:r>
                  <a:rPr lang="en-US" altLang="ko-KR" sz="1200" dirty="0" smtClean="0"/>
                  <a:t>(Total error)</a:t>
                </a:r>
                <a:r>
                  <a:rPr lang="ko-KR" altLang="en-US" sz="1200" dirty="0" smtClean="0"/>
                  <a:t> </a:t>
                </a:r>
                <a:r>
                  <a:rPr lang="en-US" altLang="ko-KR" sz="1200" dirty="0" smtClean="0"/>
                  <a:t>= # of misclassified instances / n</a:t>
                </a:r>
              </a:p>
              <a:p>
                <a:pPr lvl="2"/>
                <a:r>
                  <a:rPr lang="ko-KR" altLang="en-US" sz="1600" dirty="0" smtClean="0"/>
                  <a:t>모형의 성능 계산 </a:t>
                </a:r>
                <a:r>
                  <a:rPr lang="en-US" altLang="ko-KR" sz="1600" dirty="0" smtClean="0"/>
                  <a:t>(</a:t>
                </a:r>
                <a:r>
                  <a:rPr lang="ko-KR" altLang="en-US" sz="1600" dirty="0" smtClean="0"/>
                  <a:t>모형 </a:t>
                </a:r>
                <a:r>
                  <a:rPr lang="en-US" altLang="ko-KR" sz="1600" dirty="0" smtClean="0"/>
                  <a:t>t)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20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altLang="ko-KR" sz="1200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𝑇𝐸</m:t>
                        </m:r>
                      </m:num>
                      <m:den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𝑇𝐸</m:t>
                        </m:r>
                      </m:den>
                    </m:f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200" dirty="0" smtClean="0"/>
              </a:p>
              <a:p>
                <a:pPr lvl="2"/>
                <a:r>
                  <a:rPr lang="en-US" altLang="ko-KR" sz="1600" dirty="0" smtClean="0"/>
                  <a:t>Update the weights</a:t>
                </a:r>
              </a:p>
              <a:p>
                <a:pPr lvl="1"/>
                <a:endParaRPr lang="ko-KR" alt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2688" y="2017713"/>
                <a:ext cx="8037512" cy="4114800"/>
              </a:xfrm>
              <a:blipFill>
                <a:blip r:embed="rId2"/>
                <a:stretch>
                  <a:fillRect t="-889" b="-3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E0B9A-0E59-4D6C-AF82-D944C9DA990F}" type="datetime1">
              <a:rPr lang="en-US" altLang="ko-KR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Ensemble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35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AdaBoosting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800" dirty="0" smtClean="0"/>
                  <a:t>작동순서 </a:t>
                </a:r>
                <a:r>
                  <a:rPr lang="en-US" altLang="ko-KR" sz="2800" dirty="0" smtClean="0"/>
                  <a:t>(cont’d)</a:t>
                </a:r>
              </a:p>
              <a:p>
                <a:pPr lvl="1"/>
                <a:r>
                  <a:rPr lang="en-US" altLang="ko-KR" sz="2000" dirty="0" smtClean="0"/>
                  <a:t>Update the weights </a:t>
                </a:r>
              </a:p>
              <a:p>
                <a:pPr lvl="2"/>
                <a:r>
                  <a:rPr lang="en-US" altLang="ko-KR" sz="1800" dirty="0" smtClean="0"/>
                  <a:t>For misclassified instances: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p>
                    </m:sSup>
                  </m:oMath>
                </a14:m>
                <a:endParaRPr lang="en-US" altLang="ko-KR" sz="1800" dirty="0" smtClean="0"/>
              </a:p>
              <a:p>
                <a:pPr lvl="2"/>
                <a:r>
                  <a:rPr lang="en-US" altLang="ko-KR" sz="1800" dirty="0" smtClean="0"/>
                  <a:t>For correctly classified instances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p>
                    </m:sSup>
                  </m:oMath>
                </a14:m>
                <a:endParaRPr lang="en-US" altLang="ko-KR" sz="1800" dirty="0" smtClean="0"/>
              </a:p>
              <a:p>
                <a:pPr lvl="2"/>
                <a:r>
                  <a:rPr lang="ko-KR" altLang="en-US" sz="1800" dirty="0" smtClean="0"/>
                  <a:t>의미</a:t>
                </a:r>
                <a:r>
                  <a:rPr lang="en-US" altLang="ko-KR" sz="1800" dirty="0" smtClean="0"/>
                  <a:t>: </a:t>
                </a:r>
                <a:r>
                  <a:rPr lang="ko-KR" altLang="en-US" sz="1800" dirty="0" smtClean="0"/>
                  <a:t>잘못 예측한 것의 가중치를 더 크게 한다</a:t>
                </a:r>
                <a:r>
                  <a:rPr lang="en-US" altLang="ko-KR" sz="1800" dirty="0" smtClean="0"/>
                  <a:t>.</a:t>
                </a:r>
              </a:p>
              <a:p>
                <a:pPr lvl="1"/>
                <a:r>
                  <a:rPr lang="en-US" altLang="ko-KR" sz="2200" dirty="0" smtClean="0"/>
                  <a:t>t = t + 1</a:t>
                </a:r>
              </a:p>
              <a:p>
                <a:pPr lvl="1"/>
                <a:r>
                  <a:rPr lang="ko-KR" altLang="en-US" sz="2200" dirty="0" smtClean="0"/>
                  <a:t>다시 처음단계로 </a:t>
                </a:r>
                <a:r>
                  <a:rPr lang="en-US" altLang="ko-KR" sz="2200" dirty="0" smtClean="0"/>
                  <a:t>(</a:t>
                </a:r>
                <a:r>
                  <a:rPr lang="ko-KR" altLang="en-US" sz="2200" dirty="0" smtClean="0"/>
                  <a:t>앞의 </a:t>
                </a:r>
                <a:r>
                  <a:rPr lang="en-US" altLang="ko-KR" sz="2200" dirty="0" smtClean="0"/>
                  <a:t>2 step)</a:t>
                </a:r>
              </a:p>
              <a:p>
                <a:r>
                  <a:rPr lang="ko-KR" altLang="en-US" sz="2600" dirty="0" smtClean="0"/>
                  <a:t>새로운 관측치에 대한 종속변수 값 예측</a:t>
                </a:r>
                <a:endParaRPr lang="en-US" altLang="ko-KR" sz="26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𝑠𝑖𝑔𝑛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2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US" altLang="ko-K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d>
                  </m:oMath>
                </a14:m>
                <a:endParaRPr lang="en-US" altLang="ko-KR" sz="2200" dirty="0" smtClean="0"/>
              </a:p>
              <a:p>
                <a:pPr lvl="1"/>
                <a:endParaRPr lang="ko-KR" alt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4" t="-1778" b="-68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E0B9A-0E59-4D6C-AF82-D944C9DA990F}" type="datetime1">
              <a:rPr lang="en-US" altLang="ko-KR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Ensemble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458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AdaBoosting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code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AdaBoosting_example.ipynb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3CEF-91BE-4622-A1D8-D0C9EE6F640C}" type="datetime1">
              <a:rPr lang="en-US" altLang="ko-KR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Ensemble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12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smtClean="0"/>
              <a:t>Gradient boosting</a:t>
            </a:r>
            <a:endParaRPr lang="ko-KR" altLang="en-US" cap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9447-DFE5-4913-9E7B-0D11BC6FAF43}" type="datetime1">
              <a:rPr lang="en-US" altLang="ko-KR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Ensemble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34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boosting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기본원리</a:t>
            </a:r>
            <a:endParaRPr lang="en-US" altLang="ko-KR" sz="2400" dirty="0" smtClean="0"/>
          </a:p>
          <a:p>
            <a:pPr lvl="1"/>
            <a:r>
              <a:rPr lang="ko-KR" altLang="en-US" sz="2000" dirty="0"/>
              <a:t>각 단계에서의</a:t>
            </a:r>
            <a:r>
              <a:rPr lang="en-US" sz="2000" dirty="0"/>
              <a:t> </a:t>
            </a:r>
            <a:r>
              <a:rPr lang="en-US" sz="2000" dirty="0" smtClean="0"/>
              <a:t>tree (</a:t>
            </a:r>
            <a:r>
              <a:rPr lang="ko-KR" altLang="en-US" sz="2000" dirty="0" smtClean="0"/>
              <a:t>혹은 </a:t>
            </a:r>
            <a:r>
              <a:rPr lang="en-US" altLang="ko-KR" sz="2000" dirty="0" smtClean="0"/>
              <a:t>learner)</a:t>
            </a:r>
            <a:r>
              <a:rPr lang="ko-KR" altLang="en-US" sz="2000" dirty="0" smtClean="0"/>
              <a:t>가 </a:t>
            </a:r>
            <a:r>
              <a:rPr lang="ko-KR" altLang="en-US" sz="2000" dirty="0"/>
              <a:t>이전 단계의</a:t>
            </a:r>
            <a:r>
              <a:rPr lang="en-US" sz="2000" dirty="0"/>
              <a:t> </a:t>
            </a:r>
            <a:r>
              <a:rPr lang="en-US" sz="2000" dirty="0" smtClean="0"/>
              <a:t>tree</a:t>
            </a:r>
            <a:r>
              <a:rPr lang="ko-KR" altLang="en-US" sz="2000" dirty="0" smtClean="0"/>
              <a:t>가 </a:t>
            </a:r>
            <a:r>
              <a:rPr lang="ko-KR" altLang="en-US" sz="2000" dirty="0"/>
              <a:t>설명하지 못한 부분</a:t>
            </a:r>
            <a:r>
              <a:rPr lang="en-US" sz="2000" dirty="0"/>
              <a:t>, </a:t>
            </a:r>
            <a:r>
              <a:rPr lang="ko-KR" altLang="en-US" sz="2000" dirty="0"/>
              <a:t>즉</a:t>
            </a:r>
            <a:r>
              <a:rPr lang="en-US" sz="2000" dirty="0"/>
              <a:t> </a:t>
            </a:r>
            <a:r>
              <a:rPr lang="ko-KR" altLang="en-US" sz="2000" dirty="0" smtClean="0"/>
              <a:t>나머지 </a:t>
            </a:r>
            <a:r>
              <a:rPr lang="en-US" altLang="ko-KR" sz="2000" dirty="0" smtClean="0"/>
              <a:t>(</a:t>
            </a:r>
            <a:r>
              <a:rPr lang="en-US" sz="2000" dirty="0" smtClean="0"/>
              <a:t>residual)</a:t>
            </a:r>
            <a:r>
              <a:rPr lang="ko-KR" altLang="en-US" sz="2000" dirty="0" smtClean="0"/>
              <a:t>를 </a:t>
            </a:r>
            <a:r>
              <a:rPr lang="ko-KR" altLang="en-US" sz="2000" dirty="0"/>
              <a:t>추가적으로 </a:t>
            </a:r>
            <a:r>
              <a:rPr lang="ko-KR" altLang="en-US" sz="2000" dirty="0" smtClean="0"/>
              <a:t>설명하는 것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Friedman</a:t>
            </a:r>
            <a:r>
              <a:rPr lang="en-US" altLang="ko-KR" sz="2000" dirty="0"/>
              <a:t>, J. H. (2001). Greedy function approximation: a gradient boosting machine. </a:t>
            </a:r>
            <a:r>
              <a:rPr lang="en-US" altLang="ko-KR" sz="2000" i="1" dirty="0"/>
              <a:t>Annals of statistics</a:t>
            </a:r>
            <a:r>
              <a:rPr lang="en-US" altLang="ko-KR" sz="2000" dirty="0"/>
              <a:t>, 1189-1232.</a:t>
            </a:r>
            <a:endParaRPr lang="en-US" altLang="ko-KR" sz="2000" dirty="0" smtClean="0"/>
          </a:p>
          <a:p>
            <a:r>
              <a:rPr lang="ko-KR" altLang="en-US" sz="2400" dirty="0" smtClean="0"/>
              <a:t>설명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회귀문제를 예로 설명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분류문제의 경우도 비슷하게 작동</a:t>
            </a:r>
            <a:endParaRPr lang="en-US" altLang="ko-KR" sz="2000" dirty="0" smtClean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43D4E-80BF-4CB8-BAC2-AEE7E9A7F163}" type="datetime1">
              <a:rPr lang="en-US" altLang="ko-KR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Ensemble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0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boosting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800" dirty="0" smtClean="0"/>
                  <a:t>1</a:t>
                </a:r>
                <a:r>
                  <a:rPr lang="ko-KR" altLang="en-US" sz="1800" dirty="0" smtClean="0"/>
                  <a:t>단계</a:t>
                </a:r>
                <a:endParaRPr lang="en-US" altLang="ko-KR" sz="1800" dirty="0" smtClean="0"/>
              </a:p>
              <a:p>
                <a:pPr lvl="1"/>
                <a:r>
                  <a:rPr lang="en-US" sz="1600" dirty="0"/>
                  <a:t>Fit the </a:t>
                </a:r>
                <a:r>
                  <a:rPr lang="en-US" sz="1600" dirty="0" smtClean="0"/>
                  <a:t>model </a:t>
                </a:r>
                <a:r>
                  <a:rPr lang="en-US" altLang="ko-KR" sz="1600" dirty="0" smtClean="0"/>
                  <a:t>(i.e., a decision tree)</a:t>
                </a:r>
                <a:r>
                  <a:rPr lang="en-US" sz="1600" dirty="0" smtClean="0"/>
                  <a:t> into </a:t>
                </a:r>
                <a:r>
                  <a:rPr lang="en-US" sz="1600" dirty="0"/>
                  <a:t>the </a:t>
                </a:r>
                <a:r>
                  <a:rPr lang="en-US" sz="1600" dirty="0" smtClean="0"/>
                  <a:t> data</a:t>
                </a:r>
              </a:p>
              <a:p>
                <a:pPr lvl="1"/>
                <a:r>
                  <a:rPr lang="en-US" altLang="ko-KR" sz="1600" dirty="0" smtClean="0"/>
                  <a:t>Obtain predicted values for data points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6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ko-KR" sz="16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000" dirty="0" smtClean="0"/>
                  <a:t>, </a:t>
                </a:r>
                <a:r>
                  <a:rPr lang="ko-KR" altLang="en-US" sz="1600" dirty="0" smtClean="0"/>
                  <a:t>이것이 첫번째 단계에서의 예측치가 됨</a:t>
                </a:r>
                <a:endParaRPr lang="en-US" sz="1600" dirty="0" smtClean="0"/>
              </a:p>
              <a:p>
                <a:r>
                  <a:rPr lang="en-US" altLang="ko-KR" sz="1800" dirty="0"/>
                  <a:t>2 </a:t>
                </a:r>
                <a:r>
                  <a:rPr lang="ko-KR" altLang="en-US" sz="1800" dirty="0" smtClean="0"/>
                  <a:t>단계에서의 예측치</a:t>
                </a:r>
                <a:endParaRPr lang="en-US" altLang="ko-KR" sz="1800" dirty="0"/>
              </a:p>
              <a:p>
                <a:pPr lvl="1"/>
                <a:r>
                  <a:rPr lang="ko-KR" altLang="en-US" sz="1600" dirty="0" smtClean="0"/>
                  <a:t>앞 </a:t>
                </a:r>
                <a:r>
                  <a:rPr lang="ko-KR" altLang="en-US" sz="1600" dirty="0"/>
                  <a:t>단계의 모형이 설명하지 못한 </a:t>
                </a:r>
                <a:r>
                  <a:rPr lang="ko-KR" altLang="en-US" sz="1600" dirty="0" smtClean="0"/>
                  <a:t>부분</a:t>
                </a:r>
                <a:r>
                  <a:rPr lang="en-US" altLang="ko-KR" sz="1600" dirty="0" smtClean="0"/>
                  <a:t>(</a:t>
                </a:r>
                <a:r>
                  <a:rPr lang="ko-KR" altLang="en-US" sz="1600" dirty="0" smtClean="0"/>
                  <a:t>나머지</a:t>
                </a:r>
                <a:r>
                  <a:rPr lang="en-US" altLang="ko-KR" sz="1600" dirty="0" smtClean="0"/>
                  <a:t>)</a:t>
                </a:r>
                <a:r>
                  <a:rPr lang="ko-KR" altLang="en-US" sz="1600" dirty="0" smtClean="0"/>
                  <a:t>을 구함</a:t>
                </a:r>
                <a:endParaRPr lang="en-US" altLang="ko-KR" sz="1600" dirty="0"/>
              </a:p>
              <a:p>
                <a:pPr lvl="1"/>
                <a:r>
                  <a:rPr lang="en-US" altLang="ko-KR" sz="1600" dirty="0"/>
                  <a:t>Residuals: </a:t>
                </a:r>
                <a:r>
                  <a:rPr lang="en-US" altLang="ko-KR" sz="1600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ko-KR" sz="16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sz="16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ko-KR" sz="16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sz="16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6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ko-KR" sz="16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ko-KR" altLang="en-US" sz="1600" dirty="0" smtClean="0"/>
                  <a:t>위에서 </a:t>
                </a:r>
                <a:r>
                  <a:rPr lang="ko-KR" altLang="en-US" sz="1600" dirty="0"/>
                  <a:t>얻은</a:t>
                </a:r>
                <a:r>
                  <a:rPr lang="en-US" altLang="ko-KR" sz="1600" dirty="0"/>
                  <a:t> </a:t>
                </a:r>
                <a:r>
                  <a:rPr lang="en-US" altLang="ko-KR" sz="1600" dirty="0" smtClean="0"/>
                  <a:t>r</a:t>
                </a:r>
                <a:r>
                  <a:rPr lang="ko-KR" altLang="en-US" sz="1600" dirty="0" smtClean="0"/>
                  <a:t>을 종속변수로 다시 </a:t>
                </a:r>
                <a:r>
                  <a:rPr lang="en-US" altLang="ko-KR" sz="1600" dirty="0" smtClean="0"/>
                  <a:t>DT</a:t>
                </a:r>
                <a:r>
                  <a:rPr lang="ko-KR" altLang="en-US" sz="1600" dirty="0" smtClean="0"/>
                  <a:t> 모형을 적용 </a:t>
                </a:r>
                <a:r>
                  <a:rPr lang="en-US" altLang="ko-KR" sz="1600" dirty="0" smtClean="0"/>
                  <a:t>=&gt; </a:t>
                </a:r>
                <a:r>
                  <a:rPr lang="ko-KR" altLang="en-US" sz="1600" dirty="0" smtClean="0"/>
                  <a:t>예측치를 구함</a:t>
                </a:r>
                <a:r>
                  <a:rPr lang="en-US" altLang="ko-KR" sz="16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</m:acc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altLang="ko-KR" sz="1600" i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endParaRPr lang="en-US" altLang="ko-KR" sz="1600" dirty="0" smtClean="0"/>
              </a:p>
              <a:p>
                <a:pPr lvl="1"/>
                <a:r>
                  <a:rPr lang="ko-KR" altLang="en-US" sz="1600" dirty="0" smtClean="0"/>
                  <a:t>이전 단계에서의 예측치 </a:t>
                </a:r>
                <a:r>
                  <a:rPr lang="en-US" altLang="ko-KR" sz="1600" dirty="0" smtClean="0"/>
                  <a:t>(</a:t>
                </a:r>
                <a:r>
                  <a:rPr lang="ko-KR" altLang="en-US" sz="1600" dirty="0" smtClean="0"/>
                  <a:t>즉</a:t>
                </a:r>
                <a:r>
                  <a:rPr lang="en-US" altLang="ko-KR" sz="16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6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ko-KR" sz="16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600" dirty="0" smtClean="0"/>
                  <a:t>)</a:t>
                </a:r>
                <a:r>
                  <a:rPr lang="ko-KR" altLang="en-US" sz="1600" dirty="0" smtClean="0"/>
                  <a:t>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</m:acc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altLang="ko-KR" sz="160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ko-KR" altLang="en-US" sz="1600" dirty="0" smtClean="0"/>
                  <a:t>를 더해서 종속변수의 예측치를 업데이트 함</a:t>
                </a:r>
                <a:endParaRPr lang="en-US" altLang="ko-KR" sz="1600" dirty="0" smtClean="0"/>
              </a:p>
              <a:p>
                <a:pPr lvl="1"/>
                <a:r>
                  <a:rPr lang="ko-KR" altLang="en-US" sz="1600" dirty="0"/>
                  <a:t>즉</a:t>
                </a:r>
                <a:r>
                  <a:rPr lang="en-US" altLang="ko-KR" sz="1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6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1600" i="1">
                            <a:latin typeface="Cambria Math"/>
                          </a:rPr>
                          <m:t>2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sz="1600" i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ko-KR" sz="1600" i="1">
                        <a:latin typeface="Cambria Math"/>
                      </a:rPr>
                      <m:t>=</m:t>
                    </m:r>
                    <m:r>
                      <a:rPr lang="en-US" altLang="ko-KR" sz="160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6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1600" i="1">
                            <a:latin typeface="Cambria Math"/>
                          </a:rPr>
                          <m:t>1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sz="1600" i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ko-KR" sz="16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</m:acc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altLang="ko-KR" sz="160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endParaRPr lang="en-US" altLang="ko-KR" sz="1600" dirty="0"/>
              </a:p>
              <a:p>
                <a:pPr lvl="1"/>
                <a:r>
                  <a:rPr lang="ko-KR" altLang="en-US" sz="1600" dirty="0" smtClean="0"/>
                  <a:t>이러한 과정을 반복 </a:t>
                </a:r>
                <a:endParaRPr lang="en-US" altLang="ko-KR" sz="1600" dirty="0" smtClean="0"/>
              </a:p>
              <a:p>
                <a:r>
                  <a:rPr lang="ko-KR" altLang="en-US" sz="1800" dirty="0" smtClean="0"/>
                  <a:t>최종 예측치</a:t>
                </a:r>
                <a:r>
                  <a:rPr lang="en-US" altLang="ko-KR" sz="1800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ko-KR" sz="1800" i="1">
                        <a:latin typeface="Cambria Math"/>
                      </a:rPr>
                      <m:t>=</m:t>
                    </m:r>
                    <m:r>
                      <a:rPr lang="en-US" altLang="ko-KR" sz="180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1800" i="1">
                            <a:latin typeface="Cambria Math"/>
                          </a:rPr>
                          <m:t>1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ko-KR" sz="1800" i="1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5"/>
                          </m:rPr>
                          <a:rPr lang="en-US" altLang="ko-KR" sz="1800" i="1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ko-KR" sz="1800" i="1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  <m:e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sz="2000" dirty="0" smtClean="0"/>
              </a:p>
              <a:p>
                <a:pPr lvl="1"/>
                <a:r>
                  <a:rPr lang="en-US" altLang="ko-KR" sz="1600" dirty="0" smtClean="0"/>
                  <a:t>Learning rate</a:t>
                </a:r>
                <a:r>
                  <a:rPr lang="ko-KR" altLang="en-US" sz="1600" dirty="0" smtClean="0"/>
                  <a:t>를 적용하는 경우</a:t>
                </a:r>
                <a:r>
                  <a:rPr lang="en-US" altLang="ko-KR" sz="1600" dirty="0" smtClean="0"/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6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ko-KR" sz="160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ko-KR" sz="1600" i="1">
                        <a:latin typeface="Cambria Math"/>
                      </a:rPr>
                      <m:t>=</m:t>
                    </m:r>
                    <m:r>
                      <a:rPr lang="en-US" altLang="ko-KR" sz="160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6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1600" i="1">
                            <a:latin typeface="Cambria Math"/>
                          </a:rPr>
                          <m:t>1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sz="160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ko-KR" sz="1600" i="1">
                        <a:latin typeface="Cambria Math"/>
                      </a:rPr>
                      <m:t>+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𝜂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5"/>
                          </m:rPr>
                          <a:rPr lang="en-US" altLang="ko-KR" sz="1600" i="1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ko-KR" sz="1600" i="1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sz="1600" dirty="0" smtClean="0"/>
                  <a:t> </a:t>
                </a:r>
              </a:p>
              <a:p>
                <a:pPr lvl="1"/>
                <a:endParaRPr lang="en-US" altLang="ko-KR" sz="1600" dirty="0"/>
              </a:p>
              <a:p>
                <a:endParaRPr lang="en-US" altLang="ko-KR" sz="1600" dirty="0"/>
              </a:p>
              <a:p>
                <a:endParaRPr lang="en-US" sz="2400" dirty="0"/>
              </a:p>
              <a:p>
                <a:pPr lvl="1"/>
                <a:endParaRPr lang="en-US" sz="1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889" b="-202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611D-23A3-4AB6-9BE1-20DA833B5028}" type="datetime1">
              <a:rPr lang="en-US" altLang="ko-KR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Ensemble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8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Ensemble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Ensemble method</a:t>
            </a:r>
          </a:p>
          <a:p>
            <a:pPr lvl="1"/>
            <a:r>
              <a:rPr lang="en-US" altLang="ko-KR" sz="2000" dirty="0"/>
              <a:t>To combine several (weak) learners into a stronger leaner</a:t>
            </a:r>
          </a:p>
          <a:p>
            <a:pPr lvl="1"/>
            <a:r>
              <a:rPr lang="en-US" altLang="ko-KR" sz="2000" dirty="0"/>
              <a:t>Approaches</a:t>
            </a:r>
          </a:p>
          <a:p>
            <a:pPr lvl="2"/>
            <a:r>
              <a:rPr lang="en-US" altLang="ko-KR" sz="1800" dirty="0" smtClean="0"/>
              <a:t>Bagging (Bootstrap Aggregating)</a:t>
            </a:r>
            <a:endParaRPr lang="en-US" altLang="ko-KR" sz="1800" dirty="0"/>
          </a:p>
          <a:p>
            <a:pPr lvl="3"/>
            <a:r>
              <a:rPr lang="en-US" altLang="ko-KR" sz="1600" dirty="0"/>
              <a:t>Resampling =&gt; many subsamples</a:t>
            </a:r>
          </a:p>
          <a:p>
            <a:pPr lvl="3"/>
            <a:r>
              <a:rPr lang="en-US" altLang="ko-KR" sz="1600" dirty="0"/>
              <a:t>Random forest</a:t>
            </a:r>
          </a:p>
          <a:p>
            <a:pPr lvl="2"/>
            <a:r>
              <a:rPr lang="en-US" altLang="ko-KR" sz="1800" dirty="0"/>
              <a:t>Boosting </a:t>
            </a:r>
          </a:p>
          <a:p>
            <a:pPr lvl="3"/>
            <a:r>
              <a:rPr lang="ko-KR" altLang="en-US" sz="1600" dirty="0"/>
              <a:t>이전 </a:t>
            </a:r>
            <a:r>
              <a:rPr lang="en-US" altLang="ko-KR" sz="1600" dirty="0" smtClean="0"/>
              <a:t>learner</a:t>
            </a:r>
            <a:r>
              <a:rPr lang="ko-KR" altLang="en-US" sz="1600" dirty="0" smtClean="0"/>
              <a:t>의 </a:t>
            </a:r>
            <a:r>
              <a:rPr lang="ko-KR" altLang="en-US" sz="1600" dirty="0"/>
              <a:t>부족한 부분을 이후의 </a:t>
            </a:r>
            <a:r>
              <a:rPr lang="en-US" altLang="ko-KR" sz="1600" dirty="0"/>
              <a:t>learner</a:t>
            </a:r>
            <a:r>
              <a:rPr lang="ko-KR" altLang="en-US" sz="1600" dirty="0"/>
              <a:t>가 </a:t>
            </a:r>
            <a:r>
              <a:rPr lang="ko-KR" altLang="en-US" sz="1600" dirty="0" smtClean="0"/>
              <a:t>보완</a:t>
            </a:r>
            <a:endParaRPr lang="en-US" altLang="ko-KR" sz="1600" dirty="0"/>
          </a:p>
          <a:p>
            <a:pPr lvl="3"/>
            <a:r>
              <a:rPr lang="en-US" altLang="ko-KR" sz="1600" dirty="0"/>
              <a:t>Gradient boosting</a:t>
            </a:r>
          </a:p>
          <a:p>
            <a:pPr lvl="3"/>
            <a:r>
              <a:rPr lang="en-US" altLang="ko-KR" sz="1600" dirty="0" smtClean="0"/>
              <a:t>Adaptive </a:t>
            </a:r>
            <a:r>
              <a:rPr lang="en-US" altLang="ko-KR" sz="1600" dirty="0"/>
              <a:t>boosting (</a:t>
            </a:r>
            <a:r>
              <a:rPr lang="en-US" altLang="ko-KR" sz="1600" dirty="0" err="1"/>
              <a:t>AdaBoosting</a:t>
            </a:r>
            <a:r>
              <a:rPr lang="en-US" altLang="ko-KR" sz="1600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5A78-69D0-4DA9-9020-14E86583C1C9}" type="datetime1">
              <a:rPr lang="en-US" altLang="ko-KR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Ensemble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58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boosting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sklearn</a:t>
            </a:r>
            <a:r>
              <a:rPr lang="en-US" sz="2800" dirty="0" smtClean="0"/>
              <a:t> class: </a:t>
            </a:r>
            <a:r>
              <a:rPr lang="en-US" altLang="ko-KR" sz="2800" dirty="0" err="1" smtClean="0"/>
              <a:t>GradientBoostingRegressor</a:t>
            </a:r>
            <a:endParaRPr lang="en-US" sz="2800" dirty="0" smtClean="0"/>
          </a:p>
          <a:p>
            <a:pPr lvl="1"/>
            <a:r>
              <a:rPr lang="en-US" sz="2400" dirty="0">
                <a:hlinkClick r:id="rId2"/>
              </a:rPr>
              <a:t>https://</a:t>
            </a:r>
            <a:r>
              <a:rPr lang="en-US" sz="2400" dirty="0" err="1" smtClean="0">
                <a:hlinkClick r:id="rId2"/>
              </a:rPr>
              <a:t>scikit-learn.org</a:t>
            </a:r>
            <a:r>
              <a:rPr lang="en-US" sz="2400" dirty="0" smtClean="0">
                <a:hlinkClick r:id="rId2"/>
              </a:rPr>
              <a:t>/stable/modules/generated/</a:t>
            </a:r>
            <a:r>
              <a:rPr lang="en-US" sz="2400" dirty="0" err="1" smtClean="0">
                <a:hlinkClick r:id="rId2"/>
              </a:rPr>
              <a:t>sklearn.ensemble.GradientBoostingRegressor.html</a:t>
            </a:r>
            <a:r>
              <a:rPr lang="en-US" sz="2400" dirty="0" smtClean="0"/>
              <a:t> </a:t>
            </a:r>
            <a:endParaRPr lang="en-US" sz="2400" dirty="0" smtClean="0"/>
          </a:p>
          <a:p>
            <a:r>
              <a:rPr lang="en-US" sz="2800" dirty="0" smtClean="0"/>
              <a:t>Python code</a:t>
            </a:r>
          </a:p>
          <a:p>
            <a:pPr lvl="1"/>
            <a:r>
              <a:rPr lang="en-US" sz="2400" dirty="0" smtClean="0"/>
              <a:t>See “</a:t>
            </a:r>
            <a:r>
              <a:rPr lang="en-US" sz="2400" dirty="0" err="1" smtClean="0"/>
              <a:t>Gradient_Boosting_example.ipynb</a:t>
            </a:r>
            <a:r>
              <a:rPr lang="en-US" sz="2400" dirty="0" smtClean="0"/>
              <a:t>” 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F5F6-D0DC-47B8-837F-58376322773F}" type="datetime1">
              <a:rPr lang="en-US" altLang="ko-KR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Ensemble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9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Gradient boosting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smtClean="0"/>
              <a:t>Important </a:t>
            </a:r>
            <a:r>
              <a:rPr lang="en-US" altLang="ko-KR" sz="2800" dirty="0" err="1" smtClean="0"/>
              <a:t>hyperparameters</a:t>
            </a:r>
            <a:endParaRPr lang="en-US" altLang="ko-KR" sz="2800" dirty="0" smtClean="0"/>
          </a:p>
          <a:p>
            <a:pPr lvl="1"/>
            <a:r>
              <a:rPr lang="en-US" altLang="ko-KR" sz="2400" dirty="0" err="1" smtClean="0"/>
              <a:t>learning_rate</a:t>
            </a:r>
            <a:r>
              <a:rPr lang="en-US" altLang="ko-KR" sz="2400" dirty="0" smtClean="0"/>
              <a:t> (also known as shrinkage) </a:t>
            </a:r>
          </a:p>
          <a:p>
            <a:pPr lvl="2"/>
            <a:r>
              <a:rPr lang="en-US" altLang="ko-KR" sz="2000" dirty="0"/>
              <a:t>It shrinks the contribution of individual trees so that no tree has too much influence when building the model</a:t>
            </a:r>
            <a:r>
              <a:rPr lang="en-US" altLang="ko-KR" sz="2000" dirty="0" smtClean="0"/>
              <a:t>.</a:t>
            </a:r>
          </a:p>
          <a:p>
            <a:pPr lvl="2"/>
            <a:r>
              <a:rPr lang="en-US" altLang="ko-KR" sz="2000" dirty="0" err="1"/>
              <a:t>learning_rate_values</a:t>
            </a:r>
            <a:r>
              <a:rPr lang="en-US" altLang="ko-KR" sz="2000" dirty="0"/>
              <a:t> = [0.001, 0.01, 0.05, 0.1, 0.15, 0.2, 0.3, 0.5, 1.0</a:t>
            </a:r>
            <a:r>
              <a:rPr lang="en-US" altLang="ko-KR" sz="2000" dirty="0" smtClean="0"/>
              <a:t>]</a:t>
            </a:r>
          </a:p>
          <a:p>
            <a:pPr lvl="1"/>
            <a:r>
              <a:rPr lang="en-US" altLang="ko-KR" sz="2400" dirty="0" smtClean="0"/>
              <a:t>subsample</a:t>
            </a:r>
          </a:p>
          <a:p>
            <a:pPr lvl="2"/>
            <a:r>
              <a:rPr lang="en-US" altLang="ko-KR" sz="2000" dirty="0"/>
              <a:t>The fraction of samples to be used for fitting the individual base learners</a:t>
            </a:r>
            <a:r>
              <a:rPr lang="en-US" altLang="ko-KR" sz="2000" dirty="0" smtClean="0"/>
              <a:t>.</a:t>
            </a:r>
          </a:p>
          <a:p>
            <a:pPr lvl="2"/>
            <a:r>
              <a:rPr lang="pt-BR" altLang="ko-KR" sz="2000" dirty="0" smtClean="0"/>
              <a:t>subsamples </a:t>
            </a:r>
            <a:r>
              <a:rPr lang="pt-BR" altLang="ko-KR" sz="2000" dirty="0"/>
              <a:t>= [1, 0.9, 0.8, 0.7, 0.6, 0.5</a:t>
            </a:r>
            <a:r>
              <a:rPr lang="pt-BR" altLang="ko-KR" sz="2000" dirty="0" smtClean="0"/>
              <a:t>]</a:t>
            </a:r>
          </a:p>
          <a:p>
            <a:pPr lvl="2"/>
            <a:r>
              <a:rPr lang="en-US" altLang="ko-KR" sz="2000" dirty="0" smtClean="0"/>
              <a:t>subsample </a:t>
            </a:r>
            <a:r>
              <a:rPr lang="ko-KR" altLang="en-US" sz="2000" dirty="0" smtClean="0"/>
              <a:t>을 사용하면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보통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일반화 정도가 커진다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E0B9A-0E59-4D6C-AF82-D944C9DA990F}" type="datetime1">
              <a:rPr lang="en-US" altLang="ko-KR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Ensemble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46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Gradient boosting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smtClean="0"/>
              <a:t>Gradient boosting for classification</a:t>
            </a:r>
          </a:p>
          <a:p>
            <a:pPr lvl="1"/>
            <a:r>
              <a:rPr lang="en-US" altLang="ko-KR" sz="2400" dirty="0" smtClean="0"/>
              <a:t>The overall process is similar to that of a regression problem.</a:t>
            </a:r>
          </a:p>
          <a:p>
            <a:pPr lvl="1"/>
            <a:r>
              <a:rPr lang="en-US" altLang="ko-KR" sz="2400" dirty="0" smtClean="0"/>
              <a:t>Refer to the following blogs, if you are interested. </a:t>
            </a:r>
          </a:p>
          <a:p>
            <a:pPr lvl="2"/>
            <a:r>
              <a:rPr lang="en-US" altLang="ko-KR" sz="2000" dirty="0">
                <a:hlinkClick r:id="rId2"/>
              </a:rPr>
              <a:t>https://</a:t>
            </a:r>
            <a:r>
              <a:rPr lang="en-US" altLang="ko-KR" sz="2000" dirty="0" err="1">
                <a:hlinkClick r:id="rId2"/>
              </a:rPr>
              <a:t>tyami.github.io</a:t>
            </a:r>
            <a:r>
              <a:rPr lang="en-US" altLang="ko-KR" sz="2000" dirty="0">
                <a:hlinkClick r:id="rId2"/>
              </a:rPr>
              <a:t>/</a:t>
            </a:r>
            <a:r>
              <a:rPr lang="en-US" altLang="ko-KR" sz="2000" dirty="0" err="1">
                <a:hlinkClick r:id="rId2"/>
              </a:rPr>
              <a:t>machine%20learning</a:t>
            </a:r>
            <a:r>
              <a:rPr lang="en-US" altLang="ko-KR" sz="2000" dirty="0">
                <a:hlinkClick r:id="rId2"/>
              </a:rPr>
              <a:t>/ensemble-5-boosting-gradient-boosting-classification</a:t>
            </a:r>
            <a:r>
              <a:rPr lang="en-US" altLang="ko-KR" sz="2000" dirty="0" smtClean="0">
                <a:hlinkClick r:id="rId2"/>
              </a:rPr>
              <a:t>/</a:t>
            </a:r>
            <a:r>
              <a:rPr lang="en-US" altLang="ko-KR" sz="2000" dirty="0" smtClean="0"/>
              <a:t>  </a:t>
            </a:r>
            <a:endParaRPr lang="en-US" altLang="ko-KR" sz="2000" dirty="0"/>
          </a:p>
          <a:p>
            <a:pPr lvl="2"/>
            <a:r>
              <a:rPr lang="en-US" altLang="ko-KR" sz="2000" dirty="0">
                <a:hlinkClick r:id="rId3"/>
              </a:rPr>
              <a:t>https://</a:t>
            </a:r>
            <a:r>
              <a:rPr lang="en-US" altLang="ko-KR" sz="2000" dirty="0" err="1">
                <a:hlinkClick r:id="rId3"/>
              </a:rPr>
              <a:t>blog.paperspace.com</a:t>
            </a:r>
            <a:r>
              <a:rPr lang="en-US" altLang="ko-KR" sz="2000" dirty="0">
                <a:hlinkClick r:id="rId3"/>
              </a:rPr>
              <a:t>/gradient-boosting-for-classification</a:t>
            </a:r>
            <a:r>
              <a:rPr lang="en-US" altLang="ko-KR" sz="2000" dirty="0" smtClean="0">
                <a:hlinkClick r:id="rId3"/>
              </a:rPr>
              <a:t>/</a:t>
            </a:r>
            <a:r>
              <a:rPr lang="en-US" altLang="ko-KR" sz="2000" dirty="0" smtClean="0"/>
              <a:t> </a:t>
            </a:r>
          </a:p>
          <a:p>
            <a:pPr lvl="2"/>
            <a:endParaRPr lang="ko-KR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E0B9A-0E59-4D6C-AF82-D944C9DA990F}" type="datetime1">
              <a:rPr lang="en-US" altLang="ko-KR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Ensemble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962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Variants of gradient boosting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Variants of gradient </a:t>
            </a:r>
            <a:r>
              <a:rPr lang="en-US" altLang="ko-KR" dirty="0" smtClean="0"/>
              <a:t>boosting</a:t>
            </a:r>
          </a:p>
          <a:p>
            <a:pPr lvl="1"/>
            <a:r>
              <a:rPr lang="en-US" altLang="ko-KR" dirty="0" err="1" smtClean="0"/>
              <a:t>XGBoosting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Light </a:t>
            </a:r>
            <a:r>
              <a:rPr lang="en-US" altLang="ko-KR" dirty="0" err="1" smtClean="0"/>
              <a:t>GBM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Cat Boosting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E0B9A-0E59-4D6C-AF82-D944C9DA990F}" type="datetime1">
              <a:rPr lang="en-US" altLang="ko-KR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Ensemble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5482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XGBoosting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XGBoosting</a:t>
            </a:r>
            <a:r>
              <a:rPr lang="en-US" sz="2800" dirty="0"/>
              <a:t> </a:t>
            </a:r>
            <a:r>
              <a:rPr lang="en-US" sz="2800" dirty="0" smtClean="0"/>
              <a:t>(</a:t>
            </a:r>
            <a:r>
              <a:rPr lang="en-US" sz="2800" dirty="0" err="1" smtClean="0"/>
              <a:t>eXtreme</a:t>
            </a:r>
            <a:r>
              <a:rPr lang="en-US" sz="2800" dirty="0" smtClean="0"/>
              <a:t> </a:t>
            </a:r>
            <a:r>
              <a:rPr lang="en-US" sz="2800" dirty="0"/>
              <a:t>Gradient Boosting</a:t>
            </a:r>
            <a:r>
              <a:rPr lang="en-US" sz="2800" dirty="0" smtClean="0"/>
              <a:t>)</a:t>
            </a:r>
          </a:p>
          <a:p>
            <a:pPr lvl="1"/>
            <a:r>
              <a:rPr lang="en-US" sz="2400" dirty="0" smtClean="0"/>
              <a:t>Presented </a:t>
            </a:r>
            <a:r>
              <a:rPr lang="en-US" sz="2400" dirty="0"/>
              <a:t>by </a:t>
            </a:r>
            <a:r>
              <a:rPr lang="en-US" sz="2400" dirty="0" err="1"/>
              <a:t>Tianqi</a:t>
            </a:r>
            <a:r>
              <a:rPr lang="en-US" sz="2400" dirty="0"/>
              <a:t> Chen in </a:t>
            </a:r>
            <a:r>
              <a:rPr lang="en-US" sz="2400" dirty="0" smtClean="0"/>
              <a:t>2016 </a:t>
            </a:r>
          </a:p>
          <a:p>
            <a:pPr lvl="2"/>
            <a:r>
              <a:rPr lang="en-US" altLang="ko-KR" sz="2000" u="sng" dirty="0">
                <a:hlinkClick r:id="rId2"/>
              </a:rPr>
              <a:t>https://</a:t>
            </a:r>
            <a:r>
              <a:rPr lang="en-US" altLang="ko-KR" sz="2000" u="sng" dirty="0" err="1">
                <a:hlinkClick r:id="rId2"/>
              </a:rPr>
              <a:t>arxiv.org</a:t>
            </a:r>
            <a:r>
              <a:rPr lang="en-US" altLang="ko-KR" sz="2000" u="sng" dirty="0">
                <a:hlinkClick r:id="rId2"/>
              </a:rPr>
              <a:t>/pdf/</a:t>
            </a:r>
            <a:r>
              <a:rPr lang="en-US" altLang="ko-KR" sz="2000" u="sng" dirty="0" err="1">
                <a:hlinkClick r:id="rId2"/>
              </a:rPr>
              <a:t>1603.02754.pdf</a:t>
            </a:r>
            <a:endParaRPr lang="en-US" sz="1400" dirty="0" smtClean="0"/>
          </a:p>
          <a:p>
            <a:pPr lvl="2"/>
            <a:r>
              <a:rPr lang="en-US" sz="2000" u="sng" dirty="0">
                <a:hlinkClick r:id="rId3"/>
              </a:rPr>
              <a:t>https://xgboost.readthedocs.io/en/latest/tutorials/model.html</a:t>
            </a:r>
            <a:r>
              <a:rPr lang="en-US" sz="2000" dirty="0"/>
              <a:t>     </a:t>
            </a:r>
          </a:p>
          <a:p>
            <a:pPr lvl="1"/>
            <a:r>
              <a:rPr lang="en-US" sz="2400" dirty="0" smtClean="0"/>
              <a:t>Gradient Boosting</a:t>
            </a:r>
            <a:r>
              <a:rPr lang="ko-KR" altLang="en-US" sz="2400" dirty="0" smtClean="0"/>
              <a:t>의 확장을 통한 속도와 성능의 개선</a:t>
            </a:r>
            <a:endParaRPr lang="en-US" altLang="ko-KR" sz="2400" dirty="0" smtClean="0"/>
          </a:p>
          <a:p>
            <a:pPr lvl="2"/>
            <a:r>
              <a:rPr lang="ko-KR" altLang="en-US" sz="1800" dirty="0" smtClean="0"/>
              <a:t>중요 개선 부분</a:t>
            </a:r>
            <a:r>
              <a:rPr lang="en-US" altLang="ko-KR" sz="1800" dirty="0" smtClean="0"/>
              <a:t>: Regularization (</a:t>
            </a:r>
            <a:r>
              <a:rPr lang="en-US" altLang="ko-KR" sz="1800" dirty="0" err="1" smtClean="0"/>
              <a:t>L1</a:t>
            </a:r>
            <a:r>
              <a:rPr lang="en-US" altLang="ko-KR" sz="1800" dirty="0" smtClean="0"/>
              <a:t> or </a:t>
            </a:r>
            <a:r>
              <a:rPr lang="en-US" altLang="ko-KR" sz="1800" dirty="0" err="1" smtClean="0"/>
              <a:t>L2</a:t>
            </a:r>
            <a:r>
              <a:rPr lang="en-US" altLang="ko-KR" sz="1800" dirty="0" smtClean="0"/>
              <a:t>)</a:t>
            </a:r>
          </a:p>
          <a:p>
            <a:pPr lvl="2"/>
            <a:endParaRPr lang="en-US" sz="1600" dirty="0"/>
          </a:p>
          <a:p>
            <a:pPr lvl="3"/>
            <a:endParaRPr lang="en-US" sz="1600" dirty="0"/>
          </a:p>
          <a:p>
            <a:pPr lvl="3"/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1E526-B874-410B-BB70-D7D95D75A3C8}" type="datetime1">
              <a:rPr lang="en-US" altLang="ko-KR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Ensemble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7186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XGBoosting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 err="1"/>
                  <a:t>XGBoosting</a:t>
                </a:r>
                <a:r>
                  <a:rPr lang="en-US" sz="2800" dirty="0"/>
                  <a:t> (Extreme Gradient Boosting</a:t>
                </a:r>
                <a:r>
                  <a:rPr lang="en-US" sz="2800" dirty="0" smtClean="0"/>
                  <a:t>)</a:t>
                </a:r>
              </a:p>
              <a:p>
                <a:pPr lvl="1"/>
                <a:r>
                  <a:rPr lang="en-US" sz="2400" dirty="0" smtClean="0"/>
                  <a:t>Regularization term</a:t>
                </a:r>
                <a:r>
                  <a:rPr lang="ko-KR" altLang="en-US" sz="2400" dirty="0" smtClean="0"/>
                  <a:t>을 포함</a:t>
                </a:r>
                <a:endParaRPr lang="en-US" altLang="ko-KR" sz="2400" dirty="0" smtClean="0"/>
              </a:p>
              <a:p>
                <a:pPr lvl="1"/>
                <a:r>
                  <a:rPr lang="ko-KR" altLang="en-US" sz="2400" dirty="0" smtClean="0"/>
                  <a:t>각 단계에서의 </a:t>
                </a:r>
                <a:r>
                  <a:rPr lang="en-US" altLang="ko-KR" sz="2400" dirty="0" smtClean="0"/>
                  <a:t>objective function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obj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sz="2000" i="1">
                            <a:latin typeface="Cambria Math"/>
                          </a:rPr>
                          <m:t>𝑙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)</m:t>
                                </m:r>
                              </m:sup>
                            </m:sSubSup>
                          </m:e>
                        </m:d>
                      </m:e>
                    </m:nary>
                    <m:r>
                      <a:rPr lang="en-US" sz="200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Ω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 smtClean="0"/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sup>
                    </m:sSubSup>
                    <m:r>
                      <a:rPr lang="en-US" sz="2000" i="1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  <m:r>
                          <a:rPr lang="en-US" sz="2000" i="1">
                            <a:latin typeface="Cambria Math"/>
                          </a:rPr>
                          <m:t>−1)</m:t>
                        </m:r>
                      </m:sup>
                    </m:sSubSup>
                    <m:r>
                      <a:rPr lang="en-US" sz="20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lvl="2"/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i="1">
                                <a:latin typeface="Cambria Math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)</m:t>
                            </m:r>
                          </m:sup>
                        </m:sSubSup>
                      </m:e>
                    </m:d>
                  </m:oMath>
                </a14:m>
                <a:r>
                  <a:rPr lang="ko-KR" altLang="en-US" sz="2000" dirty="0"/>
                  <a:t>은 일반적으로 </a:t>
                </a:r>
                <a:r>
                  <a:rPr lang="en-US" sz="2000" dirty="0"/>
                  <a:t>squared error </a:t>
                </a:r>
                <a:r>
                  <a:rPr lang="ko-KR" altLang="en-US" sz="2000" dirty="0"/>
                  <a:t>즉</a:t>
                </a:r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)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3"/>
                <a:endParaRPr lang="en-US" sz="1600" dirty="0" smtClean="0"/>
              </a:p>
              <a:p>
                <a:pPr lvl="2"/>
                <a:r>
                  <a:rPr lang="en-US" altLang="ko-KR" sz="2000" dirty="0"/>
                  <a:t>At t,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2000" dirty="0"/>
                  <a:t> that </a:t>
                </a:r>
                <a:r>
                  <a:rPr lang="en-US" altLang="ko-KR" sz="2000" dirty="0" smtClean="0"/>
                  <a:t>minimizes </a:t>
                </a:r>
                <a:r>
                  <a:rPr lang="en-US" altLang="ko-KR" sz="2000" dirty="0"/>
                  <a:t>the objective function. </a:t>
                </a:r>
                <a:endParaRPr lang="ko-KR" altLang="ko-KR" sz="2000" dirty="0"/>
              </a:p>
              <a:p>
                <a:pPr lvl="3"/>
                <a:endParaRPr lang="en-US" sz="1600" dirty="0"/>
              </a:p>
              <a:p>
                <a:pPr lvl="3"/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14" t="-16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6D4C5-C1CB-4F81-ABA4-7514FC7574B6}" type="datetime1">
              <a:rPr lang="en-US" altLang="ko-KR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Ensemble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326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XGBoosting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code</a:t>
            </a:r>
          </a:p>
          <a:p>
            <a:pPr lvl="1"/>
            <a:r>
              <a:rPr lang="en-US" dirty="0" smtClean="0"/>
              <a:t>Installation</a:t>
            </a:r>
          </a:p>
          <a:p>
            <a:pPr lvl="2"/>
            <a:r>
              <a:rPr lang="en-US" dirty="0" smtClean="0"/>
              <a:t>pip install </a:t>
            </a:r>
            <a:r>
              <a:rPr lang="en-US" smtClean="0"/>
              <a:t>xgboost</a:t>
            </a:r>
            <a:endParaRPr lang="en-US" dirty="0" smtClean="0"/>
          </a:p>
          <a:p>
            <a:pPr lvl="1"/>
            <a:r>
              <a:rPr lang="en-US" dirty="0"/>
              <a:t>“</a:t>
            </a:r>
            <a:r>
              <a:rPr lang="en-US" dirty="0" err="1" smtClean="0"/>
              <a:t>XGBoost.ipynb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1383-986A-4E60-BF91-5D9FE6152900}" type="datetime1">
              <a:rPr lang="en-US" altLang="ko-KR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Ensemble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181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Light GBM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Light GBM (Light Gradient Boosting Model)</a:t>
            </a:r>
          </a:p>
          <a:p>
            <a:pPr lvl="1"/>
            <a:r>
              <a:rPr lang="en-US" altLang="ko-KR" sz="1600" dirty="0" smtClean="0"/>
              <a:t>Released by Microsoft in 2017 (</a:t>
            </a:r>
            <a:r>
              <a:rPr lang="en-US" altLang="ko-KR" sz="1600" dirty="0" err="1" smtClean="0"/>
              <a:t>XGBoosting</a:t>
            </a:r>
            <a:r>
              <a:rPr lang="ko-KR" altLang="en-US" sz="1600" dirty="0" smtClean="0"/>
              <a:t>의 확장</a:t>
            </a:r>
            <a:r>
              <a:rPr lang="en-US" altLang="ko-KR" sz="1600" dirty="0" smtClean="0"/>
              <a:t>)</a:t>
            </a:r>
          </a:p>
          <a:p>
            <a:pPr lvl="1"/>
            <a:r>
              <a:rPr lang="ko-KR" altLang="en-US" sz="1800" dirty="0" smtClean="0"/>
              <a:t>자세한 설명은 </a:t>
            </a:r>
            <a:r>
              <a:rPr lang="en-US" altLang="ko-KR" sz="1800" dirty="0">
                <a:hlinkClick r:id="rId2"/>
              </a:rPr>
              <a:t>https://</a:t>
            </a:r>
            <a:r>
              <a:rPr lang="en-US" altLang="ko-KR" sz="1800" dirty="0" err="1">
                <a:hlinkClick r:id="rId2"/>
              </a:rPr>
              <a:t>lightgbm.readthedocs.io</a:t>
            </a:r>
            <a:r>
              <a:rPr lang="en-US" altLang="ko-KR" sz="1800" dirty="0">
                <a:hlinkClick r:id="rId2"/>
              </a:rPr>
              <a:t>/</a:t>
            </a:r>
            <a:r>
              <a:rPr lang="en-US" altLang="ko-KR" sz="1800" dirty="0" err="1">
                <a:hlinkClick r:id="rId2"/>
              </a:rPr>
              <a:t>en</a:t>
            </a:r>
            <a:r>
              <a:rPr lang="en-US" altLang="ko-KR" sz="1800" dirty="0">
                <a:hlinkClick r:id="rId2"/>
              </a:rPr>
              <a:t>/latest</a:t>
            </a:r>
            <a:r>
              <a:rPr lang="en-US" altLang="ko-KR" sz="1800" dirty="0" smtClean="0">
                <a:hlinkClick r:id="rId2"/>
              </a:rPr>
              <a:t>/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참고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주요 특징</a:t>
            </a:r>
            <a:endParaRPr lang="en-US" altLang="ko-KR" sz="1800" dirty="0" smtClean="0"/>
          </a:p>
          <a:p>
            <a:pPr lvl="2"/>
            <a:r>
              <a:rPr lang="en-US" altLang="ko-KR" sz="1600" dirty="0" smtClean="0"/>
              <a:t>Leaf-wise split</a:t>
            </a:r>
          </a:p>
          <a:p>
            <a:pPr lvl="2"/>
            <a:endParaRPr lang="en-US" altLang="ko-KR" sz="1600" dirty="0"/>
          </a:p>
          <a:p>
            <a:pPr lvl="2"/>
            <a:endParaRPr lang="en-US" altLang="ko-KR" sz="1600" dirty="0" smtClean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 smtClean="0"/>
          </a:p>
          <a:p>
            <a:pPr lvl="2"/>
            <a:endParaRPr lang="en-US" altLang="ko-KR" sz="1600" dirty="0"/>
          </a:p>
          <a:p>
            <a:pPr lvl="2"/>
            <a:r>
              <a:rPr lang="en-US" altLang="ko-KR" sz="1600" dirty="0" smtClean="0"/>
              <a:t>Gradient-based </a:t>
            </a:r>
            <a:r>
              <a:rPr lang="en-US" altLang="ko-KR" sz="1600" dirty="0"/>
              <a:t>One-Side Sampling (GOSS</a:t>
            </a:r>
            <a:r>
              <a:rPr lang="en-US" altLang="ko-KR" sz="1600" dirty="0" smtClean="0"/>
              <a:t>)</a:t>
            </a:r>
          </a:p>
          <a:p>
            <a:pPr lvl="3"/>
            <a:r>
              <a:rPr lang="en-US" altLang="ko-KR" sz="1200" dirty="0"/>
              <a:t>GOSS keeps all the instances with large gradients and performs random sampling on the instances with small gradients. </a:t>
            </a:r>
            <a:r>
              <a:rPr lang="ko-KR" altLang="en-US" sz="1200" dirty="0" smtClean="0"/>
              <a:t>즉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에러 정도가 큰 관측치는 모두 사용하고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에러 정도가 작은 관측치의 일부만 </a:t>
            </a:r>
            <a:r>
              <a:rPr lang="en-US" altLang="ko-KR" sz="1200" dirty="0" smtClean="0"/>
              <a:t>random sampling </a:t>
            </a:r>
            <a:r>
              <a:rPr lang="ko-KR" altLang="en-US" sz="1200" dirty="0" smtClean="0"/>
              <a:t>방법을 통해서 사용</a:t>
            </a:r>
            <a:endParaRPr lang="en-US" altLang="ko-KR" sz="1200" dirty="0" smtClean="0"/>
          </a:p>
          <a:p>
            <a:pPr lvl="3"/>
            <a:r>
              <a:rPr lang="en-US" altLang="ko-KR" sz="1200" dirty="0" smtClean="0"/>
              <a:t>Large gradient =&gt; large error =&gt; (</a:t>
            </a:r>
            <a:r>
              <a:rPr lang="ko-KR" altLang="en-US" sz="1200" dirty="0" smtClean="0"/>
              <a:t>모형의 성능을 개선하는데 있어서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더 중요한 역할</a:t>
            </a:r>
            <a:endParaRPr lang="ko-KR" altLang="en-US" sz="1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F0770-4A21-4BD3-90C5-121E7AC03DF3}" type="datetime1">
              <a:rPr lang="en-US" altLang="ko-KR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Ensemble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7" name="Picture 6" descr="https://i0.wp.com/mlexplained.com/wp-content/uploads/2018/01/DecisionTrees_3_thumb.png?resize=704%2C12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733800"/>
            <a:ext cx="6781800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5356654" y="3134380"/>
            <a:ext cx="3694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모든 </a:t>
            </a:r>
            <a:r>
              <a:rPr lang="en-US" altLang="ko-KR" sz="1400" dirty="0" smtClean="0"/>
              <a:t>leaf node </a:t>
            </a:r>
            <a:r>
              <a:rPr lang="ko-KR" altLang="en-US" sz="1400" dirty="0" smtClean="0"/>
              <a:t>중에서 </a:t>
            </a:r>
            <a:r>
              <a:rPr lang="en-US" altLang="ko-KR" sz="1400" dirty="0" smtClean="0"/>
              <a:t>loss reduction</a:t>
            </a:r>
            <a:r>
              <a:rPr lang="ko-KR" altLang="en-US" sz="1400" dirty="0" smtClean="0"/>
              <a:t>에 가장 큰 기여를 하는 노드를 </a:t>
            </a:r>
            <a:r>
              <a:rPr lang="en-US" altLang="ko-KR" sz="1400" dirty="0" smtClean="0"/>
              <a:t>split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173906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Light GBM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설치 필요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pip install </a:t>
            </a:r>
            <a:r>
              <a:rPr lang="en-US" altLang="ko-KR" dirty="0" err="1" smtClean="0"/>
              <a:t>lightgbm</a:t>
            </a:r>
            <a:endParaRPr lang="en-US" altLang="ko-KR" dirty="0" smtClean="0"/>
          </a:p>
          <a:p>
            <a:r>
              <a:rPr lang="en-US" altLang="ko-KR" dirty="0" smtClean="0"/>
              <a:t>Python code</a:t>
            </a:r>
          </a:p>
          <a:p>
            <a:pPr lvl="1"/>
            <a:r>
              <a:rPr lang="en-US" altLang="ko-KR" dirty="0" smtClean="0"/>
              <a:t>“</a:t>
            </a:r>
            <a:r>
              <a:rPr lang="en-US" altLang="ko-KR" dirty="0" err="1" smtClean="0"/>
              <a:t>lightgbm.ipynb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F9AF2-4B6A-4CBA-953D-7E146F7A3555}" type="datetime1">
              <a:rPr lang="en-US" altLang="ko-KR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Ensemble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489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CatBoost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CatBoost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Category Boost</a:t>
            </a:r>
          </a:p>
          <a:p>
            <a:pPr lvl="1"/>
            <a:r>
              <a:rPr lang="en-US" altLang="ko-KR" dirty="0" smtClean="0"/>
              <a:t>It was released by a company named </a:t>
            </a:r>
            <a:r>
              <a:rPr lang="en-US" altLang="ko-KR" dirty="0" err="1" smtClean="0"/>
              <a:t>Yandex</a:t>
            </a:r>
            <a:r>
              <a:rPr lang="en-US" altLang="ko-KR" dirty="0" smtClean="0"/>
              <a:t> in 2017.</a:t>
            </a:r>
          </a:p>
          <a:p>
            <a:pPr lvl="1"/>
            <a:r>
              <a:rPr lang="en-US" altLang="ko-KR" dirty="0" smtClean="0"/>
              <a:t>Extension of gradient boosting</a:t>
            </a:r>
          </a:p>
          <a:p>
            <a:pPr lvl="1"/>
            <a:r>
              <a:rPr lang="en-US" altLang="ko-KR" dirty="0" smtClean="0"/>
              <a:t>Works well with categorical variables </a:t>
            </a:r>
          </a:p>
          <a:p>
            <a:pPr lvl="1"/>
            <a:r>
              <a:rPr lang="en-US" altLang="ko-KR" dirty="0">
                <a:hlinkClick r:id="rId2"/>
              </a:rPr>
              <a:t>https://</a:t>
            </a:r>
            <a:r>
              <a:rPr lang="en-US" altLang="ko-KR" dirty="0" err="1" smtClean="0">
                <a:hlinkClick r:id="rId2"/>
              </a:rPr>
              <a:t>catboost.ai</a:t>
            </a:r>
            <a:r>
              <a:rPr lang="en-US" altLang="ko-KR" dirty="0" smtClean="0">
                <a:hlinkClick r:id="rId2"/>
              </a:rPr>
              <a:t>/docs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E0B9A-0E59-4D6C-AF82-D944C9DA990F}" type="datetime1">
              <a:rPr lang="en-US" altLang="ko-KR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Ensemble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4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참고논문</a:t>
            </a:r>
            <a:endParaRPr lang="en-US" altLang="ko-KR" sz="2400" dirty="0" smtClean="0"/>
          </a:p>
          <a:p>
            <a:pPr lvl="1"/>
            <a:r>
              <a:rPr lang="en-US" altLang="ko-KR" sz="2000" dirty="0" err="1"/>
              <a:t>Breiman</a:t>
            </a:r>
            <a:r>
              <a:rPr lang="en-US" altLang="ko-KR" sz="2000" dirty="0"/>
              <a:t>, L. (1996). Bagging predictors. </a:t>
            </a:r>
            <a:r>
              <a:rPr lang="en-US" altLang="ko-KR" sz="2000" i="1" dirty="0"/>
              <a:t>Machine learning</a:t>
            </a:r>
            <a:r>
              <a:rPr lang="en-US" altLang="ko-KR" sz="2000" dirty="0"/>
              <a:t>, </a:t>
            </a:r>
            <a:r>
              <a:rPr lang="en-US" altLang="ko-KR" sz="2000" i="1" dirty="0"/>
              <a:t>24</a:t>
            </a:r>
            <a:r>
              <a:rPr lang="en-US" altLang="ko-KR" sz="2000" dirty="0"/>
              <a:t>(2), 123-140.</a:t>
            </a:r>
            <a:endParaRPr lang="en-US" altLang="ko-KR" sz="2000" dirty="0" smtClean="0"/>
          </a:p>
          <a:p>
            <a:r>
              <a:rPr lang="ko-KR" altLang="en-US" sz="2400" dirty="0" smtClean="0"/>
              <a:t>기본 원리</a:t>
            </a:r>
            <a:endParaRPr lang="en-US" altLang="ko-KR" sz="2400" dirty="0" smtClean="0"/>
          </a:p>
          <a:p>
            <a:pPr lvl="1"/>
            <a:r>
              <a:rPr lang="ko-KR" altLang="en-US" sz="2000" dirty="0"/>
              <a:t>우리가 갖고 있는 </a:t>
            </a:r>
            <a:r>
              <a:rPr lang="ko-KR" altLang="en-US" sz="2000" dirty="0" smtClean="0"/>
              <a:t>학습 데이터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하나의 </a:t>
            </a:r>
            <a:r>
              <a:rPr lang="en-US" altLang="ko-KR" sz="2000" dirty="0" smtClean="0"/>
              <a:t>sample)</a:t>
            </a:r>
            <a:r>
              <a:rPr lang="ko-KR" altLang="en-US" sz="2000" dirty="0" smtClean="0"/>
              <a:t>를 </a:t>
            </a:r>
            <a:r>
              <a:rPr lang="ko-KR" altLang="en-US" sz="2000" dirty="0"/>
              <a:t>이용하여 여러개의</a:t>
            </a:r>
            <a:r>
              <a:rPr lang="en-US" sz="2000" dirty="0"/>
              <a:t> subsample data </a:t>
            </a:r>
            <a:r>
              <a:rPr lang="ko-KR" altLang="en-US" sz="2000" dirty="0"/>
              <a:t>를 만들고</a:t>
            </a:r>
            <a:r>
              <a:rPr lang="en-US" sz="2000" dirty="0"/>
              <a:t>, </a:t>
            </a:r>
            <a:r>
              <a:rPr lang="ko-KR" altLang="en-US" sz="2000" dirty="0"/>
              <a:t>각</a:t>
            </a:r>
            <a:r>
              <a:rPr lang="en-US" sz="2000" dirty="0"/>
              <a:t> </a:t>
            </a:r>
            <a:r>
              <a:rPr lang="en-US" sz="2000" dirty="0" smtClean="0"/>
              <a:t>subsample</a:t>
            </a:r>
            <a:r>
              <a:rPr lang="ko-KR" altLang="en-US" sz="2000" dirty="0" smtClean="0"/>
              <a:t>에서 예측값을 </a:t>
            </a:r>
            <a:r>
              <a:rPr lang="ko-KR" altLang="en-US" sz="2000" dirty="0"/>
              <a:t>계산하고 그 </a:t>
            </a:r>
            <a:r>
              <a:rPr lang="ko-KR" altLang="en-US" sz="2000" dirty="0" smtClean="0"/>
              <a:t>값들을 이용하여 최종 </a:t>
            </a:r>
            <a:r>
              <a:rPr lang="ko-KR" altLang="en-US" sz="2000" dirty="0"/>
              <a:t>예측을 하는 </a:t>
            </a:r>
            <a:r>
              <a:rPr lang="ko-KR" altLang="en-US" sz="2000" dirty="0" smtClean="0"/>
              <a:t>방법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subsample size = size of original data (usually)</a:t>
            </a:r>
          </a:p>
          <a:p>
            <a:pPr lvl="1"/>
            <a:r>
              <a:rPr lang="en-US" altLang="ko-KR" sz="2000" dirty="0" smtClean="0"/>
              <a:t>(</a:t>
            </a:r>
            <a:r>
              <a:rPr lang="ko-KR" altLang="en-US" sz="2000" dirty="0" smtClean="0"/>
              <a:t>새로운 관측치에 대한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예측</a:t>
            </a:r>
            <a:endParaRPr lang="en-US" altLang="ko-KR" sz="2000" dirty="0" smtClean="0"/>
          </a:p>
          <a:p>
            <a:pPr lvl="2"/>
            <a:r>
              <a:rPr lang="ko-KR" altLang="en-US" sz="1800" dirty="0" smtClean="0"/>
              <a:t>회귀문제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평균</a:t>
            </a:r>
            <a:endParaRPr lang="en-US" altLang="ko-KR" sz="1800" dirty="0" smtClean="0"/>
          </a:p>
          <a:p>
            <a:pPr lvl="2"/>
            <a:r>
              <a:rPr lang="ko-KR" altLang="en-US" sz="1800" dirty="0" smtClean="0"/>
              <a:t>분류문제</a:t>
            </a:r>
            <a:r>
              <a:rPr lang="en-US" altLang="ko-KR" sz="1800" dirty="0" smtClean="0"/>
              <a:t>: majority voting (</a:t>
            </a:r>
            <a:r>
              <a:rPr lang="ko-KR" altLang="en-US" sz="1800" dirty="0" smtClean="0"/>
              <a:t>즉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최빈값 사용</a:t>
            </a:r>
            <a:r>
              <a:rPr lang="en-US" altLang="ko-KR" sz="1800" dirty="0" smtClean="0"/>
              <a:t>)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45696-E4B8-4854-8F0D-C69D1D93A42B}" type="datetime1">
              <a:rPr lang="en-US" altLang="ko-KR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Ensemble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58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참고</a:t>
            </a:r>
            <a:r>
              <a:rPr lang="en-US" altLang="ko-KR" dirty="0" smtClean="0"/>
              <a:t>] </a:t>
            </a:r>
            <a:r>
              <a:rPr lang="ko-KR" altLang="en-US" dirty="0" smtClean="0"/>
              <a:t>서로 다른 모형들 사용하기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분류문제</a:t>
            </a:r>
            <a:r>
              <a:rPr lang="en-US" altLang="ko-KR" dirty="0"/>
              <a:t>: </a:t>
            </a:r>
            <a:r>
              <a:rPr lang="en-US" altLang="ko-KR" dirty="0" err="1" smtClean="0"/>
              <a:t>VotingClassifier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https://</a:t>
            </a:r>
            <a:r>
              <a:rPr lang="en-US" altLang="ko-KR" dirty="0" err="1" smtClean="0">
                <a:hlinkClick r:id="rId2"/>
              </a:rPr>
              <a:t>scikit-learn.org</a:t>
            </a:r>
            <a:r>
              <a:rPr lang="en-US" altLang="ko-KR" dirty="0" smtClean="0">
                <a:hlinkClick r:id="rId2"/>
              </a:rPr>
              <a:t>/stable/modules/generated/</a:t>
            </a:r>
            <a:r>
              <a:rPr lang="en-US" altLang="ko-KR" dirty="0" err="1" smtClean="0">
                <a:hlinkClick r:id="rId2"/>
              </a:rPr>
              <a:t>sklearn.ensemble.VotingClassifier.html</a:t>
            </a:r>
            <a:endParaRPr lang="en-US" altLang="ko-KR" dirty="0" smtClean="0"/>
          </a:p>
          <a:p>
            <a:pPr lvl="1"/>
            <a:r>
              <a:rPr lang="en-US" altLang="ko-KR" dirty="0"/>
              <a:t>See “</a:t>
            </a:r>
            <a:r>
              <a:rPr lang="en-US" altLang="ko-KR" dirty="0" err="1" smtClean="0"/>
              <a:t>Voting_classifier_example.ipynb</a:t>
            </a:r>
            <a:r>
              <a:rPr lang="en-US" altLang="ko-KR" dirty="0" smtClean="0"/>
              <a:t>”</a:t>
            </a:r>
          </a:p>
          <a:p>
            <a:r>
              <a:rPr lang="ko-KR" altLang="en-US" dirty="0" smtClean="0"/>
              <a:t>회귀문제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VotingRegressor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3"/>
              </a:rPr>
              <a:t>https://</a:t>
            </a:r>
            <a:r>
              <a:rPr lang="en-US" altLang="ko-KR" dirty="0" err="1" smtClean="0">
                <a:hlinkClick r:id="rId3"/>
              </a:rPr>
              <a:t>scikit-learn.org</a:t>
            </a:r>
            <a:r>
              <a:rPr lang="en-US" altLang="ko-KR" dirty="0" smtClean="0">
                <a:hlinkClick r:id="rId3"/>
              </a:rPr>
              <a:t>/stable/modules/generated/</a:t>
            </a:r>
            <a:r>
              <a:rPr lang="en-US" altLang="ko-KR" dirty="0" err="1" smtClean="0">
                <a:hlinkClick r:id="rId3"/>
              </a:rPr>
              <a:t>sklearn.ensemble.VotingRegressor.html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E0B9A-0E59-4D6C-AF82-D944C9DA990F}" type="datetime1">
              <a:rPr lang="en-US" altLang="ko-KR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Ensemble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75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Bagging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Subsampling </a:t>
                </a:r>
                <a:r>
                  <a:rPr lang="ko-KR" altLang="en-US" sz="2400" dirty="0" smtClean="0"/>
                  <a:t>방법</a:t>
                </a:r>
                <a:endParaRPr lang="en-US" altLang="ko-KR" sz="2400" dirty="0" smtClean="0"/>
              </a:p>
              <a:p>
                <a:pPr lvl="1"/>
                <a:r>
                  <a:rPr lang="en-US" sz="2000" dirty="0" smtClean="0"/>
                  <a:t>Bootstrapping</a:t>
                </a:r>
              </a:p>
              <a:p>
                <a:pPr lvl="2"/>
                <a:r>
                  <a:rPr lang="en-US" sz="1800" dirty="0" smtClean="0"/>
                  <a:t>Random sampling with replacement (</a:t>
                </a:r>
                <a:r>
                  <a:rPr lang="ko-KR" altLang="en-US" sz="1800" dirty="0" smtClean="0"/>
                  <a:t>중복을 허용한 </a:t>
                </a:r>
                <a:r>
                  <a:rPr lang="en-US" altLang="ko-KR" sz="1800" dirty="0" smtClean="0"/>
                  <a:t>sampling </a:t>
                </a:r>
                <a:r>
                  <a:rPr lang="ko-KR" altLang="en-US" sz="1800" dirty="0" smtClean="0"/>
                  <a:t>방법</a:t>
                </a:r>
                <a:r>
                  <a:rPr lang="en-US" altLang="ko-KR" sz="1800" dirty="0" smtClean="0"/>
                  <a:t>)</a:t>
                </a:r>
              </a:p>
              <a:p>
                <a:pPr lvl="2"/>
                <a:r>
                  <a:rPr lang="ko-KR" altLang="en-US" sz="1800" dirty="0" smtClean="0"/>
                  <a:t>중복을 허용했기 때문에</a:t>
                </a:r>
                <a:r>
                  <a:rPr lang="en-US" altLang="ko-KR" sz="1800" dirty="0" smtClean="0"/>
                  <a:t>, 2</a:t>
                </a:r>
                <a:r>
                  <a:rPr lang="ko-KR" altLang="en-US" sz="1800" dirty="0" smtClean="0"/>
                  <a:t>번이상 추출된 관측치 존재</a:t>
                </a:r>
                <a:endParaRPr lang="en-US" altLang="ko-KR" sz="1800" dirty="0" smtClean="0"/>
              </a:p>
              <a:p>
                <a:pPr lvl="2"/>
                <a:r>
                  <a:rPr lang="ko-KR" altLang="en-US" sz="1800" dirty="0" smtClean="0"/>
                  <a:t>같은 </a:t>
                </a:r>
                <a:r>
                  <a:rPr lang="en-US" altLang="ko-KR" sz="1800" dirty="0" smtClean="0"/>
                  <a:t>sample size</a:t>
                </a:r>
                <a:r>
                  <a:rPr lang="ko-KR" altLang="en-US" sz="1800" dirty="0" smtClean="0"/>
                  <a:t>라고 하더라도 포함된 관측치들이 어느정도 다르다</a:t>
                </a:r>
                <a:r>
                  <a:rPr lang="en-US" altLang="ko-KR" sz="1800" dirty="0" smtClean="0"/>
                  <a:t>. </a:t>
                </a:r>
                <a:endParaRPr lang="en-US" sz="1800" dirty="0" smtClean="0"/>
              </a:p>
              <a:p>
                <a:pPr lvl="1"/>
                <a:r>
                  <a:rPr lang="en-US" sz="2000" dirty="0" smtClean="0"/>
                  <a:t>Example</a:t>
                </a:r>
              </a:p>
              <a:p>
                <a:pPr lvl="2"/>
                <a:r>
                  <a:rPr lang="en-US" sz="1800" dirty="0"/>
                  <a:t>Original dataset (original sample) =&gt;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𝑑𝑝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𝑑𝑝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𝑑𝑝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𝑑𝑝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𝑑𝑝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5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𝑑𝑝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6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𝑑𝑝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7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𝑑𝑝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8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𝑑𝑝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9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𝑑𝑝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10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lvl="2"/>
                <a:r>
                  <a:rPr lang="en-US" sz="1800" dirty="0"/>
                  <a:t>sample1 =&gt;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𝑑𝑝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𝑑𝑝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6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𝑑𝑝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7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𝑑𝑝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𝑑𝑝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𝑑𝑝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10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𝑑𝑝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6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𝑑𝑝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9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𝑑𝑝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5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𝑑𝑝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lvl="2"/>
                <a:r>
                  <a:rPr lang="en-US" sz="1800" dirty="0"/>
                  <a:t>sample2 =&gt;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𝑑𝑝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5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𝑑𝑝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𝑑𝑝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𝑑𝑝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𝑑𝑝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10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𝑑𝑝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9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𝑑𝑝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8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𝑑𝑝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7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𝑑𝑝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7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𝑑𝑝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  <a:endParaRPr lang="en-US" sz="1800" dirty="0" smtClean="0"/>
              </a:p>
              <a:p>
                <a:pPr lvl="1"/>
                <a:r>
                  <a:rPr lang="en-US" sz="2000" dirty="0" smtClean="0"/>
                  <a:t>Subsample size =&gt; </a:t>
                </a:r>
                <a:r>
                  <a:rPr lang="en-US" sz="2000" dirty="0" err="1" smtClean="0"/>
                  <a:t>hyperparameter</a:t>
                </a:r>
                <a:endParaRPr lang="en-US" sz="2000" dirty="0"/>
              </a:p>
              <a:p>
                <a:pPr lvl="2"/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" t="-1333" b="-8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FB028-CFBE-449C-9621-B3F4627C2465}" type="datetime1">
              <a:rPr lang="en-US" altLang="ko-KR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Ensemble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90600" y="4800600"/>
                <a:ext cx="481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4800600"/>
                <a:ext cx="48167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3333" r="-139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90600" y="5345668"/>
                <a:ext cx="4869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345668"/>
                <a:ext cx="48699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3279" r="-15190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 bwMode="auto">
          <a:xfrm>
            <a:off x="1371600" y="5029200"/>
            <a:ext cx="1066800" cy="5011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>
            <a:stCxn id="8" idx="3"/>
          </p:cNvCxnSpPr>
          <p:nvPr/>
        </p:nvCxnSpPr>
        <p:spPr bwMode="auto">
          <a:xfrm>
            <a:off x="1477592" y="5530334"/>
            <a:ext cx="960808" cy="2608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6626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주효과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모형의 일반화 가능성 증가</a:t>
            </a:r>
            <a:r>
              <a:rPr lang="en-US" altLang="ko-KR" dirty="0"/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⇒</a:t>
            </a:r>
            <a:r>
              <a:rPr lang="en-US" altLang="ko-KR" dirty="0" smtClean="0"/>
              <a:t> unseen data </a:t>
            </a:r>
            <a:r>
              <a:rPr lang="ko-KR" altLang="en-US" dirty="0" smtClean="0"/>
              <a:t>에 대해서 모형의 성능 증가</a:t>
            </a:r>
            <a:endParaRPr lang="en-US" dirty="0" smtClean="0"/>
          </a:p>
          <a:p>
            <a:r>
              <a:rPr lang="en-US" dirty="0" smtClean="0"/>
              <a:t>Python code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Bagging.ipynb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715A2-C738-43DC-949F-C826B36AE43A}" type="datetime1">
              <a:rPr lang="en-US" altLang="ko-KR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Ensemble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4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4400" y="2017713"/>
                <a:ext cx="8229600" cy="4114800"/>
              </a:xfrm>
            </p:spPr>
            <p:txBody>
              <a:bodyPr/>
              <a:lstStyle/>
              <a:p>
                <a:r>
                  <a:rPr lang="ko-KR" altLang="en-US" sz="2800" dirty="0" smtClean="0"/>
                  <a:t>기본원리</a:t>
                </a:r>
                <a:endParaRPr lang="en-US" altLang="ko-KR" sz="2800" dirty="0" smtClean="0"/>
              </a:p>
              <a:p>
                <a:pPr lvl="1"/>
                <a:r>
                  <a:rPr lang="en-US" sz="2400" dirty="0"/>
                  <a:t>Bagging </a:t>
                </a:r>
                <a:r>
                  <a:rPr lang="ko-KR" altLang="en-US" sz="2400" dirty="0"/>
                  <a:t>의 한계</a:t>
                </a:r>
                <a:endParaRPr lang="en-US" altLang="ko-KR" sz="2400" dirty="0"/>
              </a:p>
              <a:p>
                <a:pPr lvl="2"/>
                <a:r>
                  <a:rPr lang="ko-KR" altLang="en-US" sz="2000" dirty="0"/>
                  <a:t>각</a:t>
                </a:r>
                <a:r>
                  <a:rPr lang="en-US" sz="2000" dirty="0"/>
                  <a:t> decision node</a:t>
                </a:r>
                <a:r>
                  <a:rPr lang="ko-KR" altLang="en-US" sz="2000" dirty="0"/>
                  <a:t>에서 모든</a:t>
                </a:r>
                <a:r>
                  <a:rPr lang="en-US" sz="2000" dirty="0"/>
                  <a:t> feature</a:t>
                </a:r>
                <a:r>
                  <a:rPr lang="ko-KR" altLang="en-US" sz="2000" dirty="0"/>
                  <a:t>를 고려해서</a:t>
                </a:r>
                <a:r>
                  <a:rPr lang="en-US" sz="2000" dirty="0"/>
                  <a:t> data</a:t>
                </a:r>
                <a:r>
                  <a:rPr lang="ko-KR" altLang="en-US" sz="2000" dirty="0"/>
                  <a:t>를</a:t>
                </a:r>
                <a:r>
                  <a:rPr lang="en-US" sz="2000" dirty="0"/>
                  <a:t> split</a:t>
                </a:r>
                <a:r>
                  <a:rPr lang="ko-KR" altLang="en-US" sz="2000" dirty="0"/>
                  <a:t>하게 되는데</a:t>
                </a:r>
                <a:r>
                  <a:rPr lang="en-US" sz="2000" dirty="0"/>
                  <a:t>, </a:t>
                </a:r>
                <a:r>
                  <a:rPr lang="ko-KR" altLang="en-US" sz="2000" dirty="0"/>
                  <a:t>여러개의</a:t>
                </a:r>
                <a:r>
                  <a:rPr lang="en-US" sz="2000" dirty="0"/>
                  <a:t> tree</a:t>
                </a:r>
                <a:r>
                  <a:rPr lang="ko-KR" altLang="en-US" sz="2000" dirty="0"/>
                  <a:t>를 사용할 지라도 매번 비슷한</a:t>
                </a:r>
                <a:r>
                  <a:rPr lang="en-US" sz="2000" dirty="0"/>
                  <a:t> feature</a:t>
                </a:r>
                <a:r>
                  <a:rPr lang="ko-KR" altLang="en-US" sz="2000" dirty="0"/>
                  <a:t> </a:t>
                </a:r>
                <a:r>
                  <a:rPr lang="ko-KR" altLang="en-US" sz="2000" dirty="0" smtClean="0"/>
                  <a:t>사용 </a:t>
                </a:r>
                <a:r>
                  <a:rPr lang="en-US" altLang="ko-KR" sz="2000" dirty="0" smtClean="0"/>
                  <a:t>(subsample </a:t>
                </a:r>
                <a:r>
                  <a:rPr lang="ko-KR" altLang="en-US" sz="2000" dirty="0" smtClean="0"/>
                  <a:t>간의 차이 미미</a:t>
                </a:r>
                <a:r>
                  <a:rPr lang="en-US" altLang="ko-KR" sz="2000" dirty="0" smtClean="0"/>
                  <a:t>) </a:t>
                </a:r>
                <a:r>
                  <a:rPr lang="en-US" altLang="ko-KR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⇒</a:t>
                </a:r>
                <a:r>
                  <a:rPr lang="ko-KR" altLang="en-US" sz="2000" dirty="0" smtClean="0"/>
                  <a:t> </a:t>
                </a:r>
                <a:r>
                  <a:rPr lang="en-US" altLang="ko-KR" sz="2000" dirty="0" smtClean="0"/>
                  <a:t> </a:t>
                </a:r>
                <a:r>
                  <a:rPr lang="ko-KR" altLang="en-US" sz="2000" dirty="0" smtClean="0"/>
                  <a:t>즉</a:t>
                </a:r>
                <a:r>
                  <a:rPr lang="en-US" altLang="ko-KR" sz="2000" dirty="0" smtClean="0"/>
                  <a:t>, </a:t>
                </a:r>
                <a:r>
                  <a:rPr lang="ko-KR" altLang="en-US" sz="2000" dirty="0" smtClean="0"/>
                  <a:t>학습데이터 특성에 영향을 많이 받는다 </a:t>
                </a:r>
                <a:r>
                  <a:rPr lang="ko-KR" altLang="en-US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⇒</a:t>
                </a:r>
                <a:r>
                  <a:rPr lang="ko-KR" altLang="en-US" sz="2000" dirty="0" smtClean="0"/>
                  <a:t> </a:t>
                </a:r>
                <a:r>
                  <a:rPr lang="en-US" altLang="ko-KR" sz="2000" dirty="0" smtClean="0"/>
                  <a:t>overfitting problem</a:t>
                </a:r>
                <a:endParaRPr lang="en-US" altLang="ko-KR" sz="2400" dirty="0" smtClean="0"/>
              </a:p>
              <a:p>
                <a:pPr lvl="1"/>
                <a:r>
                  <a:rPr lang="en-US" sz="2400" dirty="0" smtClean="0"/>
                  <a:t>Bagging</a:t>
                </a:r>
                <a:r>
                  <a:rPr lang="ko-KR" altLang="en-US" sz="2400" dirty="0" smtClean="0"/>
                  <a:t>의 확장</a:t>
                </a:r>
                <a:endParaRPr lang="en-US" altLang="ko-KR" sz="2400" dirty="0" smtClean="0"/>
              </a:p>
              <a:p>
                <a:pPr lvl="2"/>
                <a:r>
                  <a:rPr lang="ko-KR" altLang="en-US" sz="2000" dirty="0"/>
                  <a:t>각</a:t>
                </a:r>
                <a:r>
                  <a:rPr lang="en-US" sz="2000" dirty="0"/>
                  <a:t> decision node</a:t>
                </a:r>
                <a:r>
                  <a:rPr lang="ko-KR" altLang="en-US" sz="2000" dirty="0"/>
                  <a:t>에서 데이터를</a:t>
                </a:r>
                <a:r>
                  <a:rPr lang="en-US" sz="2000" dirty="0"/>
                  <a:t> split</a:t>
                </a:r>
                <a:r>
                  <a:rPr lang="ko-KR" altLang="en-US" sz="2000" dirty="0"/>
                  <a:t>하는데 모든</a:t>
                </a:r>
                <a:r>
                  <a:rPr lang="en-US" sz="2000" dirty="0"/>
                  <a:t> feature</a:t>
                </a:r>
                <a:r>
                  <a:rPr lang="ko-KR" altLang="en-US" sz="2000" dirty="0"/>
                  <a:t>를 사용하는 것이 아니라</a:t>
                </a:r>
                <a:r>
                  <a:rPr lang="en-US" sz="2000" dirty="0"/>
                  <a:t> random</a:t>
                </a:r>
                <a:r>
                  <a:rPr lang="ko-KR" altLang="en-US" sz="2000" dirty="0"/>
                  <a:t>하게 선택된 일부의</a:t>
                </a:r>
                <a:r>
                  <a:rPr lang="en-US" sz="2000" dirty="0"/>
                  <a:t> feature</a:t>
                </a:r>
                <a:r>
                  <a:rPr lang="ko-KR" altLang="en-US" sz="2000" dirty="0"/>
                  <a:t>들만을 </a:t>
                </a:r>
                <a:r>
                  <a:rPr lang="ko-KR" altLang="en-US" sz="2000" dirty="0" smtClean="0"/>
                  <a:t>사용</a:t>
                </a:r>
                <a:endParaRPr lang="en-US" altLang="ko-KR" sz="2000" dirty="0" smtClean="0"/>
              </a:p>
              <a:p>
                <a:pPr lvl="2"/>
                <a:r>
                  <a:rPr lang="ko-KR" altLang="en-US" sz="2000" dirty="0" smtClean="0"/>
                  <a:t>사용되는 </a:t>
                </a:r>
                <a:r>
                  <a:rPr lang="en-US" altLang="ko-KR" sz="2000" dirty="0" smtClean="0"/>
                  <a:t>feature</a:t>
                </a:r>
                <a:r>
                  <a:rPr lang="ko-KR" altLang="en-US" sz="2000" dirty="0" smtClean="0"/>
                  <a:t>의 수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0" i="1" smtClean="0">
                            <a:latin typeface="Cambria Math"/>
                          </a:rPr>
                          <m:t>𝑝</m:t>
                        </m:r>
                      </m:e>
                    </m:rad>
                  </m:oMath>
                </a14:m>
                <a:endParaRPr lang="en-US" sz="2000" dirty="0" smtClean="0"/>
              </a:p>
              <a:p>
                <a:pPr lvl="2"/>
                <a:r>
                  <a:rPr lang="en-US" sz="2000" dirty="0" smtClean="0"/>
                  <a:t>p = </a:t>
                </a:r>
                <a:r>
                  <a:rPr lang="ko-KR" altLang="en-US" sz="2000" dirty="0" smtClean="0"/>
                  <a:t>전체 </a:t>
                </a:r>
                <a:r>
                  <a:rPr lang="en-US" altLang="ko-KR" sz="2000" dirty="0" smtClean="0"/>
                  <a:t>feature</a:t>
                </a:r>
                <a:r>
                  <a:rPr lang="ko-KR" altLang="en-US" sz="2000" dirty="0" smtClean="0"/>
                  <a:t>의 수</a:t>
                </a:r>
                <a:endParaRPr lang="en-US" altLang="ko-KR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2017713"/>
                <a:ext cx="8229600" cy="4114800"/>
              </a:xfrm>
              <a:blipFill>
                <a:blip r:embed="rId2"/>
                <a:stretch>
                  <a:fillRect l="-296" t="-1630" r="-370" b="-94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D7C93-407B-48AA-B575-857A2D63D9BA}" type="datetime1">
              <a:rPr lang="en-US" altLang="ko-KR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Ensemble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7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code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Bagging.ipynb</a:t>
            </a:r>
            <a:r>
              <a:rPr lang="en-US" dirty="0" smtClean="0"/>
              <a:t>”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AFB9-0CAF-41E4-A9DA-0433DFF6BF50}" type="datetime1">
              <a:rPr lang="en-US" altLang="ko-KR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Ensemble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83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Random Forest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oob_score</a:t>
            </a:r>
            <a:r>
              <a:rPr lang="en-US" altLang="ko-KR" dirty="0" smtClean="0"/>
              <a:t> parameter</a:t>
            </a:r>
          </a:p>
          <a:p>
            <a:pPr lvl="1"/>
            <a:r>
              <a:rPr lang="en-US" altLang="ko-KR" dirty="0" err="1" smtClean="0"/>
              <a:t>oob_score</a:t>
            </a:r>
            <a:r>
              <a:rPr lang="en-US" altLang="ko-KR" dirty="0" smtClean="0"/>
              <a:t>: bool</a:t>
            </a:r>
            <a:r>
              <a:rPr lang="en-US" altLang="ko-KR" dirty="0"/>
              <a:t>, default=False</a:t>
            </a:r>
          </a:p>
          <a:p>
            <a:pPr lvl="2"/>
            <a:r>
              <a:rPr lang="en-US" altLang="ko-KR" dirty="0"/>
              <a:t>Whether to use out-of-bag samples to estimate the generalization score. Only available if bootstrap=True.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E0B9A-0E59-4D6C-AF82-D944C9DA990F}" type="datetime1">
              <a:rPr lang="en-US" altLang="ko-KR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Ensemble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03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Boosting</a:t>
            </a:r>
            <a:endParaRPr lang="en-US" cap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EB57-1AC4-4A46-983D-7AB9818E1383}" type="datetime1">
              <a:rPr lang="en-US" altLang="ko-KR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Ensemble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2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Week 1: Course Introduction&amp;quot;&quot;/&gt;&lt;property id=&quot;20307&quot; value=&quot;256&quot;/&gt;&lt;/object&gt;&lt;object type=&quot;3&quot; unique_id=&quot;10005&quot;&gt;&lt;property id=&quot;20148&quot; value=&quot;5&quot;/&gt;&lt;property id=&quot;20300&quot; value=&quot;Slide 4 - &amp;quot;Course Intro. &amp;quot;&quot;/&gt;&lt;property id=&quot;20307&quot; value=&quot;257&quot;/&gt;&lt;/object&gt;&lt;object type=&quot;3&quot; unique_id=&quot;10403&quot;&gt;&lt;property id=&quot;20148&quot; value=&quot;5&quot;/&gt;&lt;property id=&quot;20300&quot; value=&quot;Slide 5&quot;/&gt;&lt;property id=&quot;20307&quot; value=&quot;258&quot;/&gt;&lt;/object&gt;&lt;object type=&quot;3&quot; unique_id=&quot;10435&quot;&gt;&lt;property id=&quot;20148&quot; value=&quot;5&quot;/&gt;&lt;property id=&quot;20300&quot; value=&quot;Slide 2 - &amp;quot;Instructor&amp;quot;&quot;/&gt;&lt;property id=&quot;20307&quot; value=&quot;259&quot;/&gt;&lt;/object&gt;&lt;object type=&quot;3&quot; unique_id=&quot;10436&quot;&gt;&lt;property id=&quot;20148&quot; value=&quot;5&quot;/&gt;&lt;property id=&quot;20300&quot; value=&quot;Slide 6 - &amp;quot;Course Schedule&amp;quot;&quot;/&gt;&lt;property id=&quot;20307&quot; value=&quot;260&quot;/&gt;&lt;/object&gt;&lt;object type=&quot;3&quot; unique_id=&quot;10437&quot;&gt;&lt;property id=&quot;20148&quot; value=&quot;5&quot;/&gt;&lt;property id=&quot;20300&quot; value=&quot;Slide 7 - &amp;quot;Course Schedule (cont.)&amp;quot;&quot;/&gt;&lt;property id=&quot;20307&quot; value=&quot;261&quot;/&gt;&lt;/object&gt;&lt;object type=&quot;3&quot; unique_id=&quot;10438&quot;&gt;&lt;property id=&quot;20148&quot; value=&quot;5&quot;/&gt;&lt;property id=&quot;20300&quot; value=&quot;Slide 8 - &amp;quot;Course Schedule (cont.)&amp;quot;&quot;/&gt;&lt;property id=&quot;20307&quot; value=&quot;262&quot;/&gt;&lt;/object&gt;&lt;object type=&quot;3&quot; unique_id=&quot;10484&quot;&gt;&lt;property id=&quot;20148&quot; value=&quot;5&quot;/&gt;&lt;property id=&quot;20300&quot; value=&quot;Slide 9 - &amp;quot;Weekly Schedule (안)&amp;quot;&quot;/&gt;&lt;property id=&quot;20307&quot; value=&quot;263&quot;/&gt;&lt;/object&gt;&lt;object type=&quot;3&quot; unique_id=&quot;10535&quot;&gt;&lt;property id=&quot;20148&quot; value=&quot;5&quot;/&gt;&lt;property id=&quot;20300&quot; value=&quot;Slide 3 - &amp;quot;Instructor&amp;quot;&quot;/&gt;&lt;property id=&quot;20307&quot; value=&quot;264&quot;/&gt;&lt;/object&gt;&lt;object type=&quot;3&quot; unique_id=&quot;10591&quot;&gt;&lt;property id=&quot;20148&quot; value=&quot;5&quot;/&gt;&lt;property id=&quot;20300&quot; value=&quot;Slide 11 - &amp;quot;Requirements&amp;quot;&quot;/&gt;&lt;property id=&quot;20307&quot; value=&quot;265&quot;/&gt;&lt;/object&gt;&lt;object type=&quot;3&quot; unique_id=&quot;10628&quot;&gt;&lt;property id=&quot;20148&quot; value=&quot;5&quot;/&gt;&lt;property id=&quot;20300&quot; value=&quot;Slide 12 - &amp;quot;Possible research questions&amp;quot;&quot;/&gt;&lt;property id=&quot;20307&quot; value=&quot;266&quot;/&gt;&lt;/object&gt;&lt;object type=&quot;3&quot; unique_id=&quot;10720&quot;&gt;&lt;property id=&quot;20148&quot; value=&quot;5&quot;/&gt;&lt;property id=&quot;20300&quot; value=&quot;Slide 10 - &amp;quot;Grading&amp;quot;&quot;/&gt;&lt;property id=&quot;20307&quot; value=&quot;270&quot;/&gt;&lt;/object&gt;&lt;object type=&quot;3&quot; unique_id=&quot;10721&quot;&gt;&lt;property id=&quot;20148&quot; value=&quot;5&quot;/&gt;&lt;property id=&quot;20300&quot; value=&quot;Slide 13 - &amp;quot;What do we need?&amp;quot;&quot;/&gt;&lt;property id=&quot;20307&quot; value=&quot;267&quot;/&gt;&lt;/object&gt;&lt;object type=&quot;3&quot; unique_id=&quot;10722&quot;&gt;&lt;property id=&quot;20148&quot; value=&quot;5&quot;/&gt;&lt;property id=&quot;20300&quot; value=&quot;Slide 14 - &amp;quot;Data&amp;quot;&quot;/&gt;&lt;property id=&quot;20307&quot; value=&quot;268&quot;/&gt;&lt;/object&gt;&lt;object type=&quot;3&quot; unique_id=&quot;10723&quot;&gt;&lt;property id=&quot;20148&quot; value=&quot;5&quot;/&gt;&lt;property id=&quot;20300&quot; value=&quot;Slide 15 - &amp;quot;Data (cont.)&amp;quot;&quot;/&gt;&lt;property id=&quot;20307&quot; value=&quot;269&quot;/&gt;&lt;/object&gt;&lt;object type=&quot;3&quot; unique_id=&quot;10724&quot;&gt;&lt;property id=&quot;20148&quot; value=&quot;5&quot;/&gt;&lt;property id=&quot;20300&quot; value=&quot;Slide 16 - &amp;quot;Study examples&amp;quot;&quot;/&gt;&lt;property id=&quot;20307&quot; value=&quot;27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1013022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TS102821062</Template>
  <TotalTime>33462</TotalTime>
  <Words>1024</Words>
  <Application>Microsoft Office PowerPoint</Application>
  <PresentationFormat>On-screen Show (4:3)</PresentationFormat>
  <Paragraphs>293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맑은 고딕</vt:lpstr>
      <vt:lpstr>Calibri</vt:lpstr>
      <vt:lpstr>Cambria Math</vt:lpstr>
      <vt:lpstr>Tahoma</vt:lpstr>
      <vt:lpstr>Wingdings</vt:lpstr>
      <vt:lpstr>01013022</vt:lpstr>
      <vt:lpstr>Ensemble methods</vt:lpstr>
      <vt:lpstr>Ensemble approach</vt:lpstr>
      <vt:lpstr>Bagging</vt:lpstr>
      <vt:lpstr>Bagging</vt:lpstr>
      <vt:lpstr>Bagging</vt:lpstr>
      <vt:lpstr>Random Forest</vt:lpstr>
      <vt:lpstr>Random Forest</vt:lpstr>
      <vt:lpstr>Random Forest</vt:lpstr>
      <vt:lpstr>Boosting</vt:lpstr>
      <vt:lpstr>Boosting</vt:lpstr>
      <vt:lpstr>AdaBoosting</vt:lpstr>
      <vt:lpstr>AdaBoosting (Adaptive boosting)</vt:lpstr>
      <vt:lpstr>AdaBoosting</vt:lpstr>
      <vt:lpstr>AdaBoosting</vt:lpstr>
      <vt:lpstr>AdaBoosting</vt:lpstr>
      <vt:lpstr>AdaBoosting</vt:lpstr>
      <vt:lpstr>Gradient boosting</vt:lpstr>
      <vt:lpstr>Gradient boosting</vt:lpstr>
      <vt:lpstr>Gradient boosting</vt:lpstr>
      <vt:lpstr>Gradient boosting</vt:lpstr>
      <vt:lpstr>Gradient boosting</vt:lpstr>
      <vt:lpstr>Gradient boosting</vt:lpstr>
      <vt:lpstr>Variants of gradient boosting</vt:lpstr>
      <vt:lpstr>XGBoosting</vt:lpstr>
      <vt:lpstr>XGBoosting</vt:lpstr>
      <vt:lpstr>XGBoosting</vt:lpstr>
      <vt:lpstr>Light GBM</vt:lpstr>
      <vt:lpstr>Light GBM</vt:lpstr>
      <vt:lpstr>CatBoost</vt:lpstr>
      <vt:lpstr>[참고] 서로 다른 모형들 사용하기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Sang Yup Lee</dc:creator>
  <cp:lastModifiedBy>Sang</cp:lastModifiedBy>
  <cp:revision>416</cp:revision>
  <dcterms:created xsi:type="dcterms:W3CDTF">2015-01-19T14:33:39Z</dcterms:created>
  <dcterms:modified xsi:type="dcterms:W3CDTF">2022-05-09T03:27:54Z</dcterms:modified>
</cp:coreProperties>
</file>