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47"/>
  </p:notesMasterIdLst>
  <p:sldIdLst>
    <p:sldId id="256" r:id="rId2"/>
    <p:sldId id="498" r:id="rId3"/>
    <p:sldId id="499" r:id="rId4"/>
    <p:sldId id="500" r:id="rId5"/>
    <p:sldId id="501" r:id="rId6"/>
    <p:sldId id="502" r:id="rId7"/>
    <p:sldId id="489" r:id="rId8"/>
    <p:sldId id="490" r:id="rId9"/>
    <p:sldId id="491" r:id="rId10"/>
    <p:sldId id="492" r:id="rId11"/>
    <p:sldId id="493" r:id="rId12"/>
    <p:sldId id="494" r:id="rId13"/>
    <p:sldId id="495" r:id="rId14"/>
    <p:sldId id="496" r:id="rId15"/>
    <p:sldId id="497" r:id="rId16"/>
    <p:sldId id="462" r:id="rId17"/>
    <p:sldId id="435" r:id="rId18"/>
    <p:sldId id="436" r:id="rId19"/>
    <p:sldId id="474" r:id="rId20"/>
    <p:sldId id="475" r:id="rId21"/>
    <p:sldId id="437" r:id="rId22"/>
    <p:sldId id="503" r:id="rId23"/>
    <p:sldId id="476" r:id="rId24"/>
    <p:sldId id="463" r:id="rId25"/>
    <p:sldId id="464" r:id="rId26"/>
    <p:sldId id="485" r:id="rId27"/>
    <p:sldId id="483" r:id="rId28"/>
    <p:sldId id="439" r:id="rId29"/>
    <p:sldId id="486" r:id="rId30"/>
    <p:sldId id="465" r:id="rId31"/>
    <p:sldId id="487" r:id="rId32"/>
    <p:sldId id="440" r:id="rId33"/>
    <p:sldId id="441" r:id="rId34"/>
    <p:sldId id="442" r:id="rId35"/>
    <p:sldId id="488" r:id="rId36"/>
    <p:sldId id="443" r:id="rId37"/>
    <p:sldId id="444" r:id="rId38"/>
    <p:sldId id="445" r:id="rId39"/>
    <p:sldId id="446" r:id="rId40"/>
    <p:sldId id="478" r:id="rId41"/>
    <p:sldId id="466" r:id="rId42"/>
    <p:sldId id="467" r:id="rId43"/>
    <p:sldId id="468" r:id="rId44"/>
    <p:sldId id="447" r:id="rId45"/>
    <p:sldId id="381" r:id="rId46"/>
  </p:sldIdLst>
  <p:sldSz cx="9144000" cy="6858000" type="screen4x3"/>
  <p:notesSz cx="6858000" cy="9144000"/>
  <p:custDataLst>
    <p:tags r:id="rId48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90A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0645" autoAdjust="0"/>
  </p:normalViewPr>
  <p:slideViewPr>
    <p:cSldViewPr>
      <p:cViewPr varScale="1">
        <p:scale>
          <a:sx n="52" d="100"/>
          <a:sy n="52" d="100"/>
        </p:scale>
        <p:origin x="908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gs" Target="tags/tag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EF61E2-3B94-429A-B556-60A38F36CBB3}" type="datetimeFigureOut">
              <a:rPr lang="en-US" smtClean="0"/>
              <a:pPr/>
              <a:t>5/23/2022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7F9376-9C26-4D8E-A786-07D622B5D548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0179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99337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60773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3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sz="1800" dirty="0" smtClean="0"/>
              <a:t>고유값의 합 </a:t>
            </a:r>
            <a:r>
              <a:rPr lang="en-US" altLang="ko-KR" sz="1800" dirty="0" smtClean="0"/>
              <a:t>= </a:t>
            </a:r>
            <a:r>
              <a:rPr lang="en-US" altLang="ko-KR" sz="1800" dirty="0" err="1" smtClean="0"/>
              <a:t>tr</a:t>
            </a:r>
            <a:r>
              <a:rPr lang="en-US" altLang="ko-KR" sz="1800" dirty="0" smtClean="0"/>
              <a:t>(A)</a:t>
            </a:r>
            <a:r>
              <a:rPr lang="en-US" altLang="ko-KR" sz="1200" dirty="0" smtClean="0"/>
              <a:t>,</a:t>
            </a:r>
            <a:r>
              <a:rPr lang="en-US" altLang="ko-KR" sz="1200" baseline="0" dirty="0" smtClean="0"/>
              <a:t> </a:t>
            </a:r>
            <a:r>
              <a:rPr lang="ko-KR" altLang="en-US" sz="1200" baseline="0" dirty="0" smtClean="0"/>
              <a:t>직접 계산해 보기</a:t>
            </a:r>
            <a:endParaRPr lang="en-US" altLang="ko-KR" sz="1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89052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67942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780105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816396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28194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57F9376-9C26-4D8E-A786-07D622B5D548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5510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>
            <a:grpSpLocks/>
          </p:cNvGrpSpPr>
          <p:nvPr/>
        </p:nvGrpSpPr>
        <p:grpSpPr bwMode="auto">
          <a:xfrm>
            <a:off x="0" y="2438400"/>
            <a:ext cx="9009063" cy="1052513"/>
            <a:chOff x="0" y="1536"/>
            <a:chExt cx="5675" cy="663"/>
          </a:xfrm>
        </p:grpSpPr>
        <p:grpSp>
          <p:nvGrpSpPr>
            <p:cNvPr id="3" name="Group 3"/>
            <p:cNvGrpSpPr>
              <a:grpSpLocks/>
            </p:cNvGrpSpPr>
            <p:nvPr/>
          </p:nvGrpSpPr>
          <p:grpSpPr bwMode="auto">
            <a:xfrm>
              <a:off x="183" y="1604"/>
              <a:ext cx="448" cy="299"/>
              <a:chOff x="720" y="336"/>
              <a:chExt cx="624" cy="432"/>
            </a:xfrm>
          </p:grpSpPr>
          <p:sp>
            <p:nvSpPr>
              <p:cNvPr id="35844" name="Rectangle 4"/>
              <p:cNvSpPr>
                <a:spLocks noChangeArrowheads="1"/>
              </p:cNvSpPr>
              <p:nvPr/>
            </p:nvSpPr>
            <p:spPr bwMode="auto">
              <a:xfrm>
                <a:off x="720" y="336"/>
                <a:ext cx="384" cy="432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5" name="Rectangle 5"/>
              <p:cNvSpPr>
                <a:spLocks noChangeArrowheads="1"/>
              </p:cNvSpPr>
              <p:nvPr/>
            </p:nvSpPr>
            <p:spPr bwMode="auto">
              <a:xfrm>
                <a:off x="1056" y="336"/>
                <a:ext cx="288" cy="432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grpSp>
          <p:nvGrpSpPr>
            <p:cNvPr id="4" name="Group 6"/>
            <p:cNvGrpSpPr>
              <a:grpSpLocks/>
            </p:cNvGrpSpPr>
            <p:nvPr/>
          </p:nvGrpSpPr>
          <p:grpSpPr bwMode="auto">
            <a:xfrm>
              <a:off x="261" y="1870"/>
              <a:ext cx="465" cy="299"/>
              <a:chOff x="912" y="2640"/>
              <a:chExt cx="672" cy="432"/>
            </a:xfrm>
          </p:grpSpPr>
          <p:sp>
            <p:nvSpPr>
              <p:cNvPr id="35847" name="Rectangle 7"/>
              <p:cNvSpPr>
                <a:spLocks noChangeArrowheads="1"/>
              </p:cNvSpPr>
              <p:nvPr/>
            </p:nvSpPr>
            <p:spPr bwMode="auto">
              <a:xfrm>
                <a:off x="912" y="2640"/>
                <a:ext cx="384" cy="432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5848" name="Rectangle 8"/>
              <p:cNvSpPr>
                <a:spLocks noChangeArrowheads="1"/>
              </p:cNvSpPr>
              <p:nvPr/>
            </p:nvSpPr>
            <p:spPr bwMode="auto">
              <a:xfrm>
                <a:off x="1248" y="2640"/>
                <a:ext cx="336" cy="432"/>
              </a:xfrm>
              <a:prstGeom prst="rect">
                <a:avLst/>
              </a:prstGeom>
              <a:gradFill rotWithShape="0">
                <a:gsLst>
                  <a:gs pos="0">
                    <a:schemeClr val="accent2"/>
                  </a:gs>
                  <a:gs pos="100000">
                    <a:schemeClr val="bg1"/>
                  </a:gs>
                </a:gsLst>
                <a:lin ang="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</p:grpSp>
        <p:sp>
          <p:nvSpPr>
            <p:cNvPr id="35849" name="Rectangle 9"/>
            <p:cNvSpPr>
              <a:spLocks noChangeArrowheads="1"/>
            </p:cNvSpPr>
            <p:nvPr/>
          </p:nvSpPr>
          <p:spPr bwMode="auto">
            <a:xfrm>
              <a:off x="0" y="1824"/>
              <a:ext cx="353" cy="266"/>
            </a:xfrm>
            <a:prstGeom prst="rect">
              <a:avLst/>
            </a:prstGeom>
            <a:gradFill rotWithShape="0">
              <a:gsLst>
                <a:gs pos="0">
                  <a:schemeClr val="bg1"/>
                </a:gs>
                <a:gs pos="100000">
                  <a:schemeClr val="hlink"/>
                </a:gs>
              </a:gsLst>
              <a:lin ang="189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0" name="Rectangle 10"/>
            <p:cNvSpPr>
              <a:spLocks noChangeArrowheads="1"/>
            </p:cNvSpPr>
            <p:nvPr/>
          </p:nvSpPr>
          <p:spPr bwMode="auto">
            <a:xfrm>
              <a:off x="400" y="1536"/>
              <a:ext cx="20" cy="663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bg2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35851" name="Rectangle 11"/>
            <p:cNvSpPr>
              <a:spLocks noChangeArrowheads="1"/>
            </p:cNvSpPr>
            <p:nvPr/>
          </p:nvSpPr>
          <p:spPr bwMode="auto">
            <a:xfrm flipV="1">
              <a:off x="199" y="2054"/>
              <a:ext cx="5476" cy="35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35852" name="Rectangle 12"/>
          <p:cNvSpPr>
            <a:spLocks noGrp="1" noChangeArrowheads="1"/>
          </p:cNvSpPr>
          <p:nvPr>
            <p:ph type="ctrTitle"/>
          </p:nvPr>
        </p:nvSpPr>
        <p:spPr>
          <a:xfrm>
            <a:off x="990600" y="1676400"/>
            <a:ext cx="7772400" cy="1462088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noProof="0" smtClean="0"/>
              <a:t>Click to edit Master title style</a:t>
            </a:r>
          </a:p>
        </p:txBody>
      </p:sp>
      <p:sp>
        <p:nvSpPr>
          <p:cNvPr id="35853" name="Rectangle 1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pPr lvl="0"/>
            <a:r>
              <a:rPr lang="en-US" noProof="0" smtClean="0"/>
              <a:t>Click to edit Master subtitle style</a:t>
            </a:r>
          </a:p>
        </p:txBody>
      </p:sp>
      <p:sp>
        <p:nvSpPr>
          <p:cNvPr id="35854" name="Rectangle 14"/>
          <p:cNvSpPr>
            <a:spLocks noGrp="1" noChangeArrowheads="1"/>
          </p:cNvSpPr>
          <p:nvPr>
            <p:ph type="dt" sz="half" idx="2"/>
          </p:nvPr>
        </p:nvSpPr>
        <p:spPr>
          <a:xfrm>
            <a:off x="9906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10E34981-970D-4840-87FD-EB07E39B2CBD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35855" name="Rectangle 15"/>
          <p:cNvSpPr>
            <a:spLocks noGrp="1" noChangeArrowheads="1"/>
          </p:cNvSpPr>
          <p:nvPr>
            <p:ph type="ftr" sz="quarter" idx="3"/>
          </p:nvPr>
        </p:nvSpPr>
        <p:spPr>
          <a:xfrm>
            <a:off x="3429000" y="6248400"/>
            <a:ext cx="28956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35856" name="Rectangle 16"/>
          <p:cNvSpPr>
            <a:spLocks noGrp="1" noChangeArrowheads="1"/>
          </p:cNvSpPr>
          <p:nvPr>
            <p:ph type="sldNum" sz="quarter" idx="4"/>
          </p:nvPr>
        </p:nvSpPr>
        <p:spPr>
          <a:xfrm>
            <a:off x="6858000" y="6248400"/>
            <a:ext cx="1905000" cy="457200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3FF65D6-D96B-4124-B2DF-547722B38C0F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7157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4050" y="214313"/>
            <a:ext cx="1951038" cy="5918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0938" y="214313"/>
            <a:ext cx="5700712" cy="5918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2338748-77B7-444A-B9B3-185BA7FCF64F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5292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EC2BD87-91A2-4761-B869-524B767D3EB0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6749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48C8849-2D22-44B2-B664-36AF22637B68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4973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826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145088" y="2017713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58877DF5-AD09-48B9-B111-24350BE6A3A9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59600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F39C7241-7981-4E42-9BDC-B84EFBFEE561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28230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3460F8C1-9050-478A-B139-1EFFCEBE385D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0148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B9A2B5B5-A66F-415D-BC6C-C89A2A0975D5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07472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9E71DA-A28E-4E5C-8630-8FA109765794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4700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2BDE2BF-20FB-4E24-A684-B62930B68E5F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48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ChangeArrowheads="1"/>
          </p:cNvSpPr>
          <p:nvPr/>
        </p:nvSpPr>
        <p:spPr bwMode="ltGray">
          <a:xfrm>
            <a:off x="417513" y="1098550"/>
            <a:ext cx="438150" cy="474663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19" name="Rectangle 3"/>
          <p:cNvSpPr>
            <a:spLocks noChangeArrowheads="1"/>
          </p:cNvSpPr>
          <p:nvPr/>
        </p:nvSpPr>
        <p:spPr bwMode="ltGray">
          <a:xfrm>
            <a:off x="800100" y="1098550"/>
            <a:ext cx="328613" cy="474663"/>
          </a:xfrm>
          <a:prstGeom prst="rect">
            <a:avLst/>
          </a:prstGeom>
          <a:gradFill rotWithShape="0">
            <a:gsLst>
              <a:gs pos="0">
                <a:schemeClr val="accent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0" name="Rectangle 4"/>
          <p:cNvSpPr>
            <a:spLocks noChangeArrowheads="1"/>
          </p:cNvSpPr>
          <p:nvPr/>
        </p:nvSpPr>
        <p:spPr bwMode="ltGray">
          <a:xfrm>
            <a:off x="541338" y="1520825"/>
            <a:ext cx="422275" cy="474663"/>
          </a:xfrm>
          <a:prstGeom prst="rect">
            <a:avLst/>
          </a:prstGeom>
          <a:solidFill>
            <a:schemeClr val="folHlink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1" name="Rectangle 5"/>
          <p:cNvSpPr>
            <a:spLocks noChangeArrowheads="1"/>
          </p:cNvSpPr>
          <p:nvPr/>
        </p:nvSpPr>
        <p:spPr bwMode="ltGray">
          <a:xfrm>
            <a:off x="911225" y="1520825"/>
            <a:ext cx="368300" cy="474663"/>
          </a:xfrm>
          <a:prstGeom prst="rect">
            <a:avLst/>
          </a:prstGeom>
          <a:gradFill rotWithShape="0">
            <a:gsLst>
              <a:gs pos="0">
                <a:schemeClr val="folHlink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2" name="Rectangle 6"/>
          <p:cNvSpPr>
            <a:spLocks noChangeArrowheads="1"/>
          </p:cNvSpPr>
          <p:nvPr/>
        </p:nvSpPr>
        <p:spPr bwMode="ltGray">
          <a:xfrm>
            <a:off x="127000" y="1447800"/>
            <a:ext cx="560388" cy="422275"/>
          </a:xfrm>
          <a:prstGeom prst="rect">
            <a:avLst/>
          </a:prstGeom>
          <a:gradFill rotWithShape="0">
            <a:gsLst>
              <a:gs pos="0">
                <a:schemeClr val="bg1"/>
              </a:gs>
              <a:gs pos="100000">
                <a:schemeClr val="hlink"/>
              </a:gs>
            </a:gsLst>
            <a:lin ang="1890000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3" name="Rectangle 7"/>
          <p:cNvSpPr>
            <a:spLocks noChangeArrowheads="1"/>
          </p:cNvSpPr>
          <p:nvPr/>
        </p:nvSpPr>
        <p:spPr bwMode="gray">
          <a:xfrm>
            <a:off x="762000" y="990600"/>
            <a:ext cx="31750" cy="1052513"/>
          </a:xfrm>
          <a:prstGeom prst="rect">
            <a:avLst/>
          </a:prstGeom>
          <a:solidFill>
            <a:schemeClr val="bg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4" name="Rectangle 8"/>
          <p:cNvSpPr>
            <a:spLocks noChangeArrowheads="1"/>
          </p:cNvSpPr>
          <p:nvPr/>
        </p:nvSpPr>
        <p:spPr bwMode="gray">
          <a:xfrm>
            <a:off x="442913" y="1781175"/>
            <a:ext cx="8226425" cy="31750"/>
          </a:xfrm>
          <a:prstGeom prst="rect">
            <a:avLst/>
          </a:prstGeom>
          <a:gradFill rotWithShape="0">
            <a:gsLst>
              <a:gs pos="0">
                <a:schemeClr val="bg2"/>
              </a:gs>
              <a:gs pos="100000">
                <a:schemeClr val="bg1"/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 eaLnBrk="1" hangingPunct="1"/>
            <a:endParaRPr kumimoji="1" lang="en-US" sz="2400">
              <a:latin typeface="Tahoma" pitchFamily="34" charset="0"/>
            </a:endParaRPr>
          </a:p>
        </p:txBody>
      </p:sp>
      <p:sp>
        <p:nvSpPr>
          <p:cNvPr id="34825" name="Rectangle 9"/>
          <p:cNvSpPr>
            <a:spLocks noGrp="1" noChangeArrowheads="1"/>
          </p:cNvSpPr>
          <p:nvPr>
            <p:ph type="title"/>
          </p:nvPr>
        </p:nvSpPr>
        <p:spPr bwMode="auto">
          <a:xfrm>
            <a:off x="1150938" y="214313"/>
            <a:ext cx="7793037" cy="1462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34826" name="Rectangle 10"/>
          <p:cNvSpPr>
            <a:spLocks noGrp="1" noChangeArrowheads="1"/>
          </p:cNvSpPr>
          <p:nvPr>
            <p:ph type="body" idx="1"/>
          </p:nvPr>
        </p:nvSpPr>
        <p:spPr bwMode="auto">
          <a:xfrm>
            <a:off x="1182688" y="2017713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34827" name="Rectangle 11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1620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fld id="{F4472745-EC1E-4CB8-9502-37738B7D9742}" type="datetime1">
              <a:rPr lang="en-US" altLang="ko-KR" smtClean="0"/>
              <a:t>5/23/2022</a:t>
            </a:fld>
            <a:endParaRPr lang="en-US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657600" y="6243638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34829" name="Rectangle 1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042150" y="6243638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fld id="{B1A96CDA-AC9E-4D10-87FE-92C3AF95A555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60000"/>
        <a:buFont typeface="Wingdings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chemeClr val="hlink"/>
        </a:buClr>
        <a:buSzPct val="55000"/>
        <a:buFont typeface="Wingdings" pitchFamily="2" charset="2"/>
        <a:buChar char="n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chemeClr val="folHlink"/>
        </a:buClr>
        <a:buSzPct val="5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SzPct val="55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Clr>
          <a:schemeClr val="accent1"/>
        </a:buClr>
        <a:buSzPct val="5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3.png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en-US" dirty="0"/>
          </a:p>
        </p:txBody>
      </p:sp>
      <p:sp>
        <p:nvSpPr>
          <p:cNvPr id="4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en-US" dirty="0" smtClean="0"/>
              <a:t>Sang Yup Lee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고유값과 고유벡터 </a:t>
                </a:r>
                <a:r>
                  <a:rPr lang="en-US" altLang="ko-KR" sz="2000" dirty="0" smtClean="0"/>
                  <a:t>(</a:t>
                </a:r>
                <a:r>
                  <a:rPr lang="ko-KR" altLang="en-US" sz="2000" dirty="0" smtClean="0"/>
                  <a:t>손으로</a:t>
                </a:r>
                <a:r>
                  <a:rPr lang="en-US" altLang="ko-KR" sz="2000" dirty="0" smtClean="0"/>
                  <a:t>) </a:t>
                </a:r>
                <a:r>
                  <a:rPr lang="ko-KR" altLang="en-US" sz="2000" dirty="0" smtClean="0"/>
                  <a:t>구하기 </a:t>
                </a:r>
                <a:r>
                  <a:rPr lang="en-US" altLang="ko-KR" sz="2000" dirty="0" smtClean="0"/>
                  <a:t>(cont’d)</a:t>
                </a:r>
              </a:p>
              <a:p>
                <a:pPr lvl="1"/>
                <a:r>
                  <a:rPr lang="ko-KR" altLang="en-US" sz="1800" dirty="0" smtClean="0"/>
                  <a:t>예</a:t>
                </a:r>
                <a:r>
                  <a:rPr lang="en-US" altLang="ko-KR" sz="1800" dirty="0" smtClean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  <m:r>
                          <a:rPr lang="en-US" sz="18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5−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𝑑𝑒𝑡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z="18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5</m:t>
                        </m:r>
                        <m:r>
                          <a:rPr lang="en-US" sz="1800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</m:d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i="1">
                            <a:latin typeface="Cambria Math"/>
                          </a:rPr>
                          <m:t>3−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−3=0</m:t>
                    </m:r>
                  </m:oMath>
                </a14:m>
                <a:endParaRPr lang="en-US" sz="1800" dirty="0" smtClean="0"/>
              </a:p>
              <a:p>
                <a:pPr lvl="1"/>
                <a:r>
                  <a:rPr lang="en-US" sz="1800" dirty="0"/>
                  <a:t>λ = 2, </a:t>
                </a:r>
                <a:r>
                  <a:rPr lang="en-US" sz="1800" dirty="0" smtClean="0"/>
                  <a:t>6</a:t>
                </a:r>
              </a:p>
              <a:p>
                <a:pPr lvl="1"/>
                <a:r>
                  <a:rPr lang="ko-KR" altLang="en-US" sz="1800" dirty="0" smtClean="0"/>
                  <a:t>고유벡터</a:t>
                </a:r>
                <a:r>
                  <a:rPr lang="en-US" altLang="ko-KR" sz="1800" dirty="0" smtClean="0"/>
                  <a:t>: </a:t>
                </a:r>
                <a14:m>
                  <m:oMath xmlns:m="http://schemas.openxmlformats.org/officeDocument/2006/math">
                    <m:r>
                      <a:rPr lang="en-US" sz="1800" b="0" i="0" smtClean="0">
                        <a:latin typeface="Cambria Math"/>
                      </a:rPr>
                      <m:t> 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A</m:t>
                        </m:r>
                        <m:r>
                          <a:rPr lang="en-US" sz="18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  <m:r>
                          <a:rPr lang="en-US" sz="18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1800" i="1">
                        <a:latin typeface="Cambria Math"/>
                      </a:rPr>
                      <m:t>𝑣</m:t>
                    </m:r>
                    <m:r>
                      <a:rPr lang="en-US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5−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3−</m:t>
                              </m:r>
                              <m:r>
                                <m:rPr>
                                  <m:sty m:val="p"/>
                                </m:rPr>
                                <a:rPr lang="en-US" sz="1800">
                                  <a:latin typeface="Cambria Math"/>
                                </a:rPr>
                                <m:t>λ</m:t>
                              </m:r>
                            </m:e>
                          </m:mr>
                        </m:m>
                      </m:e>
                    </m:d>
                    <m:r>
                      <a:rPr lang="en-US" sz="18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1800" i="1">
                        <a:latin typeface="Cambria Math"/>
                      </a:rPr>
                      <m:t>=0 </m:t>
                    </m:r>
                  </m:oMath>
                </a14:m>
                <a:endParaRPr lang="en-US" sz="1800" dirty="0" smtClean="0"/>
              </a:p>
              <a:p>
                <a:pPr lvl="2"/>
                <a:r>
                  <a:rPr lang="en-US" sz="1400" dirty="0"/>
                  <a:t>λ = 2 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smtClean="0"/>
                  <a:t>경우</a:t>
                </a:r>
                <a:r>
                  <a:rPr lang="en-US" altLang="ko-KR" sz="1400" dirty="0" smtClean="0"/>
                  <a:t>: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  <m:r>
                      <a:rPr lang="en-US" sz="1400">
                        <a:latin typeface="Cambria Math"/>
                      </a:rPr>
                      <m:t> </m:t>
                    </m:r>
                    <m:d>
                      <m:dPr>
                        <m:begChr m:val="["/>
                        <m:endChr m:val="]"/>
                        <m:ctrlPr>
                          <a:rPr lang="en-US" sz="1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4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𝑥</m:t>
                              </m:r>
                            </m:e>
                          </m:mr>
                          <m:mr>
                            <m:e>
                              <m:r>
                                <a:rPr lang="en-US" sz="1400" i="1">
                                  <a:latin typeface="Cambria Math"/>
                                </a:rPr>
                                <m:t>𝑦</m:t>
                              </m:r>
                            </m:e>
                          </m:mr>
                        </m:m>
                      </m:e>
                    </m:d>
                    <m:r>
                      <a:rPr lang="en-US" sz="1400" i="1">
                        <a:latin typeface="Cambria Math"/>
                      </a:rPr>
                      <m:t>=0</m:t>
                    </m:r>
                  </m:oMath>
                </a14:m>
                <a:r>
                  <a:rPr lang="en-US" sz="1400" dirty="0" smtClean="0"/>
                  <a:t>, </a:t>
                </a:r>
                <a:r>
                  <a:rPr lang="en-US" sz="1400" dirty="0"/>
                  <a:t>3x + y = 0</a:t>
                </a:r>
                <a:r>
                  <a:rPr lang="ko-KR" altLang="en-US" sz="1400" dirty="0"/>
                  <a:t>을 만족하는 모든</a:t>
                </a:r>
                <a:r>
                  <a:rPr lang="en-US" sz="1400" dirty="0"/>
                  <a:t> x, y</a:t>
                </a:r>
                <a:r>
                  <a:rPr lang="ko-KR" altLang="en-US" sz="1400" dirty="0" smtClean="0"/>
                  <a:t>가 </a:t>
                </a:r>
                <a:r>
                  <a:rPr lang="en-US" sz="1400" dirty="0" smtClean="0"/>
                  <a:t>λ </a:t>
                </a:r>
                <a:r>
                  <a:rPr lang="en-US" sz="1400" dirty="0"/>
                  <a:t>= 2 </a:t>
                </a:r>
                <a:r>
                  <a:rPr lang="ko-KR" altLang="en-US" sz="1400" dirty="0"/>
                  <a:t>에 </a:t>
                </a:r>
                <a:r>
                  <a:rPr lang="ko-KR" altLang="en-US" sz="1400" dirty="0" smtClean="0"/>
                  <a:t>대한 고유벡터가 됨</a:t>
                </a:r>
                <a:endParaRPr lang="en-US" altLang="ko-KR" sz="1400" dirty="0" smtClean="0"/>
              </a:p>
              <a:p>
                <a:pPr lvl="2"/>
                <a:r>
                  <a:rPr lang="ko-KR" altLang="ko-KR" sz="1400" dirty="0"/>
                  <a:t>즉</a:t>
                </a:r>
                <a:r>
                  <a:rPr lang="en-US" altLang="ko-KR" sz="1400" dirty="0"/>
                  <a:t>, </a:t>
                </a:r>
                <a:r>
                  <a:rPr lang="ko-KR" altLang="ko-KR" sz="1400" dirty="0"/>
                  <a:t>고유벡터는 여러개 나올 수 </a:t>
                </a:r>
                <a:r>
                  <a:rPr lang="ko-KR" altLang="en-US" sz="1400" dirty="0" smtClean="0"/>
                  <a:t>있음</a:t>
                </a:r>
                <a:r>
                  <a:rPr lang="en-US" altLang="ko-KR" sz="1400" dirty="0" smtClean="0"/>
                  <a:t>. </a:t>
                </a:r>
                <a:r>
                  <a:rPr lang="ko-KR" altLang="ko-KR" sz="1400" dirty="0"/>
                  <a:t>왜냐하면 고유벡터는 방향성만이 중요하기 </a:t>
                </a:r>
                <a:r>
                  <a:rPr lang="ko-KR" altLang="ko-KR" sz="1400" dirty="0" smtClean="0"/>
                  <a:t>때문</a:t>
                </a:r>
                <a:r>
                  <a:rPr lang="en-US" altLang="ko-KR" sz="1400" dirty="0" smtClean="0"/>
                  <a:t>. </a:t>
                </a:r>
                <a:r>
                  <a:rPr lang="ko-KR" altLang="ko-KR" sz="1400" dirty="0"/>
                  <a:t>보통은 여러개의 고유벡터들 중에서 그 길이가</a:t>
                </a:r>
                <a:r>
                  <a:rPr lang="en-US" altLang="ko-KR" sz="1400" dirty="0"/>
                  <a:t> 1</a:t>
                </a:r>
                <a:r>
                  <a:rPr lang="ko-KR" altLang="ko-KR" sz="1400" dirty="0"/>
                  <a:t>인 고유벡터를 </a:t>
                </a:r>
                <a:r>
                  <a:rPr lang="ko-KR" altLang="ko-KR" sz="1400" dirty="0" smtClean="0"/>
                  <a:t>선택</a:t>
                </a:r>
                <a:r>
                  <a:rPr lang="en-US" altLang="ko-KR" sz="1400" dirty="0" smtClean="0"/>
                  <a:t>.</a:t>
                </a:r>
              </a:p>
              <a:p>
                <a:pPr lvl="2"/>
                <a:r>
                  <a:rPr lang="en-US" sz="1400" dirty="0"/>
                  <a:t>λ = 6 </a:t>
                </a:r>
                <a:r>
                  <a:rPr lang="ko-KR" altLang="en-US" sz="1400" dirty="0"/>
                  <a:t>의 </a:t>
                </a:r>
                <a:r>
                  <a:rPr lang="ko-KR" altLang="en-US" sz="1400" dirty="0" smtClean="0"/>
                  <a:t>경우</a:t>
                </a:r>
                <a:r>
                  <a:rPr lang="en-US" altLang="ko-KR" sz="1400" dirty="0" smtClean="0"/>
                  <a:t>, x = y</a:t>
                </a:r>
                <a:endParaRPr lang="en-US" sz="1400" dirty="0"/>
              </a:p>
              <a:p>
                <a:pPr lvl="2"/>
                <a:endParaRPr lang="en-US" sz="12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110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err="1" smtClean="0"/>
              <a:t>Numpy</a:t>
            </a:r>
            <a:r>
              <a:rPr lang="ko-KR" altLang="en-US" sz="2400" dirty="0"/>
              <a:t>를 이용해서 고유값과 고유벡터 </a:t>
            </a:r>
            <a:r>
              <a:rPr lang="ko-KR" altLang="en-US" sz="2400" dirty="0" smtClean="0"/>
              <a:t>구하기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See “</a:t>
            </a:r>
            <a:r>
              <a:rPr lang="en-US" altLang="ko-KR" sz="2000" dirty="0" err="1" smtClean="0"/>
              <a:t>eigen_examples.ipynb</a:t>
            </a:r>
            <a:r>
              <a:rPr lang="en-US" altLang="ko-KR" sz="2000" dirty="0" smtClean="0"/>
              <a:t>”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	A </a:t>
            </a:r>
            <a:r>
              <a:rPr lang="en-US" altLang="ko-KR" sz="2000" dirty="0"/>
              <a:t>= </a:t>
            </a:r>
            <a:r>
              <a:rPr lang="en-US" altLang="ko-KR" sz="2000" dirty="0" err="1"/>
              <a:t>np.array</a:t>
            </a:r>
            <a:r>
              <a:rPr lang="en-US" altLang="ko-KR" sz="2000" dirty="0"/>
              <a:t>([[5, 1],</a:t>
            </a:r>
          </a:p>
          <a:p>
            <a:pPr marL="457200" lvl="1" indent="0">
              <a:buNone/>
            </a:pPr>
            <a:r>
              <a:rPr lang="en-US" altLang="ko-KR" sz="2000" dirty="0"/>
              <a:t>                        [3, 3]])</a:t>
            </a:r>
            <a:br>
              <a:rPr lang="en-US" altLang="ko-KR" sz="2000" dirty="0"/>
            </a:br>
            <a:r>
              <a:rPr lang="en-US" altLang="ko-KR" sz="2000" dirty="0"/>
              <a:t>	</a:t>
            </a:r>
            <a:r>
              <a:rPr lang="en-US" altLang="ko-KR" sz="2000" dirty="0" err="1"/>
              <a:t>eigVals</a:t>
            </a:r>
            <a:r>
              <a:rPr lang="en-US" altLang="ko-KR" sz="2000" dirty="0"/>
              <a:t>, </a:t>
            </a:r>
            <a:r>
              <a:rPr lang="en-US" altLang="ko-KR" sz="2000" dirty="0" err="1"/>
              <a:t>eigVecs</a:t>
            </a:r>
            <a:r>
              <a:rPr lang="en-US" altLang="ko-KR" sz="2000" dirty="0"/>
              <a:t> = </a:t>
            </a:r>
            <a:r>
              <a:rPr lang="en-US" altLang="ko-KR" sz="2000" dirty="0" err="1"/>
              <a:t>np.linalg.eig</a:t>
            </a:r>
            <a:r>
              <a:rPr lang="en-US" altLang="ko-KR" sz="2000" dirty="0"/>
              <a:t>(A</a:t>
            </a:r>
            <a:r>
              <a:rPr lang="en-US" altLang="ko-KR" sz="2000" dirty="0" smtClean="0"/>
              <a:t>)</a:t>
            </a:r>
            <a:endParaRPr lang="en-US" altLang="ko-KR" sz="2000" dirty="0"/>
          </a:p>
          <a:p>
            <a:pPr lvl="1"/>
            <a:r>
              <a:rPr lang="en-US" altLang="ko-KR" sz="2000" dirty="0" err="1" smtClean="0"/>
              <a:t>eigVecs</a:t>
            </a:r>
            <a:endParaRPr lang="en-US" altLang="ko-KR" sz="2000" dirty="0" smtClean="0"/>
          </a:p>
          <a:p>
            <a:pPr lvl="2"/>
            <a:r>
              <a:rPr lang="en-US" altLang="ko-KR" sz="1600" dirty="0" smtClean="0"/>
              <a:t>Unit vectors </a:t>
            </a:r>
          </a:p>
          <a:p>
            <a:pPr lvl="3"/>
            <a:r>
              <a:rPr lang="ko-KR" altLang="en-US" sz="1200" dirty="0" smtClean="0"/>
              <a:t>방향이 중요하기 때문에</a:t>
            </a:r>
            <a:endParaRPr lang="en-US" altLang="ko-KR" sz="1200" dirty="0"/>
          </a:p>
          <a:p>
            <a:pPr lvl="2"/>
            <a:r>
              <a:rPr lang="en-US" altLang="ko-KR" sz="1600" dirty="0"/>
              <a:t>v1 = </a:t>
            </a:r>
            <a:r>
              <a:rPr lang="en-US" altLang="ko-KR" sz="1600" dirty="0" err="1"/>
              <a:t>eigVecs</a:t>
            </a:r>
            <a:r>
              <a:rPr lang="en-US" altLang="ko-KR" sz="1600" dirty="0"/>
              <a:t>[:, 0]</a:t>
            </a:r>
          </a:p>
          <a:p>
            <a:pPr lvl="2"/>
            <a:r>
              <a:rPr lang="en-US" altLang="ko-KR" sz="1600" dirty="0"/>
              <a:t>v2 = </a:t>
            </a:r>
            <a:r>
              <a:rPr lang="en-US" altLang="ko-KR" sz="1600" dirty="0" err="1"/>
              <a:t>eigVecs</a:t>
            </a:r>
            <a:r>
              <a:rPr lang="en-US" altLang="ko-KR" sz="1600" dirty="0"/>
              <a:t>[:, 1</a:t>
            </a:r>
            <a:r>
              <a:rPr lang="en-US" altLang="ko-KR" sz="1600" dirty="0" smtClean="0"/>
              <a:t>]</a:t>
            </a:r>
          </a:p>
          <a:p>
            <a:pPr lvl="2"/>
            <a:r>
              <a:rPr lang="en-US" altLang="ko-KR" sz="1600" dirty="0" smtClean="0"/>
              <a:t>Check out if v1 satisfies x = y and v2 satisfies y = -3x</a:t>
            </a:r>
          </a:p>
          <a:p>
            <a:pPr marL="457200" lvl="1" indent="0">
              <a:buNone/>
            </a:pPr>
            <a:r>
              <a:rPr lang="en-US" altLang="ko-KR" sz="2000" dirty="0" smtClean="0"/>
              <a:t>	</a:t>
            </a:r>
            <a:endParaRPr lang="en-US" sz="2000" dirty="0">
              <a:ea typeface="+mn-ea"/>
              <a:cs typeface="+mn-cs"/>
            </a:endParaRPr>
          </a:p>
          <a:p>
            <a:pPr marL="457200" lvl="1" indent="0">
              <a:buNone/>
            </a:pPr>
            <a:endParaRPr lang="en-US" altLang="ko-KR" sz="2000" dirty="0"/>
          </a:p>
          <a:p>
            <a:pPr marL="457200" lvl="1" indent="0">
              <a:buNone/>
            </a:pPr>
            <a:endParaRPr lang="en-US" altLang="ko-KR" sz="2000" dirty="0" smtClean="0"/>
          </a:p>
          <a:p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0851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고유값의 특성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행렬식 </a:t>
                </a:r>
                <a:r>
                  <a:rPr lang="en-US" altLang="ko-KR" dirty="0" smtClean="0"/>
                  <a:t>(determinant) = </a:t>
                </a:r>
                <a:r>
                  <a:rPr lang="ko-KR" altLang="en-US" dirty="0" smtClean="0"/>
                  <a:t>고유값들의 곱</a:t>
                </a:r>
                <a:endParaRPr lang="en-US" altLang="ko-KR" dirty="0" smtClean="0"/>
              </a:p>
              <a:p>
                <a:pPr lvl="2"/>
                <a:r>
                  <a:rPr lang="ko-KR" altLang="en-US" dirty="0"/>
                  <a:t>예</a:t>
                </a:r>
                <a:r>
                  <a:rPr lang="en-US" altLang="ko-KR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3"/>
                <a:r>
                  <a:rPr lang="ko-KR" altLang="en-US" dirty="0" smtClean="0"/>
                  <a:t>고유값 </a:t>
                </a:r>
                <a:r>
                  <a:rPr lang="en-US" altLang="ko-KR" dirty="0" smtClean="0"/>
                  <a:t>= 6, 2 </a:t>
                </a:r>
              </a:p>
              <a:p>
                <a:pPr lvl="3"/>
                <a:r>
                  <a:rPr lang="ko-KR" altLang="en-US" dirty="0" smtClean="0"/>
                  <a:t>행렬식 </a:t>
                </a:r>
                <a:r>
                  <a:rPr lang="en-US" altLang="ko-KR" dirty="0" smtClean="0"/>
                  <a:t>= 12 = 5*3 – 3*1</a:t>
                </a:r>
              </a:p>
              <a:p>
                <a:pPr lvl="1"/>
                <a:r>
                  <a:rPr lang="en-US" dirty="0" err="1" smtClean="0"/>
                  <a:t>tr</a:t>
                </a:r>
                <a:r>
                  <a:rPr lang="en-US" dirty="0" smtClean="0"/>
                  <a:t>(A) = </a:t>
                </a:r>
                <a:r>
                  <a:rPr lang="ko-KR" altLang="en-US" dirty="0" smtClean="0"/>
                  <a:t>고유값들의 합</a:t>
                </a:r>
                <a:endParaRPr lang="en-US" altLang="ko-KR" dirty="0" smtClean="0"/>
              </a:p>
              <a:p>
                <a:pPr lvl="2"/>
                <a:r>
                  <a:rPr lang="en-US" dirty="0" err="1"/>
                  <a:t>tr</a:t>
                </a:r>
                <a:r>
                  <a:rPr lang="en-US" dirty="0"/>
                  <a:t>(A</a:t>
                </a:r>
                <a:r>
                  <a:rPr lang="en-US" dirty="0" smtClean="0"/>
                  <a:t>) = </a:t>
                </a:r>
                <a:r>
                  <a:rPr lang="ko-KR" altLang="en-US" dirty="0" smtClean="0"/>
                  <a:t>대각 성분의 합</a:t>
                </a:r>
                <a:endParaRPr lang="en-US" altLang="ko-KR" dirty="0" smtClean="0"/>
              </a:p>
              <a:p>
                <a:pPr lvl="2"/>
                <a:r>
                  <a:rPr lang="en-US" dirty="0" smtClean="0"/>
                  <a:t>5+3 = 6+2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549" t="-2222" b="-4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8792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고유값의 특성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000" b="0" i="1" smtClean="0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sz="2000" b="0" i="1" smtClean="0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  <m:r>
                      <a:rPr lang="en-US" sz="2000" i="1">
                        <a:latin typeface="Cambria Math"/>
                      </a:rPr>
                      <m:t>= </m:t>
                    </m:r>
                    <m:r>
                      <a:rPr lang="en-US" sz="2000" i="1">
                        <a:latin typeface="Cambria Math"/>
                      </a:rPr>
                      <m:t>𝜆</m:t>
                    </m:r>
                    <m:r>
                      <a:rPr lang="en-US" sz="2000" i="1">
                        <a:latin typeface="Cambria Math"/>
                      </a:rPr>
                      <m:t>𝑣</m:t>
                    </m:r>
                  </m:oMath>
                </a14:m>
                <a:endParaRPr lang="en-US" sz="2000" dirty="0"/>
              </a:p>
              <a:p>
                <a:pPr lvl="1"/>
                <a:r>
                  <a:rPr lang="en-US" sz="2000" dirty="0" smtClean="0"/>
                  <a:t>How to find eigenvalues?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sz="2000" i="1">
                        <a:latin typeface="Cambria Math"/>
                      </a:rPr>
                      <m:t>𝑑𝑒𝑡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  <m:r>
                          <a:rPr lang="en-US" sz="2000">
                            <a:latin typeface="Cambria Math"/>
                          </a:rPr>
                          <m:t> – 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  <m:r>
                          <a:rPr lang="en-US" sz="2000" b="1" i="1">
                            <a:latin typeface="Cambria Math"/>
                          </a:rPr>
                          <m:t>𝟏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=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</m:d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</m:d>
                    <m:r>
                      <a:rPr lang="en-US" sz="2000" i="1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𝑏𝑐</m:t>
                    </m:r>
                    <m:r>
                      <a:rPr lang="en-US" sz="2000" i="1">
                        <a:latin typeface="Cambria Math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λ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/>
                          </a:rPr>
                          <m:t>𝑎</m:t>
                        </m:r>
                        <m:r>
                          <a:rPr lang="en-US" sz="2000" b="0" i="0" smtClean="0">
                            <a:latin typeface="Cambria Math"/>
                          </a:rPr>
                          <m:t>+</m:t>
                        </m:r>
                        <m:r>
                          <a:rPr lang="en-US" sz="2000" b="0" i="1" smtClean="0">
                            <a:latin typeface="Cambria Math"/>
                          </a:rPr>
                          <m:t>𝑑</m:t>
                        </m:r>
                      </m:e>
                    </m:d>
                    <m:r>
                      <a:rPr lang="en-US" sz="2000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000" b="0" i="1" smtClean="0">
                        <a:latin typeface="Cambria Math"/>
                      </a:rPr>
                      <m:t>𝑎𝑑</m:t>
                    </m:r>
                    <m:r>
                      <a:rPr lang="en-US" sz="2000" b="0" i="1" smtClean="0">
                        <a:latin typeface="Cambria Math"/>
                      </a:rPr>
                      <m:t>−</m:t>
                    </m:r>
                    <m:r>
                      <a:rPr lang="en-US" sz="2000" b="0" i="1" smtClean="0">
                        <a:latin typeface="Cambria Math"/>
                      </a:rPr>
                      <m:t>𝑏𝑐</m:t>
                    </m:r>
                    <m:r>
                      <a:rPr lang="en-US" sz="2000" b="0" i="1" smtClean="0">
                        <a:latin typeface="Cambria Math"/>
                      </a:rPr>
                      <m:t>=0</m:t>
                    </m:r>
                  </m:oMath>
                </a14:m>
                <a:endParaRPr lang="en-US" sz="2000" b="0" dirty="0" smtClean="0"/>
              </a:p>
              <a:p>
                <a:pPr lvl="1"/>
                <a:r>
                  <a:rPr lang="ko-KR" altLang="en-US" sz="2000" dirty="0" smtClean="0"/>
                  <a:t>두 근의 합과 곱은</a:t>
                </a:r>
                <a:r>
                  <a:rPr lang="en-US" altLang="ko-KR" sz="2000" dirty="0" smtClean="0"/>
                  <a:t>? </a:t>
                </a:r>
              </a:p>
              <a:p>
                <a:pPr lvl="1"/>
                <a:r>
                  <a:rPr lang="ko-KR" altLang="en-US" sz="2000" dirty="0" smtClean="0"/>
                  <a:t>위의 식을 만족하는 고유값</a:t>
                </a:r>
                <a:r>
                  <a:rPr lang="en-US" altLang="ko-KR" sz="20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20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2000" b="0" i="1" smtClean="0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2000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sz="2000" b="0" i="1" smtClean="0">
                            <a:latin typeface="Cambria Math"/>
                          </a:rPr>
                          <m:t>2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pPr lvl="2"/>
                <a:r>
                  <a:rPr lang="en-US" sz="1600" dirty="0" smtClean="0"/>
                  <a:t>Then,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  <m:r>
                          <a:rPr lang="en-US" sz="1600" b="0" i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6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d>
                      <m:d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  <m:r>
                          <a:rPr lang="en-US" sz="1600" b="0" i="0" smtClean="0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600">
                                <a:latin typeface="Cambria Math"/>
                              </a:rPr>
                              <m:t>λ</m:t>
                            </m:r>
                          </m:e>
                          <m:sub>
                            <m:r>
                              <a:rPr lang="en-US" sz="16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600" b="0" i="0" smtClean="0">
                        <a:latin typeface="Cambria Math"/>
                      </a:rPr>
                      <m:t>=0</m:t>
                    </m:r>
                  </m:oMath>
                </a14:m>
                <a:endParaRPr lang="en-US" sz="1600" dirty="0" smtClean="0"/>
              </a:p>
              <a:p>
                <a:pPr lvl="1"/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2"/>
                <a:stretch>
                  <a:fillRect l="-78" t="-14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2537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000" dirty="0" smtClean="0"/>
                  <a:t>행렬식과의 관계</a:t>
                </a:r>
                <a:endParaRPr lang="en-US" altLang="ko-KR" sz="2000" dirty="0"/>
              </a:p>
              <a:p>
                <a:pPr lvl="1"/>
                <a:r>
                  <a:rPr lang="ko-KR" altLang="en-US" sz="1800" dirty="0"/>
                  <a:t>행렬식 </a:t>
                </a:r>
                <a:r>
                  <a:rPr lang="en-US" altLang="ko-KR" sz="1800" dirty="0"/>
                  <a:t>(determinant) = </a:t>
                </a:r>
                <a:r>
                  <a:rPr lang="ko-KR" altLang="en-US" sz="1800" dirty="0"/>
                  <a:t>고유값들의 </a:t>
                </a:r>
                <a:r>
                  <a:rPr lang="ko-KR" altLang="en-US" sz="1800" dirty="0" smtClean="0"/>
                  <a:t>곱</a:t>
                </a:r>
                <a:endParaRPr lang="en-US" altLang="ko-KR" sz="1800" dirty="0" smtClean="0"/>
              </a:p>
              <a:p>
                <a:pPr lvl="2"/>
                <a:r>
                  <a:rPr lang="en-US" altLang="ko-KR" sz="1600" dirty="0" smtClean="0"/>
                  <a:t>What if a matrix is not full rank</a:t>
                </a:r>
                <a:endParaRPr lang="en-US" altLang="ko-KR" sz="1600" dirty="0"/>
              </a:p>
              <a:p>
                <a:pPr lvl="1"/>
                <a:r>
                  <a:rPr lang="ko-KR" altLang="en-US" sz="1800" dirty="0"/>
                  <a:t>예</a:t>
                </a:r>
                <a:r>
                  <a:rPr lang="en-US" altLang="ko-KR" sz="1800" dirty="0"/>
                  <a:t>)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4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lvl="2"/>
                <a:r>
                  <a:rPr lang="ko-KR" altLang="en-US" sz="1600" dirty="0"/>
                  <a:t>고유값 </a:t>
                </a:r>
                <a:r>
                  <a:rPr lang="en-US" altLang="ko-KR" sz="1600" dirty="0"/>
                  <a:t>= </a:t>
                </a:r>
                <a:r>
                  <a:rPr lang="en-US" altLang="ko-KR" sz="1600" dirty="0" smtClean="0"/>
                  <a:t>0, 5</a:t>
                </a:r>
                <a:endParaRPr lang="en-US" altLang="ko-KR" sz="1400" dirty="0"/>
              </a:p>
              <a:p>
                <a:pPr lvl="2"/>
                <a:r>
                  <a:rPr lang="ko-KR" altLang="en-US" sz="1600" dirty="0"/>
                  <a:t>행렬식 </a:t>
                </a:r>
                <a:r>
                  <a:rPr lang="en-US" altLang="ko-KR" sz="1600" dirty="0"/>
                  <a:t>= </a:t>
                </a:r>
                <a:r>
                  <a:rPr lang="en-US" altLang="ko-KR" sz="1600" dirty="0" smtClean="0"/>
                  <a:t>0 = 5*0</a:t>
                </a:r>
              </a:p>
              <a:p>
                <a:pPr lvl="2"/>
                <a:r>
                  <a:rPr lang="en-US" sz="1600" dirty="0" smtClean="0"/>
                  <a:t>=&gt; </a:t>
                </a:r>
                <a:r>
                  <a:rPr lang="ko-KR" altLang="en-US" sz="1600" dirty="0" smtClean="0"/>
                  <a:t>역행렬이 존재하지 않는다</a:t>
                </a:r>
                <a:r>
                  <a:rPr lang="en-US" altLang="ko-KR" sz="1600" dirty="0" smtClean="0"/>
                  <a:t>!</a:t>
                </a:r>
              </a:p>
              <a:p>
                <a:pPr lvl="1"/>
                <a:endParaRPr lang="en-US" sz="18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3"/>
                <a:stretch>
                  <a:fillRect t="-8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5107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dirty="0" smtClean="0"/>
                  <a:t>대칭행렬의 고유벡터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서로 수직이다</a:t>
                </a:r>
                <a:r>
                  <a:rPr lang="en-US" altLang="ko-KR" dirty="0" smtClean="0"/>
                  <a:t>.</a:t>
                </a:r>
              </a:p>
              <a:p>
                <a:pPr lvl="2"/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사이각 </a:t>
                </a:r>
                <a:r>
                  <a:rPr lang="en-US" altLang="ko-KR" dirty="0" smtClean="0"/>
                  <a:t>= 90</a:t>
                </a:r>
                <a:r>
                  <a:rPr lang="ko-KR" altLang="en-US" dirty="0" smtClean="0"/>
                  <a:t>도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cos</a:t>
                </a:r>
                <a:r>
                  <a:rPr lang="el-GR" altLang="ko-KR" dirty="0" smtClean="0"/>
                  <a:t>θ</a:t>
                </a:r>
                <a:r>
                  <a:rPr lang="en-US" altLang="ko-KR" dirty="0" smtClean="0"/>
                  <a:t> = 0</a:t>
                </a:r>
              </a:p>
              <a:p>
                <a:pPr lvl="1"/>
                <a:r>
                  <a:rPr lang="ko-KR" altLang="en-US" dirty="0" smtClean="0"/>
                  <a:t>예</a:t>
                </a:r>
                <a:r>
                  <a:rPr lang="en-US" altLang="ko-KR" dirty="0" smtClean="0"/>
                  <a:t>)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>
                        <a:latin typeface="Cambria Math"/>
                      </a:rPr>
                      <m:t>A</m:t>
                    </m:r>
                    <m:r>
                      <a:rPr lang="en-US" altLang="ko-KR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5816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고유분해</a:t>
            </a:r>
            <a:r>
              <a:rPr lang="ko-KR" altLang="en-US" cap="none" dirty="0" smtClean="0"/>
              <a:t> </a:t>
            </a:r>
            <a:r>
              <a:rPr lang="en-US" altLang="ko-KR" cap="none" dirty="0" smtClean="0"/>
              <a:t>(</a:t>
            </a:r>
            <a:r>
              <a:rPr lang="en-US" altLang="ko-KR" cap="none" dirty="0" err="1" smtClean="0"/>
              <a:t>Eigendecomposition</a:t>
            </a:r>
            <a:r>
              <a:rPr lang="en-US" altLang="ko-KR" cap="none" dirty="0" smtClean="0"/>
              <a:t>)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7026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800" dirty="0" smtClean="0"/>
                  <a:t>Eigendecomposition (</a:t>
                </a:r>
                <a:r>
                  <a:rPr lang="ko-KR" altLang="en-US" sz="2800" dirty="0" smtClean="0"/>
                  <a:t>고유 분해</a:t>
                </a:r>
                <a:r>
                  <a:rPr lang="en-US" altLang="ko-KR" sz="2800" dirty="0" smtClean="0"/>
                  <a:t>)</a:t>
                </a:r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VΛ</m:t>
                    </m:r>
                    <m:sSup>
                      <m:s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3200" dirty="0" smtClean="0"/>
              </a:p>
              <a:p>
                <a:pPr lvl="2" latinLnBrk="1"/>
                <a:r>
                  <a:rPr lang="en-US" altLang="ko-KR" sz="2000" dirty="0" smtClean="0"/>
                  <a:t>A: </a:t>
                </a:r>
                <a:r>
                  <a:rPr lang="en-US" altLang="ko-KR" sz="2000" dirty="0" err="1" smtClean="0"/>
                  <a:t>nxn</a:t>
                </a:r>
                <a:r>
                  <a:rPr lang="en-US" altLang="ko-KR" sz="2000" dirty="0" smtClean="0"/>
                  <a:t> </a:t>
                </a:r>
                <a:r>
                  <a:rPr lang="ko-KR" altLang="en-US" sz="2000" dirty="0" smtClean="0"/>
                  <a:t>정사각행렬</a:t>
                </a:r>
                <a:endParaRPr lang="en-US" altLang="ko-KR" sz="2000" dirty="0" smtClean="0"/>
              </a:p>
              <a:p>
                <a:pPr lvl="2" latinLnBrk="1"/>
                <a:r>
                  <a:rPr lang="en-US" altLang="ko-KR" sz="2000" dirty="0" smtClean="0"/>
                  <a:t>V: A</a:t>
                </a:r>
                <a:r>
                  <a:rPr lang="ko-KR" altLang="en-US" sz="2000" dirty="0" smtClean="0"/>
                  <a:t>의 고유벡터들을 열로 갖는 행렬</a:t>
                </a:r>
                <a:endParaRPr lang="en-US" altLang="ko-KR" sz="2000" dirty="0" smtClean="0"/>
              </a:p>
              <a:p>
                <a:pPr lvl="2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Λ</m:t>
                    </m:r>
                  </m:oMath>
                </a14:m>
                <a:r>
                  <a:rPr lang="en-US" altLang="ko-KR" sz="2000" dirty="0" smtClean="0"/>
                  <a:t>: </a:t>
                </a:r>
                <a:r>
                  <a:rPr lang="ko-KR" altLang="en-US" sz="2000" dirty="0" smtClean="0"/>
                  <a:t>고유값들을 대각성분으로 갖는 대각행렬</a:t>
                </a:r>
                <a:endParaRPr lang="en-US" altLang="ko-KR" sz="2000" dirty="0" smtClean="0"/>
              </a:p>
              <a:p>
                <a:pPr lvl="3" latinLnBrk="1"/>
                <a:r>
                  <a:rPr lang="ko-KR" altLang="en-US" sz="1800" dirty="0" smtClean="0"/>
                  <a:t>즉</a:t>
                </a:r>
                <a:r>
                  <a:rPr lang="en-US" altLang="ko-KR" sz="18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Λ</m:t>
                    </m:r>
                    <m:r>
                      <a:rPr lang="en-US" altLang="ko-KR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diag</m:t>
                    </m:r>
                    <m:r>
                      <a:rPr lang="en-US" altLang="ko-KR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b="0" i="1" smtClean="0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endParaRPr lang="en-US" altLang="ko-KR" sz="1800" dirty="0" smtClean="0"/>
              </a:p>
              <a:p>
                <a:pPr lvl="2" latinLnBrk="1"/>
                <a:r>
                  <a:rPr lang="en-US" altLang="ko-KR" sz="2000" dirty="0" smtClean="0"/>
                  <a:t>Example)</a:t>
                </a:r>
              </a:p>
              <a:p>
                <a:pPr lvl="3" latinLnBrk="1"/>
                <a:r>
                  <a:rPr lang="en-US" altLang="ko-KR" sz="1800" dirty="0" smtClean="0"/>
                  <a:t>A: 2x2 </a:t>
                </a:r>
                <a:r>
                  <a:rPr lang="ko-KR" altLang="en-US" sz="1800" dirty="0" smtClean="0"/>
                  <a:t>행렬</a:t>
                </a:r>
                <a:r>
                  <a:rPr lang="en-US" altLang="ko-KR" sz="1800" dirty="0" smtClean="0"/>
                  <a:t>, then </a:t>
                </a:r>
                <a14:m>
                  <m:oMath xmlns:m="http://schemas.openxmlformats.org/officeDocument/2006/math">
                    <m:r>
                      <a:rPr lang="en-US" sz="1800">
                        <a:latin typeface="Cambria Math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Λ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diag</m:t>
                    </m:r>
                    <m:r>
                      <a:rPr lang="en-US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sz="1800" dirty="0" smtClean="0"/>
                  <a:t>, </a:t>
                </a:r>
              </a:p>
              <a:p>
                <a:pPr lvl="3"/>
                <a:r>
                  <a:rPr lang="en-US" sz="1800" dirty="0" smtClean="0"/>
                  <a:t>v1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</a:t>
                </a:r>
                <a:r>
                  <a:rPr lang="en-US" sz="1800" dirty="0"/>
                  <a:t>v2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1800" dirty="0" smtClean="0"/>
                  <a:t>, then V 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V</m:t>
                    </m:r>
                    <m:r>
                      <a:rPr lang="en-US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−3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800" dirty="0" smtClean="0"/>
              </a:p>
              <a:p>
                <a:pPr lvl="1"/>
                <a:endParaRPr lang="en-US" sz="2400" dirty="0">
                  <a:ea typeface="+mn-ea"/>
                  <a:cs typeface="+mn-cs"/>
                </a:endParaRPr>
              </a:p>
              <a:p>
                <a:pPr marL="457200" lvl="1" indent="0">
                  <a:buNone/>
                </a:pPr>
                <a:endParaRPr lang="en-US" altLang="ko-KR" sz="2400" dirty="0"/>
              </a:p>
              <a:p>
                <a:pPr marL="457200" lvl="1" indent="0">
                  <a:buNone/>
                </a:pPr>
                <a:endParaRPr lang="en-US" altLang="ko-KR" sz="2400" dirty="0" smtClean="0"/>
              </a:p>
              <a:p>
                <a:endParaRPr lang="en-US" sz="2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77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46132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smtClean="0"/>
                  <a:t>How to derive?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m:rPr>
                        <m:sty m:val="p"/>
                      </m:rPr>
                      <a:rPr lang="en-US" sz="2000" b="0" i="0" smtClean="0">
                        <a:latin typeface="Cambria Math"/>
                      </a:rPr>
                      <m:t>V</m:t>
                    </m:r>
                    <m:r>
                      <a:rPr lang="en-US" sz="200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VΛ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en-US" sz="2000" dirty="0" smtClean="0"/>
                  <a:t>Example</a:t>
                </a:r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6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1600" b="0" i="1" smtClean="0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6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6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6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6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𝑡h𝑒𝑛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1600" b="0" i="1" smtClean="0"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ko-KR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6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600" b="0" i="1" smtClean="0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AV</m:t>
                    </m:r>
                    <m:r>
                      <a:rPr lang="en-US" sz="18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𝐴</m:t>
                                  </m:r>
                                  <m:r>
                                    <a:rPr lang="en-US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𝐴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Λ</m:t>
                    </m:r>
                    <m:r>
                      <a:rPr lang="en-US" altLang="ko-KR" sz="18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18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r>
                      <a:rPr lang="en-US" altLang="ko-KR" sz="1800" i="1">
                        <a:latin typeface="Cambria Math"/>
                      </a:rPr>
                      <m:t>𝑉</m:t>
                    </m:r>
                    <m:r>
                      <a:rPr lang="en-US" altLang="ko-KR" sz="1800" i="1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r>
                      <a:rPr lang="en-US" altLang="ko-KR" sz="1800" i="1">
                        <a:latin typeface="Cambria Math"/>
                      </a:rPr>
                      <m:t>𝑤h𝑒𝑟𝑒</m:t>
                    </m:r>
                    <m:r>
                      <a:rPr lang="en-US" altLang="ko-KR" sz="1800" i="1">
                        <a:latin typeface="Cambria Math"/>
                      </a:rPr>
                      <m:t>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18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  <a:ea typeface="Cambria Math"/>
                          </a:rPr>
                          <m:t>𝜆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</m:oMath>
                </a14:m>
                <a:r>
                  <a:rPr lang="ko-KR" altLang="en-US" sz="1800" dirty="0"/>
                  <a:t>에 대한 </a:t>
                </a:r>
                <a:r>
                  <a:rPr lang="en-US" altLang="ko-KR" sz="1800" dirty="0"/>
                  <a:t>eigenvector</a:t>
                </a:r>
              </a:p>
              <a:p>
                <a:pPr lvl="2"/>
                <a14:m>
                  <m:oMath xmlns:m="http://schemas.openxmlformats.org/officeDocument/2006/math"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12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  <m:r>
                      <a:rPr lang="en-US" altLang="ko-KR" sz="1800" i="1">
                        <a:latin typeface="Cambria Math"/>
                      </a:rPr>
                      <m:t>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1800" i="1">
                            <a:latin typeface="Cambria Math"/>
                          </a:rPr>
                          <m:t>𝑣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21</m:t>
                                  </m:r>
                                </m:sub>
                              </m:sSub>
                            </m:e>
                          </m:m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  <m:t>22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r>
                  <a:rPr lang="en-US" altLang="ko-KR" sz="1800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VΛ</m:t>
                    </m:r>
                    <m:r>
                      <a:rPr lang="en-US" altLang="ko-KR" sz="1800"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18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sSub>
                                    <m:sSubPr>
                                      <m:ctrlPr>
                                        <a:rPr lang="en-US" altLang="ko-KR" sz="1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ko-KR" sz="1800" i="1">
                                          <a:latin typeface="Cambria Math"/>
                                          <a:ea typeface="Cambria Math"/>
                                        </a:rPr>
                                        <m:t>𝜆</m:t>
                                      </m:r>
                                    </m:e>
                                    <m:sub>
                                      <m:r>
                                        <a:rPr lang="en-US" altLang="ko-KR" sz="18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𝜆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sub>
                              </m:sSub>
                              <m:sSub>
                                <m:sSubPr>
                                  <m:ctrlPr>
                                    <a:rPr lang="en-US" altLang="ko-KR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𝑣</m:t>
                                  </m:r>
                                </m:e>
                                <m:sub>
                                  <m:r>
                                    <a:rPr lang="en-US" altLang="ko-KR" sz="1800" i="1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mr>
                        </m:m>
                      </m:e>
                    </m:d>
                  </m:oMath>
                </a14:m>
                <a:endParaRPr lang="en-US" sz="1800" dirty="0"/>
              </a:p>
              <a:p>
                <a:pPr lvl="2"/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337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sz="2800" dirty="0" smtClean="0"/>
                  <a:t>How to derive? (cont’d)</a:t>
                </a:r>
                <a:endParaRPr lang="en-US" altLang="ko-KR" sz="28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AV</m:t>
                    </m:r>
                    <m:r>
                      <a:rPr lang="en-US" altLang="ko-KR" sz="240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VΛ</m:t>
                    </m:r>
                  </m:oMath>
                </a14:m>
                <a:endParaRPr lang="en-US" altLang="ko-KR" sz="2400" dirty="0"/>
              </a:p>
              <a:p>
                <a:pPr lvl="2"/>
                <a:r>
                  <a:rPr lang="en-US" altLang="ko-KR" sz="1800" dirty="0" smtClean="0"/>
                  <a:t>V must be full rank, that is the eigenvectors must be linearly independent </a:t>
                </a:r>
              </a:p>
              <a:p>
                <a:pPr lvl="2"/>
                <a:r>
                  <a:rPr lang="en-US" altLang="ko-KR" sz="1800" dirty="0" smtClean="0"/>
                  <a:t>Then,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18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p>
                        <m:r>
                          <a:rPr lang="en-US" altLang="ko-KR" sz="1800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ko-KR" sz="1800" dirty="0" smtClean="0"/>
                  <a:t> </a:t>
                </a:r>
                <a:r>
                  <a:rPr lang="ko-KR" altLang="en-US" sz="1800" dirty="0" smtClean="0"/>
                  <a:t>존재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AV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  <m:r>
                      <a:rPr lang="en-US" altLang="ko-KR" sz="2400">
                        <a:latin typeface="Cambria Math"/>
                      </a:rPr>
                      <m:t>=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/>
                      </a:rPr>
                      <m:t>VΛ</m:t>
                    </m:r>
                    <m:sSup>
                      <m:sSupPr>
                        <m:ctrlPr>
                          <a:rPr lang="en-US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i="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0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2400" dirty="0"/>
              </a:p>
              <a:p>
                <a:pPr lvl="1"/>
                <a:endParaRPr lang="en-US" altLang="ko-KR" sz="2200" dirty="0" smtClean="0"/>
              </a:p>
              <a:p>
                <a:pPr lvl="1"/>
                <a:endParaRPr lang="en-US" altLang="ko-KR" sz="2000" dirty="0" smtClean="0"/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63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7502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6125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ko-KR" dirty="0" smtClean="0"/>
                  <a:t>Example</a:t>
                </a:r>
              </a:p>
              <a:p>
                <a:pPr lvl="1"/>
                <a:r>
                  <a:rPr lang="en-US" dirty="0" smtClean="0"/>
                  <a:t>For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A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5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3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endParaRPr lang="en-US" altLang="ko-KR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/>
                      </a:rPr>
                      <m:t>V</m:t>
                    </m:r>
                    <m:r>
                      <a:rPr lang="en-US" smtClean="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0.707106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−0.31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  <m:r>
                                <a:rPr lang="en-US" i="1">
                                  <a:latin typeface="Cambria Math"/>
                                </a:rPr>
                                <m:t>22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0.707106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0.94868</m:t>
                              </m:r>
                            </m:e>
                          </m:mr>
                        </m:m>
                      </m:e>
                    </m:d>
                    <m:r>
                      <a:rPr lang="en-US" i="1">
                        <a:latin typeface="Cambria Math"/>
                      </a:rPr>
                      <m:t> </m:t>
                    </m:r>
                  </m:oMath>
                </a14:m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/>
                      </a:rPr>
                      <m:t>Λ</m:t>
                    </m:r>
                    <m:r>
                      <a:rPr lang="en-US" i="1">
                        <a:latin typeface="Cambria Math"/>
                      </a:rPr>
                      <m:t> </m:t>
                    </m:r>
                    <m:r>
                      <a:rPr lang="en-US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6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i="1">
                                  <a:latin typeface="Cambria Math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dirty="0" smtClean="0"/>
              </a:p>
              <a:p>
                <a:pPr lvl="1"/>
                <a:r>
                  <a:rPr lang="en-US" dirty="0" smtClean="0"/>
                  <a:t>Python code: See “</a:t>
                </a:r>
                <a:r>
                  <a:rPr lang="en-US" dirty="0" err="1" smtClean="0"/>
                  <a:t>eigen_examples.ipynb</a:t>
                </a:r>
                <a:r>
                  <a:rPr lang="en-US" dirty="0" smtClean="0"/>
                  <a:t>”</a:t>
                </a:r>
                <a:endParaRPr lang="en-US" dirty="0"/>
              </a:p>
              <a:p>
                <a:pPr lvl="1"/>
                <a:endParaRPr lang="en-US" dirty="0">
                  <a:ea typeface="+mn-ea"/>
                  <a:cs typeface="+mn-cs"/>
                </a:endParaRPr>
              </a:p>
              <a:p>
                <a:pPr marL="457200" lvl="1" indent="0">
                  <a:buNone/>
                </a:pPr>
                <a:endParaRPr lang="en-US" altLang="ko-KR" dirty="0"/>
              </a:p>
              <a:p>
                <a:pPr marL="457200" lvl="1" indent="0">
                  <a:buNone/>
                </a:pPr>
                <a:endParaRPr lang="en-US" altLang="ko-KR" dirty="0" smtClean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549" t="-192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500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Eigendecomposition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400" dirty="0" err="1" smtClean="0"/>
                  <a:t>eigendecomposition</a:t>
                </a:r>
                <a:endParaRPr lang="en-US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A</m:t>
                    </m:r>
                    <m:r>
                      <a:rPr lang="en-US" sz="20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VΛ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20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ko-KR" altLang="en-US" sz="2000" dirty="0" smtClean="0"/>
                  <a:t>은 언제 사용할 </a:t>
                </a:r>
                <a:r>
                  <a:rPr lang="ko-KR" altLang="en-US" sz="2000" dirty="0"/>
                  <a:t>수 있는가</a:t>
                </a:r>
                <a:r>
                  <a:rPr lang="en-US" sz="2000" dirty="0"/>
                  <a:t>? </a:t>
                </a:r>
                <a:endParaRPr lang="en-US" sz="2000" dirty="0" smtClean="0"/>
              </a:p>
              <a:p>
                <a:pPr lvl="1"/>
                <a:r>
                  <a:rPr lang="en-US" sz="2000" dirty="0" smtClean="0"/>
                  <a:t>1) </a:t>
                </a:r>
                <a:r>
                  <a:rPr lang="en-US" sz="2000" dirty="0"/>
                  <a:t>A </a:t>
                </a:r>
                <a:r>
                  <a:rPr lang="ko-KR" altLang="en-US" sz="2000" dirty="0"/>
                  <a:t>변환이 여러번 수행되는 경우를 간단하게 계산 가능</a:t>
                </a:r>
                <a:endParaRPr lang="en-US" sz="2000" dirty="0"/>
              </a:p>
              <a:p>
                <a:pPr lvl="2"/>
                <a:r>
                  <a:rPr lang="en-US" sz="1600" dirty="0"/>
                  <a:t>A</a:t>
                </a:r>
                <a:r>
                  <a:rPr lang="en-US" sz="1600" baseline="30000" dirty="0"/>
                  <a:t>2</a:t>
                </a:r>
                <a:r>
                  <a:rPr lang="en-US" sz="1600" dirty="0"/>
                  <a:t> = AA = 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VΛ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V</m:t>
                    </m:r>
                    <m:r>
                      <m:rPr>
                        <m:sty m:val="p"/>
                      </m:rPr>
                      <a:rPr lang="en-US" sz="1600">
                        <a:latin typeface="Cambria Math" panose="02040503050406030204" pitchFamily="18" charset="0"/>
                      </a:rPr>
                      <m:t>Λ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=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V</m:t>
                    </m:r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V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sz="1600" dirty="0"/>
                  <a:t> </a:t>
                </a:r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sz="1600">
                            <a:latin typeface="Cambria Math"/>
                          </a:rPr>
                          <m:t>Λ</m:t>
                        </m:r>
                      </m:e>
                      <m:sup>
                        <m:r>
                          <a:rPr lang="en-US" sz="1600" i="1">
                            <a:latin typeface="Cambria Math"/>
                          </a:rPr>
                          <m:t>2</m:t>
                        </m:r>
                      </m:sup>
                    </m:sSup>
                    <m:r>
                      <a:rPr lang="en-US" sz="16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sz="1600" i="1">
                                  <a:latin typeface="Cambria Math"/>
                                </a:rPr>
                                <m:t>0</m:t>
                              </m:r>
                            </m:e>
                            <m:e>
                              <m:sSup>
                                <m:sSupPr>
                                  <m:ctrlPr>
                                    <a:rPr lang="en-US" sz="16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sSub>
                                    <m:sSubPr>
                                      <m:ctrlPr>
                                        <a:rPr lang="en-US" sz="16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1600">
                                          <a:latin typeface="Cambria Math"/>
                                        </a:rPr>
                                        <m:t>λ</m:t>
                                      </m:r>
                                    </m:e>
                                    <m:sub>
                                      <m:r>
                                        <a:rPr lang="en-US" sz="1600" i="1">
                                          <a:latin typeface="Cambria Math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  <m:sup>
                                  <m:r>
                                    <a:rPr lang="en-US" sz="1600" i="1">
                                      <a:latin typeface="Cambria Math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mr>
                        </m:m>
                      </m:e>
                    </m:d>
                  </m:oMath>
                </a14:m>
                <a:endParaRPr lang="en-US" sz="1600" dirty="0" smtClean="0"/>
              </a:p>
              <a:p>
                <a:pPr lvl="1"/>
                <a:r>
                  <a:rPr lang="en-US" sz="2000" dirty="0" smtClean="0"/>
                  <a:t>2) PCA </a:t>
                </a:r>
                <a:r>
                  <a:rPr lang="ko-KR" altLang="en-US" sz="2000" dirty="0" smtClean="0"/>
                  <a:t>차원축소</a:t>
                </a:r>
                <a:endParaRPr lang="en-US" altLang="ko-KR" sz="2000" dirty="0" smtClean="0"/>
              </a:p>
              <a:p>
                <a:pPr lvl="2"/>
                <a:r>
                  <a:rPr lang="ko-KR" altLang="en-US" sz="1800" dirty="0" smtClean="0"/>
                  <a:t>정확하게는 </a:t>
                </a:r>
                <a:r>
                  <a:rPr lang="en-US" altLang="ko-KR" sz="1800" dirty="0" err="1" smtClean="0"/>
                  <a:t>eigendecomposition</a:t>
                </a:r>
                <a:r>
                  <a:rPr lang="ko-KR" altLang="en-US" sz="1800" dirty="0" smtClean="0"/>
                  <a:t>이 사용되기 보다는 </a:t>
                </a:r>
                <a:r>
                  <a:rPr lang="en-US" altLang="ko-KR" sz="1800" dirty="0" smtClean="0"/>
                  <a:t>eigenvalues</a:t>
                </a:r>
                <a:r>
                  <a:rPr lang="ko-KR" altLang="en-US" sz="1800" dirty="0" smtClean="0"/>
                  <a:t>와 </a:t>
                </a:r>
                <a:r>
                  <a:rPr lang="en-US" altLang="ko-KR" sz="1800" dirty="0" smtClean="0"/>
                  <a:t>eigenvectors</a:t>
                </a:r>
                <a:r>
                  <a:rPr lang="ko-KR" altLang="en-US" sz="1800" dirty="0" smtClean="0"/>
                  <a:t>가 사용됨</a:t>
                </a:r>
                <a:endParaRPr lang="en-US" sz="1800" dirty="0" smtClean="0"/>
              </a:p>
              <a:p>
                <a:pPr lvl="3"/>
                <a:endParaRPr lang="en-US" sz="12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57" t="-118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57717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Review</a:t>
            </a:r>
            <a:endParaRPr lang="ko-KR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고유값</a:t>
                </a:r>
                <a:r>
                  <a:rPr lang="en-US" altLang="ko-KR" sz="2400" dirty="0" smtClean="0"/>
                  <a:t>, </a:t>
                </a:r>
                <a:r>
                  <a:rPr lang="ko-KR" altLang="en-US" sz="2400" dirty="0" smtClean="0"/>
                  <a:t>고유벡터</a:t>
                </a:r>
                <a:endParaRPr lang="en-US" altLang="ko-KR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A</m:t>
                    </m:r>
                    <m:r>
                      <a:rPr lang="en-US" altLang="ko-KR" sz="2000" i="1">
                        <a:latin typeface="Cambria Math"/>
                      </a:rPr>
                      <m:t>𝑣</m:t>
                    </m:r>
                    <m:r>
                      <a:rPr lang="en-US" altLang="ko-KR" sz="2000" i="1">
                        <a:latin typeface="Cambria Math"/>
                      </a:rPr>
                      <m:t>= </m:t>
                    </m:r>
                    <m:r>
                      <a:rPr lang="en-US" altLang="ko-KR" sz="2000" i="1">
                        <a:latin typeface="Cambria Math"/>
                      </a:rPr>
                      <m:t>𝜆</m:t>
                    </m:r>
                    <m:r>
                      <a:rPr lang="en-US" altLang="ko-KR" sz="2000" i="1">
                        <a:latin typeface="Cambria Math"/>
                      </a:rPr>
                      <m:t>𝑣</m:t>
                    </m:r>
                  </m:oMath>
                </a14:m>
                <a:endParaRPr lang="en-US" altLang="ko-KR" sz="2000" dirty="0"/>
              </a:p>
              <a:p>
                <a:pPr lvl="1"/>
                <a:r>
                  <a:rPr lang="en-US" altLang="ko-KR" sz="2000" dirty="0"/>
                  <a:t>A</a:t>
                </a:r>
                <a:r>
                  <a:rPr lang="ko-KR" altLang="en-US" sz="2000" dirty="0"/>
                  <a:t>는</a:t>
                </a:r>
                <a:r>
                  <a:rPr lang="en-US" altLang="ko-KR" sz="2000" dirty="0"/>
                  <a:t> </a:t>
                </a:r>
                <a:r>
                  <a:rPr lang="en-US" altLang="ko-KR" sz="2000" b="1" u="sng" dirty="0" err="1"/>
                  <a:t>nxn</a:t>
                </a:r>
                <a:r>
                  <a:rPr lang="en-US" altLang="ko-KR" sz="2000" b="1" u="sng" dirty="0"/>
                  <a:t> </a:t>
                </a:r>
                <a:r>
                  <a:rPr lang="ko-KR" altLang="en-US" sz="2000" b="1" u="sng" dirty="0"/>
                  <a:t>행렬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𝑣</m:t>
                    </m:r>
                  </m:oMath>
                </a14:m>
                <a:r>
                  <a:rPr lang="ko-KR" altLang="en-US" sz="2000" dirty="0"/>
                  <a:t>는</a:t>
                </a:r>
                <a:r>
                  <a:rPr lang="en-US" altLang="ko-KR" sz="2000" dirty="0"/>
                  <a:t> nx1 </a:t>
                </a:r>
                <a:r>
                  <a:rPr lang="ko-KR" altLang="en-US" sz="2000" dirty="0"/>
                  <a:t>벡터 </a:t>
                </a:r>
                <a:r>
                  <a:rPr lang="en-US" altLang="ko-KR" sz="2000" dirty="0"/>
                  <a:t>(</a:t>
                </a:r>
                <a:r>
                  <a:rPr lang="en-US" altLang="ko-KR" sz="2000" dirty="0">
                    <a:latin typeface="Calibri"/>
                    <a:cs typeface="Calibri"/>
                  </a:rPr>
                  <a:t>≠</a:t>
                </a:r>
                <a:r>
                  <a:rPr lang="ko-KR" altLang="en-US" sz="2000" dirty="0">
                    <a:latin typeface="Calibri"/>
                    <a:cs typeface="Calibri"/>
                  </a:rPr>
                  <a:t>영벡터</a:t>
                </a:r>
                <a:r>
                  <a:rPr lang="en-US" altLang="ko-KR" sz="2000" dirty="0">
                    <a:latin typeface="Calibri"/>
                    <a:cs typeface="Calibri"/>
                  </a:rPr>
                  <a:t>)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sz="2000" dirty="0"/>
                  <a:t>는 스칼라값</a:t>
                </a:r>
                <a:endParaRPr lang="en-US" altLang="ko-KR" sz="2000" dirty="0"/>
              </a:p>
              <a:p>
                <a:pPr lvl="1"/>
                <a:r>
                  <a:rPr lang="ko-KR" altLang="en-US" sz="2000" dirty="0"/>
                  <a:t>위의 식을 만족하는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𝑣</m:t>
                    </m:r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 A</a:t>
                </a:r>
                <a:r>
                  <a:rPr lang="ko-KR" altLang="en-US" sz="2000" dirty="0"/>
                  <a:t>의 </a:t>
                </a:r>
                <a:r>
                  <a:rPr lang="ko-KR" altLang="en-US" sz="2000" dirty="0"/>
                  <a:t>고유벡터 </a:t>
                </a:r>
                <a:r>
                  <a:rPr lang="en-US" altLang="ko-KR" sz="2000" dirty="0"/>
                  <a:t>(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𝑣</m:t>
                    </m:r>
                    <m:r>
                      <a:rPr lang="en-US" altLang="ko-KR" sz="2000" dirty="0">
                        <a:latin typeface="Cambria Math" panose="02040503050406030204" pitchFamily="18" charset="0"/>
                        <a:ea typeface="Cambria Math"/>
                      </a:rPr>
                      <m:t>≠</m:t>
                    </m:r>
                    <m:r>
                      <a:rPr lang="en-US" altLang="ko-KR" sz="2000" dirty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ko-KR" sz="2000" dirty="0"/>
                  <a:t>)</a:t>
                </a:r>
                <a:r>
                  <a:rPr lang="ko-KR" altLang="en-US" sz="2000" dirty="0"/>
                  <a:t> </a:t>
                </a:r>
                <a:r>
                  <a:rPr lang="en-US" altLang="ko-KR" sz="2000" dirty="0"/>
                  <a:t>, </a:t>
                </a:r>
                <a14:m>
                  <m:oMath xmlns:m="http://schemas.openxmlformats.org/officeDocument/2006/math">
                    <m:r>
                      <a:rPr lang="en-US" altLang="ko-KR" sz="2000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sz="2000" dirty="0"/>
                  <a:t>를</a:t>
                </a:r>
                <a:r>
                  <a:rPr lang="en-US" altLang="ko-KR" sz="2000" dirty="0"/>
                  <a:t> A</a:t>
                </a:r>
                <a:r>
                  <a:rPr lang="ko-KR" altLang="en-US" sz="2000" dirty="0"/>
                  <a:t>의 고유값</a:t>
                </a:r>
                <a:r>
                  <a:rPr lang="en-US" altLang="ko-KR" sz="2000" dirty="0"/>
                  <a:t> </a:t>
                </a:r>
              </a:p>
              <a:p>
                <a:r>
                  <a:rPr lang="ko-KR" altLang="en-US" sz="2400" dirty="0" smtClean="0"/>
                  <a:t>고유분해</a:t>
                </a:r>
                <a:endParaRPr lang="en-US" altLang="ko-KR" sz="2400" dirty="0" smtClean="0"/>
              </a:p>
              <a:p>
                <a:pPr lvl="1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VΛ</m:t>
                    </m:r>
                    <m:sSup>
                      <m:sSupPr>
                        <m:ctrlPr>
                          <a:rPr lang="ko-KR" altLang="ko-KR" sz="2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a:rPr lang="en-US" altLang="ko-KR" sz="2400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p>
                  </m:oMath>
                </a14:m>
                <a:endParaRPr lang="en-US" altLang="ko-KR" sz="3200" dirty="0"/>
              </a:p>
              <a:p>
                <a:pPr lvl="2" latinLnBrk="1"/>
                <a:r>
                  <a:rPr lang="en-US" altLang="ko-KR" sz="2000" dirty="0"/>
                  <a:t>A: </a:t>
                </a:r>
                <a:r>
                  <a:rPr lang="en-US" altLang="ko-KR" sz="2000" dirty="0" err="1"/>
                  <a:t>nxn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정사각행렬</a:t>
                </a:r>
                <a:endParaRPr lang="en-US" altLang="ko-KR" sz="2000" dirty="0"/>
              </a:p>
              <a:p>
                <a:pPr lvl="2" latinLnBrk="1"/>
                <a:r>
                  <a:rPr lang="en-US" altLang="ko-KR" sz="2000" dirty="0"/>
                  <a:t>V: A</a:t>
                </a:r>
                <a:r>
                  <a:rPr lang="ko-KR" altLang="en-US" sz="2000" dirty="0"/>
                  <a:t>의 고유벡터들을 열로 갖는 행렬</a:t>
                </a:r>
                <a:endParaRPr lang="en-US" altLang="ko-KR" sz="2000" dirty="0"/>
              </a:p>
              <a:p>
                <a:pPr lvl="2" latinLnBrk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Λ</m:t>
                    </m:r>
                  </m:oMath>
                </a14:m>
                <a:r>
                  <a:rPr lang="en-US" altLang="ko-KR" sz="2000" dirty="0"/>
                  <a:t>: </a:t>
                </a:r>
                <a:r>
                  <a:rPr lang="ko-KR" altLang="en-US" sz="2000" dirty="0"/>
                  <a:t>고유값들을 대각성분으로 갖는 대각행렬</a:t>
                </a:r>
                <a:endParaRPr lang="en-US" altLang="ko-KR" sz="2000" dirty="0"/>
              </a:p>
              <a:p>
                <a:pPr lvl="3" latinLnBrk="1"/>
                <a:r>
                  <a:rPr lang="ko-KR" altLang="en-US" sz="1800" dirty="0"/>
                  <a:t>즉</a:t>
                </a:r>
                <a:r>
                  <a:rPr lang="en-US" altLang="ko-KR" sz="1800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Λ</m:t>
                    </m:r>
                    <m:r>
                      <a:rPr lang="en-US" altLang="ko-KR" sz="1800">
                        <a:latin typeface="Cambria Math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1800">
                        <a:latin typeface="Cambria Math"/>
                      </a:rPr>
                      <m:t>diag</m:t>
                    </m:r>
                    <m:r>
                      <a:rPr lang="en-US" altLang="ko-KR" sz="1800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1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, 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/>
                          </a:rPr>
                          <m:t>2</m:t>
                        </m:r>
                      </m:sub>
                    </m:sSub>
                    <m:r>
                      <a:rPr lang="en-US" altLang="ko-KR" sz="1800" i="1">
                        <a:latin typeface="Cambria Math" panose="02040503050406030204" pitchFamily="18" charset="0"/>
                      </a:rPr>
                      <m:t>, …,</m:t>
                    </m:r>
                    <m:sSub>
                      <m:sSubPr>
                        <m:ctrlPr>
                          <a:rPr lang="en-US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altLang="ko-KR" sz="1800" i="1">
                        <a:latin typeface="Cambria Math"/>
                      </a:rPr>
                      <m:t>)</m:t>
                    </m:r>
                  </m:oMath>
                </a14:m>
                <a:r>
                  <a:rPr lang="en-US" altLang="ko-KR" sz="1800" dirty="0"/>
                  <a:t> </a:t>
                </a:r>
                <a:endParaRPr lang="en-US" altLang="ko-KR" sz="1800" dirty="0"/>
              </a:p>
              <a:p>
                <a:pPr lvl="1"/>
                <a:endParaRPr lang="ko-KR" alt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 b="-355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050465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6908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 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차원의 저주 </a:t>
            </a:r>
            <a:r>
              <a:rPr lang="en-US" altLang="ko-KR" sz="2000" dirty="0"/>
              <a:t>(curse of dimensionality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800" dirty="0" smtClean="0"/>
              <a:t>High dimensions =&gt; Large number of features (or IVs)</a:t>
            </a:r>
          </a:p>
          <a:p>
            <a:pPr lvl="1"/>
            <a:r>
              <a:rPr lang="en-US" altLang="ko-KR" sz="1800" dirty="0" smtClean="0"/>
              <a:t>Possible problems</a:t>
            </a:r>
          </a:p>
          <a:p>
            <a:pPr lvl="2"/>
            <a:r>
              <a:rPr lang="ko-KR" altLang="en-US" sz="1600" dirty="0" smtClean="0"/>
              <a:t>과적합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군집화 결과가 좋지 않다</a:t>
            </a:r>
            <a:r>
              <a:rPr lang="en-US" altLang="ko-KR" sz="1600" dirty="0" smtClean="0"/>
              <a:t>. &lt;= </a:t>
            </a:r>
            <a:r>
              <a:rPr lang="ko-KR" altLang="en-US" sz="1600" dirty="0" smtClean="0"/>
              <a:t>데이터포인트들 간의 거리가 유사하게 되는 문제</a:t>
            </a:r>
            <a:endParaRPr lang="en-US" altLang="ko-KR" sz="1600" dirty="0" smtClean="0"/>
          </a:p>
          <a:p>
            <a:r>
              <a:rPr lang="ko-KR" altLang="en-US" sz="2400" dirty="0" smtClean="0"/>
              <a:t>차원 축소의 방법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Feature selection</a:t>
            </a:r>
          </a:p>
          <a:p>
            <a:pPr lvl="2"/>
            <a:r>
              <a:rPr lang="ko-KR" altLang="en-US" sz="1600" dirty="0" smtClean="0"/>
              <a:t>원래의 </a:t>
            </a:r>
            <a:r>
              <a:rPr lang="en-US" altLang="ko-KR" sz="1600" dirty="0" smtClean="0"/>
              <a:t>features </a:t>
            </a:r>
            <a:r>
              <a:rPr lang="ko-KR" altLang="en-US" sz="1600" dirty="0" smtClean="0"/>
              <a:t>들 중에서 일부만 선택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Feature extraction</a:t>
            </a:r>
          </a:p>
          <a:p>
            <a:pPr lvl="2"/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그대로 사용하는 것이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들이 가지고 있는 정보를 사용하여 새로운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추출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이렇게 새롭게 추출되는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수는 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수보다 작다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804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2688" y="2017713"/>
            <a:ext cx="7961312" cy="4114800"/>
          </a:xfrm>
        </p:spPr>
        <p:txBody>
          <a:bodyPr/>
          <a:lstStyle/>
          <a:p>
            <a:r>
              <a:rPr lang="en-US" altLang="ko-KR" sz="2400" dirty="0" smtClean="0"/>
              <a:t>Principal Component Analysis (</a:t>
            </a:r>
            <a:r>
              <a:rPr lang="ko-KR" altLang="en-US" sz="2400" dirty="0" smtClean="0"/>
              <a:t>주성분분석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smtClean="0"/>
              <a:t>Feature extraction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Principal component</a:t>
            </a:r>
          </a:p>
          <a:p>
            <a:pPr lvl="2"/>
            <a:r>
              <a:rPr lang="ko-KR" altLang="en-US" sz="1800" dirty="0" smtClean="0"/>
              <a:t>원 데이터가 가지고 있는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 독립변수들이 가지고 있는 정보 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분산으로 표현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설명하는 </a:t>
            </a:r>
            <a:r>
              <a:rPr lang="ko-KR" altLang="en-US" sz="1800" dirty="0" smtClean="0"/>
              <a:t>축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전체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의 수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전체 독립변수의 </a:t>
            </a:r>
            <a:r>
              <a:rPr lang="ko-KR" altLang="en-US" sz="1800" dirty="0" smtClean="0"/>
              <a:t>수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PC</a:t>
            </a:r>
            <a:r>
              <a:rPr lang="ko-KR" altLang="en-US" sz="1800" dirty="0" smtClean="0"/>
              <a:t>가 새로운 </a:t>
            </a:r>
            <a:r>
              <a:rPr lang="en-US" altLang="ko-KR" sz="1800" dirty="0" smtClean="0"/>
              <a:t>feature</a:t>
            </a:r>
            <a:r>
              <a:rPr lang="ko-KR" altLang="en-US" sz="1800" dirty="0" smtClean="0"/>
              <a:t>가 됨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 의해서 설명되는 분산의 크기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정보의 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다르다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설명하는 분산의 크기에 따라 정렬 가능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첫번째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가장 많이 설명하는 축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두번째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두번째로 많이 설명하는 축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…</a:t>
            </a:r>
          </a:p>
          <a:p>
            <a:pPr lvl="2"/>
            <a:r>
              <a:rPr lang="ko-KR" altLang="en-US" sz="1800" dirty="0" smtClean="0"/>
              <a:t>이 중 분산을 많이 설명하는 일부의 </a:t>
            </a:r>
            <a:r>
              <a:rPr lang="en-US" altLang="ko-KR" sz="1800" dirty="0" smtClean="0"/>
              <a:t>PC </a:t>
            </a:r>
            <a:r>
              <a:rPr lang="ko-KR" altLang="en-US" sz="1800" dirty="0" smtClean="0"/>
              <a:t>를 새로운 </a:t>
            </a:r>
            <a:r>
              <a:rPr lang="en-US" altLang="ko-KR" sz="1800" dirty="0" smtClean="0"/>
              <a:t>feature</a:t>
            </a:r>
            <a:r>
              <a:rPr lang="ko-KR" altLang="en-US" sz="1800" dirty="0" smtClean="0"/>
              <a:t>로 선택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는 서로 수직</a:t>
            </a:r>
            <a:endParaRPr lang="en-US" altLang="ko-K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7539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Principal Component Analysis (cont’d)</a:t>
            </a:r>
          </a:p>
          <a:p>
            <a:pPr lvl="1"/>
            <a:r>
              <a:rPr lang="ko-KR" altLang="en-US" sz="2000" dirty="0" smtClean="0"/>
              <a:t>이러한 </a:t>
            </a:r>
            <a:r>
              <a:rPr lang="en-US" altLang="ko-KR" sz="2000" dirty="0" smtClean="0"/>
              <a:t>PC </a:t>
            </a:r>
            <a:r>
              <a:rPr lang="ko-KR" altLang="en-US" sz="2000" dirty="0" smtClean="0"/>
              <a:t>들 중에서 분산을 많이 설명하는 상위 몇개의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만을 선택하여 사용 </a:t>
            </a:r>
            <a:endParaRPr lang="en-US" altLang="ko-KR" sz="1800" dirty="0" smtClean="0"/>
          </a:p>
          <a:p>
            <a:pPr lvl="1"/>
            <a:r>
              <a:rPr lang="ko-KR" altLang="en-US" sz="2000" dirty="0" smtClean="0"/>
              <a:t>효과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 데이터의 정보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분산</a:t>
            </a:r>
            <a:r>
              <a:rPr lang="en-US" altLang="ko-KR" sz="2000" dirty="0" smtClean="0"/>
              <a:t>)</a:t>
            </a:r>
            <a:r>
              <a:rPr lang="ko-KR" altLang="en-US" sz="2000" dirty="0" smtClean="0"/>
              <a:t>은 별로 손실하지 않으면서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수를 줄이는 </a:t>
            </a:r>
            <a:r>
              <a:rPr lang="ko-KR" altLang="en-US" sz="2000" dirty="0" smtClean="0"/>
              <a:t>효과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예</a:t>
            </a:r>
            <a:r>
              <a:rPr lang="en-US" altLang="ko-KR" sz="2000" dirty="0" smtClean="0"/>
              <a:t>: </a:t>
            </a:r>
            <a:r>
              <a:rPr lang="ko-KR" altLang="en-US" sz="2000" dirty="0" smtClean="0"/>
              <a:t>원래 </a:t>
            </a:r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의 수 </a:t>
            </a:r>
            <a:r>
              <a:rPr lang="en-US" altLang="ko-KR" sz="2000" dirty="0" smtClean="0"/>
              <a:t>=  5 </a:t>
            </a:r>
          </a:p>
          <a:p>
            <a:pPr lvl="2"/>
            <a:r>
              <a:rPr lang="en-US" altLang="ko-KR" sz="1600" dirty="0" smtClean="0"/>
              <a:t>5</a:t>
            </a:r>
            <a:r>
              <a:rPr lang="ko-KR" altLang="en-US" sz="1600" dirty="0" smtClean="0"/>
              <a:t>개의 </a:t>
            </a:r>
            <a:r>
              <a:rPr lang="en-US" altLang="ko-KR" sz="1600" dirty="0" smtClean="0"/>
              <a:t>PC </a:t>
            </a:r>
            <a:r>
              <a:rPr lang="ko-KR" altLang="en-US" sz="1600" dirty="0" smtClean="0"/>
              <a:t>존재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각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가 설명하는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들의 분산 크기 상이</a:t>
            </a:r>
            <a:endParaRPr lang="ko-KR" alt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26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4605470"/>
              </p:ext>
            </p:extLst>
          </p:nvPr>
        </p:nvGraphicFramePr>
        <p:xfrm>
          <a:off x="533400" y="4495800"/>
          <a:ext cx="5021262" cy="2077404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1975814">
                  <a:extLst>
                    <a:ext uri="{9D8B030D-6E8A-4147-A177-3AD203B41FA5}">
                      <a16:colId xmlns:a16="http://schemas.microsoft.com/office/drawing/2014/main" val="2398211106"/>
                    </a:ext>
                  </a:extLst>
                </a:gridCol>
                <a:gridCol w="3045448">
                  <a:extLst>
                    <a:ext uri="{9D8B030D-6E8A-4147-A177-3AD203B41FA5}">
                      <a16:colId xmlns:a16="http://schemas.microsoft.com/office/drawing/2014/main" val="3958644388"/>
                    </a:ext>
                  </a:extLst>
                </a:gridCol>
              </a:tblGrid>
              <a:tr h="34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PC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/>
                        <a:t>설명하는 분산의 크기 </a:t>
                      </a:r>
                      <a:r>
                        <a:rPr lang="en-US" altLang="ko-KR" sz="1600" dirty="0" smtClean="0"/>
                        <a:t>(%)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611310"/>
                  </a:ext>
                </a:extLst>
              </a:tr>
              <a:tr h="34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80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22187181"/>
                  </a:ext>
                </a:extLst>
              </a:tr>
              <a:tr h="34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34934556"/>
                  </a:ext>
                </a:extLst>
              </a:tr>
              <a:tr h="34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3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2.5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453649"/>
                  </a:ext>
                </a:extLst>
              </a:tr>
              <a:tr h="34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4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1.5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5103926"/>
                  </a:ext>
                </a:extLst>
              </a:tr>
              <a:tr h="346234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5</a:t>
                      </a:r>
                      <a:endParaRPr lang="ko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/>
                        <a:t>1</a:t>
                      </a:r>
                      <a:endParaRPr lang="ko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39821751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 bwMode="auto">
          <a:xfrm>
            <a:off x="457200" y="4724400"/>
            <a:ext cx="5257800" cy="914400"/>
          </a:xfrm>
          <a:prstGeom prst="rect">
            <a:avLst/>
          </a:prstGeom>
          <a:noFill/>
          <a:ln w="44450" cap="flat" cmpd="sng" algn="ctr">
            <a:solidFill>
              <a:srgbClr val="FF0000"/>
            </a:solidFill>
            <a:prstDash val="dash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020486" y="4627488"/>
            <a:ext cx="31235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smtClean="0"/>
              <a:t>이중에서 </a:t>
            </a:r>
            <a:r>
              <a:rPr lang="en-US" altLang="ko-KR" sz="1400" dirty="0" err="1" smtClean="0"/>
              <a:t>PC1</a:t>
            </a:r>
            <a:r>
              <a:rPr lang="en-US" altLang="ko-KR" sz="1400" dirty="0" smtClean="0"/>
              <a:t>, 2 </a:t>
            </a:r>
            <a:r>
              <a:rPr lang="ko-KR" altLang="en-US" sz="1400" dirty="0" smtClean="0"/>
              <a:t>만을 선택하는 경우</a:t>
            </a:r>
            <a:endParaRPr lang="en-US" altLang="ko-KR" sz="1400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1400" dirty="0" smtClean="0"/>
              <a:t>Feature </a:t>
            </a:r>
            <a:r>
              <a:rPr lang="ko-KR" altLang="en-US" sz="1400" dirty="0" smtClean="0"/>
              <a:t>의 수는 </a:t>
            </a:r>
            <a:r>
              <a:rPr lang="en-US" altLang="ko-KR" sz="1400" dirty="0" smtClean="0"/>
              <a:t>2</a:t>
            </a:r>
            <a:r>
              <a:rPr lang="ko-KR" altLang="en-US" sz="1400" dirty="0" smtClean="0"/>
              <a:t>개로 줄이면서</a:t>
            </a:r>
            <a:r>
              <a:rPr lang="en-US" altLang="ko-KR" sz="1400" dirty="0" smtClean="0"/>
              <a:t>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 smtClean="0"/>
              <a:t>원래 데이터가 갖고 있던 정보 </a:t>
            </a:r>
            <a:r>
              <a:rPr lang="en-US" altLang="ko-KR" sz="1400" dirty="0" smtClean="0"/>
              <a:t>(</a:t>
            </a:r>
            <a:r>
              <a:rPr lang="ko-KR" altLang="en-US" sz="1400" dirty="0" smtClean="0"/>
              <a:t>분산</a:t>
            </a:r>
            <a:r>
              <a:rPr lang="en-US" altLang="ko-KR" sz="1400" dirty="0" smtClean="0"/>
              <a:t>) </a:t>
            </a:r>
            <a:r>
              <a:rPr lang="ko-KR" altLang="en-US" sz="1400" dirty="0" smtClean="0"/>
              <a:t>중 </a:t>
            </a:r>
            <a:r>
              <a:rPr lang="en-US" altLang="ko-KR" sz="1400" dirty="0" smtClean="0"/>
              <a:t>95% </a:t>
            </a:r>
            <a:r>
              <a:rPr lang="ko-KR" altLang="en-US" sz="1400" dirty="0" smtClean="0"/>
              <a:t>를 사용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4002790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7201" y="2501867"/>
            <a:ext cx="5339595" cy="345281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27</a:t>
            </a:fld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304800" y="2590800"/>
            <a:ext cx="2475358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 smtClean="0"/>
              <a:t>Example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독립변수의 수 </a:t>
            </a:r>
            <a:r>
              <a:rPr lang="en-US" altLang="ko-KR" dirty="0" smtClean="0"/>
              <a:t>= 2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dirty="0" smtClean="0"/>
              <a:t>따라서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의 수 </a:t>
            </a:r>
            <a:r>
              <a:rPr lang="en-US" altLang="ko-KR" dirty="0" smtClean="0"/>
              <a:t>= 2</a:t>
            </a:r>
            <a:endParaRPr lang="ko-KR" alt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04800" y="5374899"/>
            <a:ext cx="3243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분산을 가장 많이 설명하는 </a:t>
            </a:r>
            <a:r>
              <a:rPr lang="ko-KR" altLang="en-US" dirty="0"/>
              <a:t>축</a:t>
            </a:r>
            <a:endParaRPr lang="en-US" altLang="ko-KR" dirty="0" smtClean="0"/>
          </a:p>
        </p:txBody>
      </p:sp>
      <p:cxnSp>
        <p:nvCxnSpPr>
          <p:cNvPr id="10" name="Straight Arrow Connector 9"/>
          <p:cNvCxnSpPr/>
          <p:nvPr/>
        </p:nvCxnSpPr>
        <p:spPr bwMode="auto">
          <a:xfrm flipV="1">
            <a:off x="3547996" y="4783800"/>
            <a:ext cx="2395604" cy="91426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/>
          <p:cNvSpPr txBox="1"/>
          <p:nvPr/>
        </p:nvSpPr>
        <p:spPr>
          <a:xfrm>
            <a:off x="30892" y="3905995"/>
            <a:ext cx="381630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 smtClean="0"/>
              <a:t>두번째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가 설명하지 못하는 분산을 설명</a:t>
            </a:r>
            <a:endParaRPr lang="en-US" altLang="ko-KR" dirty="0" smtClean="0"/>
          </a:p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  <a:r>
              <a:rPr lang="ko-KR" altLang="en-US" dirty="0" smtClean="0"/>
              <a:t>와 서로 수직</a:t>
            </a:r>
            <a:endParaRPr lang="en-US" altLang="ko-KR" dirty="0" smtClean="0"/>
          </a:p>
        </p:txBody>
      </p:sp>
      <p:cxnSp>
        <p:nvCxnSpPr>
          <p:cNvPr id="13" name="Straight Arrow Connector 12"/>
          <p:cNvCxnSpPr/>
          <p:nvPr/>
        </p:nvCxnSpPr>
        <p:spPr bwMode="auto">
          <a:xfrm flipV="1">
            <a:off x="3142456" y="3637420"/>
            <a:ext cx="3029744" cy="102293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/>
          <p:cNvSpPr txBox="1"/>
          <p:nvPr/>
        </p:nvSpPr>
        <p:spPr>
          <a:xfrm>
            <a:off x="8305800" y="6021230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X1</a:t>
            </a:r>
            <a:endParaRPr lang="ko-KR" alt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3484903" y="2822122"/>
            <a:ext cx="4459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 err="1" smtClean="0"/>
              <a:t>X2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814321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PCA (cont’d)</a:t>
            </a:r>
          </a:p>
          <a:p>
            <a:pPr lvl="1"/>
            <a:r>
              <a:rPr lang="ko-KR" altLang="en-US" sz="2000" dirty="0" smtClean="0"/>
              <a:t>예제 데이터 </a:t>
            </a:r>
            <a:r>
              <a:rPr lang="en-US" altLang="ko-KR" sz="2000" dirty="0" smtClean="0"/>
              <a:t>(# of features = 2, # data points = 10)</a:t>
            </a:r>
          </a:p>
          <a:p>
            <a:pPr lvl="1"/>
            <a:endParaRPr lang="en-US" sz="1200" dirty="0"/>
          </a:p>
          <a:p>
            <a:pPr lvl="1"/>
            <a:endParaRPr lang="en-US" sz="2000" dirty="0"/>
          </a:p>
          <a:p>
            <a:pPr lvl="1"/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28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77162448"/>
              </p:ext>
            </p:extLst>
          </p:nvPr>
        </p:nvGraphicFramePr>
        <p:xfrm>
          <a:off x="1066800" y="3114984"/>
          <a:ext cx="2819400" cy="2908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2.0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10" name="Rectangle 9"/>
          <p:cNvSpPr/>
          <p:nvPr/>
        </p:nvSpPr>
        <p:spPr>
          <a:xfrm>
            <a:off x="4383088" y="3276600"/>
            <a:ext cx="4572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/>
              <a:t>Feature</a:t>
            </a:r>
            <a:r>
              <a:rPr lang="ko-KR" altLang="en-US" dirty="0"/>
              <a:t>를 하나만 선택해서 사용하고자 하는 </a:t>
            </a:r>
            <a:r>
              <a:rPr lang="ko-KR" altLang="en-US" dirty="0" smtClean="0"/>
              <a:t>경우 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en-US" altLang="ko-KR" dirty="0" smtClean="0"/>
              <a:t>X1 </a:t>
            </a:r>
            <a:r>
              <a:rPr lang="ko-KR" altLang="en-US" dirty="0" smtClean="0"/>
              <a:t>또는 </a:t>
            </a:r>
            <a:r>
              <a:rPr lang="en-US" altLang="ko-KR" dirty="0" smtClean="0"/>
              <a:t>X2 </a:t>
            </a:r>
            <a:r>
              <a:rPr lang="ko-KR" altLang="en-US" dirty="0" smtClean="0"/>
              <a:t>중 하나만을 선택하게 되면</a:t>
            </a:r>
            <a:r>
              <a:rPr lang="en-US" altLang="ko-KR" dirty="0"/>
              <a:t> </a:t>
            </a:r>
            <a:r>
              <a:rPr lang="en-US" altLang="ko-KR" dirty="0" smtClean="0"/>
              <a:t>(feature selection), </a:t>
            </a:r>
            <a:r>
              <a:rPr lang="ko-KR" altLang="en-US" dirty="0" smtClean="0"/>
              <a:t>선택되지 않은 변수의 정보를 모두 손실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이를 방지하기 위해 </a:t>
            </a:r>
            <a:r>
              <a:rPr lang="en-US" altLang="ko-KR" dirty="0" smtClean="0"/>
              <a:t>PCA </a:t>
            </a:r>
            <a:r>
              <a:rPr lang="ko-KR" altLang="en-US" dirty="0" smtClean="0"/>
              <a:t>기반의 </a:t>
            </a:r>
            <a:r>
              <a:rPr lang="en-US" altLang="ko-KR" dirty="0" smtClean="0"/>
              <a:t>feature extraction </a:t>
            </a:r>
            <a:r>
              <a:rPr lang="ko-KR" altLang="en-US" dirty="0" smtClean="0"/>
              <a:t>방법 사용</a:t>
            </a:r>
            <a:endParaRPr lang="en-US" altLang="ko-KR" dirty="0" smtClean="0"/>
          </a:p>
          <a:p>
            <a:pPr marL="285750" indent="-285750">
              <a:buFontTx/>
              <a:buChar char="-"/>
            </a:pPr>
            <a:r>
              <a:rPr lang="ko-KR" altLang="en-US" dirty="0" smtClean="0"/>
              <a:t>즉</a:t>
            </a:r>
            <a:r>
              <a:rPr lang="en-US" altLang="ko-KR" dirty="0" smtClean="0"/>
              <a:t>, 2</a:t>
            </a:r>
            <a:r>
              <a:rPr lang="ko-KR" altLang="en-US" dirty="0" smtClean="0"/>
              <a:t>개의 </a:t>
            </a:r>
            <a:r>
              <a:rPr lang="en-US" altLang="ko-KR" dirty="0" smtClean="0"/>
              <a:t>PC </a:t>
            </a:r>
            <a:r>
              <a:rPr lang="ko-KR" altLang="en-US" dirty="0" smtClean="0"/>
              <a:t>중에서 원 데이터의 분산을 더 많이 설명하는 하나만 선택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40605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PCA (cont’d)</a:t>
            </a:r>
          </a:p>
          <a:p>
            <a:pPr lvl="1"/>
            <a:r>
              <a:rPr lang="en-US" altLang="ko-KR" sz="2400" dirty="0"/>
              <a:t>Mean centering </a:t>
            </a:r>
          </a:p>
          <a:p>
            <a:pPr lvl="2"/>
            <a:r>
              <a:rPr lang="en-US" altLang="ko-KR" sz="1800" dirty="0"/>
              <a:t>PCA</a:t>
            </a:r>
            <a:r>
              <a:rPr lang="ko-KR" altLang="en-US" sz="1800" dirty="0"/>
              <a:t>는 원래의 값을 </a:t>
            </a:r>
            <a:r>
              <a:rPr lang="ko-KR" altLang="en-US" sz="1800" dirty="0" smtClean="0"/>
              <a:t>사용하지 </a:t>
            </a:r>
            <a:r>
              <a:rPr lang="ko-KR" altLang="en-US" sz="1800" dirty="0"/>
              <a:t>않고</a:t>
            </a:r>
            <a:r>
              <a:rPr lang="en-US" altLang="ko-KR" sz="1800" dirty="0"/>
              <a:t>, mean centering</a:t>
            </a:r>
            <a:r>
              <a:rPr lang="ko-KR" altLang="en-US" sz="1800" dirty="0"/>
              <a:t>값을 </a:t>
            </a:r>
            <a:r>
              <a:rPr lang="ko-KR" altLang="en-US" sz="1800" dirty="0" smtClean="0"/>
              <a:t>사용</a:t>
            </a:r>
            <a:endParaRPr lang="en-US" altLang="ko-KR" sz="1800" dirty="0" smtClean="0"/>
          </a:p>
          <a:p>
            <a:pPr lvl="2"/>
            <a:r>
              <a:rPr lang="en-US" altLang="ko-KR" sz="1800" dirty="0" smtClean="0"/>
              <a:t>Mean centering value = </a:t>
            </a:r>
            <a:r>
              <a:rPr lang="ko-KR" altLang="en-US" sz="1800" dirty="0" smtClean="0"/>
              <a:t>원값 </a:t>
            </a:r>
            <a:r>
              <a:rPr lang="en-US" altLang="ko-KR" sz="1800" dirty="0" smtClean="0"/>
              <a:t>- </a:t>
            </a:r>
            <a:r>
              <a:rPr lang="ko-KR" altLang="en-US" sz="1800" dirty="0" smtClean="0"/>
              <a:t>평균</a:t>
            </a:r>
            <a:endParaRPr lang="en-US" altLang="ko-KR" sz="18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  <a:p>
            <a:pPr lvl="1"/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29</a:t>
            </a:fld>
            <a:endParaRPr lang="en-US"/>
          </a:p>
        </p:txBody>
      </p:sp>
      <p:pic>
        <p:nvPicPr>
          <p:cNvPr id="7" name="Picture 6"/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14600" y="3713004"/>
            <a:ext cx="3749040" cy="25511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48219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 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000" dirty="0" smtClean="0"/>
              <a:t>차원의 저주 </a:t>
            </a:r>
            <a:r>
              <a:rPr lang="en-US" altLang="ko-KR" sz="2000" dirty="0"/>
              <a:t>(curse of dimensionality</a:t>
            </a:r>
            <a:r>
              <a:rPr lang="en-US" altLang="ko-KR" sz="2000" dirty="0" smtClean="0"/>
              <a:t>)</a:t>
            </a:r>
          </a:p>
          <a:p>
            <a:pPr lvl="1"/>
            <a:r>
              <a:rPr lang="en-US" altLang="ko-KR" sz="1800" dirty="0" smtClean="0"/>
              <a:t>High dimensions =&gt; Large number of features (or IVs)</a:t>
            </a:r>
          </a:p>
          <a:p>
            <a:pPr lvl="1"/>
            <a:r>
              <a:rPr lang="en-US" altLang="ko-KR" sz="1800" dirty="0" smtClean="0"/>
              <a:t>Possible problems</a:t>
            </a:r>
          </a:p>
          <a:p>
            <a:pPr lvl="2"/>
            <a:r>
              <a:rPr lang="ko-KR" altLang="en-US" sz="1600" dirty="0" smtClean="0"/>
              <a:t>과적합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군집화 결과가 좋지 않다</a:t>
            </a:r>
            <a:r>
              <a:rPr lang="en-US" altLang="ko-KR" sz="1600" dirty="0" smtClean="0"/>
              <a:t>. &lt;= </a:t>
            </a:r>
            <a:r>
              <a:rPr lang="ko-KR" altLang="en-US" sz="1600" dirty="0" smtClean="0"/>
              <a:t>데이터포인트들 간의 거리가 유사하게 되는 문제</a:t>
            </a:r>
            <a:endParaRPr lang="en-US" altLang="ko-KR" sz="1600" dirty="0" smtClean="0"/>
          </a:p>
          <a:p>
            <a:r>
              <a:rPr lang="ko-KR" altLang="en-US" sz="2400" dirty="0" smtClean="0"/>
              <a:t>차원 축소의 방법</a:t>
            </a:r>
            <a:endParaRPr lang="en-US" altLang="ko-KR" sz="2400" dirty="0" smtClean="0"/>
          </a:p>
          <a:p>
            <a:pPr lvl="1"/>
            <a:r>
              <a:rPr lang="en-US" altLang="ko-KR" sz="2000" dirty="0" smtClean="0"/>
              <a:t>Feature selection</a:t>
            </a:r>
          </a:p>
          <a:p>
            <a:pPr lvl="2"/>
            <a:r>
              <a:rPr lang="ko-KR" altLang="en-US" sz="1600" dirty="0" smtClean="0"/>
              <a:t>원래의 </a:t>
            </a:r>
            <a:r>
              <a:rPr lang="en-US" altLang="ko-KR" sz="1600" dirty="0" smtClean="0"/>
              <a:t>features </a:t>
            </a:r>
            <a:r>
              <a:rPr lang="ko-KR" altLang="en-US" sz="1600" dirty="0" smtClean="0"/>
              <a:t>들 중에서 일부만 선택</a:t>
            </a:r>
            <a:endParaRPr lang="en-US" altLang="ko-KR" sz="1600" dirty="0" smtClean="0"/>
          </a:p>
          <a:p>
            <a:pPr lvl="1"/>
            <a:r>
              <a:rPr lang="en-US" altLang="ko-KR" sz="2000" dirty="0" smtClean="0"/>
              <a:t>Feature extraction</a:t>
            </a:r>
          </a:p>
          <a:p>
            <a:pPr lvl="2"/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그대로 사용하는 것이 아니라</a:t>
            </a:r>
            <a:r>
              <a:rPr lang="en-US" altLang="ko-KR" sz="1600" dirty="0" smtClean="0"/>
              <a:t>, </a:t>
            </a:r>
            <a:r>
              <a:rPr lang="ko-KR" altLang="en-US" sz="1600" dirty="0" smtClean="0"/>
              <a:t>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들이 가지고 있는 정보를 사용하여 새로운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들을 추출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이렇게 새롭게 추출되는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수는 원래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들의 수보다 작다</a:t>
            </a:r>
            <a:r>
              <a:rPr lang="en-US" altLang="ko-KR" sz="1600" dirty="0" smtClean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07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PCA (cont’d)</a:t>
            </a:r>
          </a:p>
          <a:p>
            <a:pPr lvl="1"/>
            <a:r>
              <a:rPr lang="ko-KR" altLang="en-US" sz="2000" dirty="0" smtClean="0"/>
              <a:t>순서</a:t>
            </a:r>
            <a:endParaRPr lang="en-US" altLang="ko-KR" sz="2000" dirty="0" smtClean="0"/>
          </a:p>
          <a:p>
            <a:pPr lvl="2"/>
            <a:r>
              <a:rPr lang="ko-KR" altLang="en-US" sz="1800" dirty="0" smtClean="0"/>
              <a:t>원데이터의 각 독립변수에 대해서 </a:t>
            </a:r>
            <a:r>
              <a:rPr lang="en-US" altLang="ko-KR" sz="1800" dirty="0" smtClean="0"/>
              <a:t>mean centering </a:t>
            </a:r>
            <a:r>
              <a:rPr lang="ko-KR" altLang="en-US" sz="1800" dirty="0" smtClean="0"/>
              <a:t>한다</a:t>
            </a:r>
            <a:r>
              <a:rPr lang="en-US" altLang="ko-KR" sz="1800" dirty="0"/>
              <a:t>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원래 값에서 해당 변수의 평균을 뺀다</a:t>
            </a:r>
            <a:r>
              <a:rPr lang="en-US" altLang="ko-KR" sz="1800" dirty="0" smtClean="0"/>
              <a:t>). </a:t>
            </a:r>
          </a:p>
          <a:p>
            <a:pPr lvl="2"/>
            <a:r>
              <a:rPr lang="ko-KR" altLang="en-US" sz="1800" dirty="0" smtClean="0"/>
              <a:t>원데이터에 대한 공분산 행렬을 만든다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공분산 행렬에 대해서 </a:t>
            </a:r>
            <a:r>
              <a:rPr lang="ko-KR" altLang="en-US" sz="1800" dirty="0" smtClean="0"/>
              <a:t>고유값과 </a:t>
            </a:r>
            <a:r>
              <a:rPr lang="ko-KR" altLang="en-US" sz="1800" dirty="0" smtClean="0"/>
              <a:t>고유벡터를 </a:t>
            </a:r>
            <a:r>
              <a:rPr lang="ko-KR" altLang="en-US" sz="1800" dirty="0" smtClean="0"/>
              <a:t>찾는다</a:t>
            </a:r>
            <a:r>
              <a:rPr lang="en-US" altLang="ko-KR" sz="1800" dirty="0" smtClean="0"/>
              <a:t>. 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각 고유벡터가 우리가 찾고자 하는 </a:t>
            </a:r>
            <a:r>
              <a:rPr lang="en-US" altLang="ko-KR" sz="1400" dirty="0" smtClean="0"/>
              <a:t>PC</a:t>
            </a:r>
            <a:r>
              <a:rPr lang="ko-KR" altLang="en-US" sz="1400" dirty="0" smtClean="0"/>
              <a:t>가 된다</a:t>
            </a:r>
            <a:r>
              <a:rPr lang="en-US" altLang="ko-KR" sz="1400" dirty="0" smtClean="0"/>
              <a:t>. </a:t>
            </a:r>
          </a:p>
          <a:p>
            <a:pPr lvl="2"/>
            <a:r>
              <a:rPr lang="ko-KR" altLang="en-US" sz="1800" dirty="0" smtClean="0"/>
              <a:t>우리는 이중에서 설명력이 높은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만을 선택한다</a:t>
            </a:r>
            <a:r>
              <a:rPr lang="en-US" altLang="ko-KR" sz="1800" dirty="0" smtClean="0"/>
              <a:t>. </a:t>
            </a:r>
          </a:p>
          <a:p>
            <a:pPr lvl="3"/>
            <a:r>
              <a:rPr lang="ko-KR" altLang="en-US" sz="1600" dirty="0" smtClean="0"/>
              <a:t>몇개를 선택하는지는 사용자가 결정</a:t>
            </a:r>
            <a:r>
              <a:rPr lang="en-US" altLang="ko-KR" sz="1600" dirty="0" smtClean="0"/>
              <a:t> </a:t>
            </a:r>
            <a:endParaRPr lang="en-US" altLang="ko-KR" sz="1600" dirty="0"/>
          </a:p>
          <a:p>
            <a:pPr lvl="3"/>
            <a:r>
              <a:rPr lang="ko-KR" altLang="en-US" sz="1600" dirty="0" smtClean="0"/>
              <a:t>이렇게 선택된 </a:t>
            </a:r>
            <a:r>
              <a:rPr lang="en-US" altLang="ko-KR" sz="1600" dirty="0" smtClean="0"/>
              <a:t>PC</a:t>
            </a:r>
            <a:r>
              <a:rPr lang="ko-KR" altLang="en-US" sz="1600" dirty="0" smtClean="0"/>
              <a:t>가 우리가 최종적으로 사용하고자 하는 독립변수가 됨 </a:t>
            </a:r>
            <a:r>
              <a:rPr lang="en-US" altLang="ko-KR" sz="1600" dirty="0" smtClean="0"/>
              <a:t>(</a:t>
            </a:r>
            <a:r>
              <a:rPr lang="ko-KR" altLang="en-US" sz="1600" dirty="0" smtClean="0"/>
              <a:t>즉</a:t>
            </a:r>
            <a:r>
              <a:rPr lang="en-US" altLang="ko-KR" sz="1600" dirty="0" smtClean="0"/>
              <a:t>, feature </a:t>
            </a:r>
            <a:r>
              <a:rPr lang="ko-KR" altLang="en-US" sz="1600" dirty="0" smtClean="0"/>
              <a:t>가 됨</a:t>
            </a:r>
            <a:r>
              <a:rPr lang="en-US" altLang="ko-KR" sz="1600" dirty="0" smtClean="0"/>
              <a:t>)</a:t>
            </a:r>
            <a:endParaRPr lang="en-US" altLang="ko-KR" dirty="0" smtClean="0"/>
          </a:p>
          <a:p>
            <a:pPr lvl="2"/>
            <a:r>
              <a:rPr lang="ko-KR" altLang="en-US" sz="1800" dirty="0" smtClean="0"/>
              <a:t>새로 구한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 대해 각 관측치의 새로운 값 구하기</a:t>
            </a:r>
            <a:endParaRPr lang="ko-KR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8881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smtClean="0"/>
              <a:t>PCA (cont’d)</a:t>
            </a:r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7145643"/>
              </p:ext>
            </p:extLst>
          </p:nvPr>
        </p:nvGraphicFramePr>
        <p:xfrm>
          <a:off x="1135698" y="2819400"/>
          <a:ext cx="2819400" cy="290855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939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398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X2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3.1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2.7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2.0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42455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1.1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>
                          <a:effectLst/>
                        </a:rPr>
                        <a:t>0.9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8228854"/>
              </p:ext>
            </p:extLst>
          </p:nvPr>
        </p:nvGraphicFramePr>
        <p:xfrm>
          <a:off x="5410200" y="2819400"/>
          <a:ext cx="1905000" cy="2924531"/>
        </p:xfrm>
        <a:graphic>
          <a:graphicData uri="http://schemas.openxmlformats.org/drawingml/2006/table">
            <a:tbl>
              <a:tblPr firstRow="1" firstCol="1" bandRow="1">
                <a:tableStyleId>{21E4AEA4-8DFA-4A89-87EB-49C32662AFE0}</a:tableStyleId>
              </a:tblPr>
              <a:tblGrid>
                <a:gridCol w="952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52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0391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</a:pPr>
                      <a:endParaRPr lang="en-US" sz="1400" dirty="0">
                        <a:effectLst/>
                        <a:latin typeface="Calibri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PC1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0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1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2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3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4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5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6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7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8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62816"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</a:rPr>
                        <a:t>9</a:t>
                      </a:r>
                      <a:endParaRPr lang="en-US" sz="140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0"/>
                        </a:spcAft>
                      </a:pPr>
                      <a:r>
                        <a:rPr lang="en-US" sz="1400" dirty="0" smtClean="0">
                          <a:effectLst/>
                        </a:rPr>
                        <a:t>?</a:t>
                      </a:r>
                      <a:endParaRPr lang="en-US" sz="1400" dirty="0">
                        <a:effectLst/>
                        <a:latin typeface="Calibri"/>
                        <a:ea typeface="맑은 고딕"/>
                        <a:cs typeface="Times New Roman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  <p:sp>
        <p:nvSpPr>
          <p:cNvPr id="8" name="Right Arrow 7"/>
          <p:cNvSpPr/>
          <p:nvPr/>
        </p:nvSpPr>
        <p:spPr bwMode="auto">
          <a:xfrm>
            <a:off x="4419600" y="3657600"/>
            <a:ext cx="685800" cy="990600"/>
          </a:xfrm>
          <a:prstGeom prst="rightArrow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ko-KR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67951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원데이터를 이용해서 공분산 행렬 구하기</a:t>
                </a:r>
                <a:endParaRPr lang="en-US" altLang="ko-KR" sz="2400" dirty="0"/>
              </a:p>
              <a:p>
                <a:pPr lvl="1"/>
                <a:r>
                  <a:rPr lang="ko-KR" altLang="en-US" sz="2000" dirty="0" smtClean="0"/>
                  <a:t>공분산 행렬 </a:t>
                </a:r>
                <a:endParaRPr lang="en-US" sz="2000" dirty="0" smtClean="0"/>
              </a:p>
              <a:p>
                <a:pPr lvl="1"/>
                <a:r>
                  <a:rPr lang="en-US" sz="1800" dirty="0" err="1" smtClean="0"/>
                  <a:t>Cov</a:t>
                </a:r>
                <a:r>
                  <a:rPr lang="en-US" sz="1800" dirty="0" smtClean="0"/>
                  <a:t>(X) =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sz="18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sz="1800" i="1" smtClean="0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𝑎𝑟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a:rPr lang="en-US" sz="1800" b="0" i="1" smtClean="0">
                                  <a:latin typeface="Cambria Math"/>
                                </a:rPr>
                                <m:t>𝐶𝑜𝑣</m:t>
                              </m:r>
                              <m:r>
                                <a:rPr lang="en-US" sz="1800" b="0" i="1" smtClean="0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r>
                                <a:rPr lang="en-US" sz="1800" i="1">
                                  <a:latin typeface="Cambria Math"/>
                                </a:rPr>
                                <m:t>𝐶𝑜𝑣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sz="1800" i="1">
                                  <a:latin typeface="Cambria Math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𝑉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𝑎𝑟</m:t>
                              </m:r>
                              <m:r>
                                <a:rPr lang="en-US" sz="1800" i="1">
                                  <a:latin typeface="Cambria Math"/>
                                </a:rPr>
                                <m:t>(</m:t>
                              </m:r>
                              <m:sSub>
                                <m:sSubPr>
                                  <m:ctrlPr>
                                    <a:rPr lang="en-US" sz="1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i="1">
                                      <a:latin typeface="Cambria Math"/>
                                    </a:rPr>
                                    <m:t>𝑋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m:rPr>
                                  <m:brk m:alnAt="7"/>
                                </m:rPr>
                                <a:rPr lang="en-US" sz="1800" i="1">
                                  <a:latin typeface="Cambria Math"/>
                                </a:rPr>
                                <m:t>)</m:t>
                              </m:r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</m:mr>
                          <m:mr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1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/>
                                      </a:rPr>
                                      <m:t>…</m:t>
                                    </m:r>
                                  </m:e>
                                </m:mr>
                                <m:mr>
                                  <m:e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𝐶𝑜𝑣</m:t>
                                    </m:r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(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b="0" i="1" smtClean="0">
                                            <a:latin typeface="Cambria Math"/>
                                          </a:rPr>
                                          <m:t>𝐾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𝑋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)</m:t>
                                    </m:r>
                                  </m:e>
                                </m:mr>
                              </m:m>
                            </m:e>
                            <m:e>
                              <m:m>
                                <m:mPr>
                                  <m:mcs>
                                    <m:mc>
                                      <m:mcPr>
                                        <m:count m:val="2"/>
                                        <m:mcJc m:val="center"/>
                                      </m:mcPr>
                                    </m:mc>
                                  </m:mcs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mPr>
                                <m:m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1800" b="0" i="1" smtClean="0">
                                        <a:latin typeface="Cambria Math" panose="02040503050406030204" pitchFamily="18" charset="0"/>
                                      </a:rPr>
                                      <m:t>…</m:t>
                                    </m:r>
                                  </m:e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1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b="0" i="1" smtClean="0">
                                              <a:latin typeface="Cambria Math"/>
                                            </a:rPr>
                                            <m:t>…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/>
                                            </a:rPr>
                                            <m:t>𝑉</m:t>
                                          </m:r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𝑎𝑟</m:t>
                                          </m:r>
                                          <m:r>
                                            <a:rPr lang="en-US" sz="1800" i="1">
                                              <a:latin typeface="Cambria Math"/>
                                            </a:rPr>
                                            <m:t>(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18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1800" i="1">
                                                  <a:latin typeface="Cambria Math"/>
                                                </a:rPr>
                                                <m:t>𝑋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1800" b="0" i="1" smtClean="0">
                                                  <a:latin typeface="Cambria Math"/>
                                                </a:rPr>
                                                <m:t>𝐾</m:t>
                                              </m:r>
                                            </m:sub>
                                          </m:sSub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800" i="1">
                                              <a:latin typeface="Cambria Math"/>
                                            </a:rPr>
                                            <m:t>)</m:t>
                                          </m:r>
                                        </m:e>
                                      </m:mr>
                                    </m:m>
                                  </m:e>
                                </m:mr>
                              </m:m>
                            </m:e>
                          </m:mr>
                        </m:m>
                      </m:e>
                    </m:d>
                  </m:oMath>
                </a14:m>
                <a:endParaRPr lang="en-US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Var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sz="1800">
                                <a:latin typeface="Cambria Math"/>
                              </a:rPr>
                              <m:t>X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>
                        <a:latin typeface="Cambria Math"/>
                      </a:rPr>
                      <m:t> = 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sz="18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𝑥</m:t>
                                        </m:r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𝑖</m:t>
                                        </m:r>
                                      </m:sub>
                                    </m:sSub>
                                    <m:r>
                                      <a:rPr lang="en-US" sz="1800" i="1">
                                        <a:latin typeface="Cambria Math"/>
                                      </a:rPr>
                                      <m:t>−</m:t>
                                    </m:r>
                                    <m:sSub>
                                      <m:sSubPr>
                                        <m:ctrlPr>
                                          <a:rPr lang="en-US" sz="18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acc>
                                          <m:accPr>
                                            <m:chr m:val="̅"/>
                                            <m:ctrlPr>
                                              <a:rPr lang="en-US" sz="18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en-US" sz="1800" i="1">
                                                <a:latin typeface="Cambria Math"/>
                                              </a:rPr>
                                              <m:t>𝑋</m:t>
                                            </m:r>
                                          </m:e>
                                        </m:acc>
                                      </m:e>
                                      <m:sub>
                                        <m:r>
                                          <a:rPr lang="en-US" sz="1800" i="1">
                                            <a:latin typeface="Cambria Math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  <m:sup>
                                <m:r>
                                  <a:rPr lang="en-US" sz="1800" i="1">
                                    <a:latin typeface="Cambria Math"/>
                                  </a:rPr>
                                  <m:t>2</m:t>
                                </m:r>
                              </m:sup>
                            </m:sSup>
                          </m:e>
                        </m:nary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2400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>
                        <a:latin typeface="Cambria Math"/>
                      </a:rPr>
                      <m:t>Cov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= </m:t>
                    </m:r>
                    <m:f>
                      <m:fPr>
                        <m:type m:val="skw"/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nary>
                          <m:naryPr>
                            <m:chr m:val="∑"/>
                            <m:limLoc m:val="undOvr"/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  <m:sup>
                            <m:r>
                              <a:rPr lang="en-US" sz="1800" i="1">
                                <a:latin typeface="Cambria Math"/>
                              </a:rPr>
                              <m:t>𝑛</m:t>
                            </m:r>
                          </m:sup>
                          <m:e>
                            <m:r>
                              <a:rPr lang="en-US" sz="1800" i="1">
                                <a:latin typeface="Cambria Math"/>
                              </a:rPr>
                              <m:t>(</m:t>
                            </m:r>
                          </m:e>
                        </m:nary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)(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  <m:r>
                              <a:rPr lang="en-US" sz="1800" i="1">
                                <a:latin typeface="Cambria Math"/>
                              </a:rPr>
                              <m:t>𝑖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−</m:t>
                        </m:r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̅"/>
                                <m:ctrlPr>
                                  <a:rPr lang="en-US" sz="1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800" i="1">
                                    <a:latin typeface="Cambria Math"/>
                                  </a:rPr>
                                  <m:t>𝑋</m:t>
                                </m:r>
                              </m:e>
                            </m:acc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2</m:t>
                            </m:r>
                          </m:sub>
                        </m:sSub>
                        <m:r>
                          <a:rPr lang="en-US" sz="1800" i="1">
                            <a:latin typeface="Cambria Math"/>
                          </a:rPr>
                          <m:t>)</m:t>
                        </m:r>
                      </m:num>
                      <m:den>
                        <m:r>
                          <a:rPr lang="en-US" sz="1800" i="1">
                            <a:latin typeface="Cambria Math"/>
                          </a:rPr>
                          <m:t>𝑛</m:t>
                        </m:r>
                        <m:r>
                          <a:rPr lang="en-US" sz="1800" i="1">
                            <a:latin typeface="Cambria Math"/>
                          </a:rPr>
                          <m:t>−1</m:t>
                        </m:r>
                      </m:den>
                    </m:f>
                  </m:oMath>
                </a14:m>
                <a:endParaRPr lang="en-US" sz="1800" dirty="0" smtClean="0"/>
              </a:p>
              <a:p>
                <a:pPr lvl="1"/>
                <a:r>
                  <a:rPr lang="ko-KR" altLang="en-US" sz="1800" dirty="0"/>
                  <a:t>전체 분산 </a:t>
                </a:r>
                <a:r>
                  <a:rPr lang="en-US" sz="1800" dirty="0"/>
                  <a:t>= </a:t>
                </a:r>
                <a14:m>
                  <m:oMath xmlns:m="http://schemas.openxmlformats.org/officeDocument/2006/math">
                    <m:r>
                      <a:rPr lang="en-US" sz="1800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800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sz="1800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1800" i="1">
                        <a:latin typeface="Cambria Math"/>
                      </a:rPr>
                      <m:t>+…+ </m:t>
                    </m:r>
                    <m:r>
                      <a:rPr lang="en-US" sz="1800" i="1">
                        <a:latin typeface="Cambria Math"/>
                      </a:rPr>
                      <m:t>𝑉𝑎𝑟</m:t>
                    </m:r>
                    <m:r>
                      <a:rPr lang="en-US" sz="1800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sz="1800" i="1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sz="1800" i="1">
                        <a:latin typeface="Cambria Math"/>
                      </a:rPr>
                      <m:t>)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 err="1"/>
                  <a:t>Cov</a:t>
                </a:r>
                <a:r>
                  <a:rPr lang="en-US" sz="1800" dirty="0"/>
                  <a:t>(X</a:t>
                </a:r>
                <a:r>
                  <a:rPr lang="en-US" sz="1800" dirty="0" smtClean="0"/>
                  <a:t>) is a symmetric </a:t>
                </a:r>
                <a:r>
                  <a:rPr lang="en-US" sz="1800" dirty="0" smtClean="0"/>
                  <a:t>matrix</a:t>
                </a:r>
              </a:p>
              <a:p>
                <a:pPr lvl="2"/>
                <a:r>
                  <a:rPr lang="ko-KR" altLang="en-US" sz="1400" dirty="0" smtClean="0"/>
                  <a:t>고유벡터는 서로 수직이다</a:t>
                </a:r>
                <a:r>
                  <a:rPr lang="en-US" altLang="ko-KR" sz="1400" dirty="0" smtClean="0"/>
                  <a:t>.</a:t>
                </a:r>
                <a:endParaRPr lang="en-US" sz="1400" dirty="0" smtClean="0"/>
              </a:p>
              <a:p>
                <a:pPr lvl="1"/>
                <a:r>
                  <a:rPr lang="en-US" sz="1800" dirty="0" err="1" smtClean="0"/>
                  <a:t>Numpy</a:t>
                </a:r>
                <a:r>
                  <a:rPr lang="ko-KR" altLang="en-US" sz="1800" dirty="0" smtClean="0"/>
                  <a:t>나 </a:t>
                </a:r>
                <a:r>
                  <a:rPr lang="en-US" altLang="ko-KR" sz="1800" dirty="0" smtClean="0"/>
                  <a:t>pandas</a:t>
                </a:r>
                <a:r>
                  <a:rPr lang="ko-KR" altLang="en-US" sz="1800" dirty="0" smtClean="0"/>
                  <a:t>를 이용해서 쉽게 구할 수 있다</a:t>
                </a:r>
                <a:r>
                  <a:rPr lang="en-US" altLang="ko-KR" sz="1800" dirty="0" smtClean="0"/>
                  <a:t>. </a:t>
                </a:r>
                <a:endParaRPr lang="en-US" sz="1800" dirty="0"/>
              </a:p>
              <a:p>
                <a:pPr lvl="1"/>
                <a:endParaRPr lang="en-US" sz="2000"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185" b="-2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45300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 err="1" smtClean="0"/>
                  <a:t>Cov</a:t>
                </a:r>
                <a:r>
                  <a:rPr lang="en-US" dirty="0" smtClean="0"/>
                  <a:t>(X)</a:t>
                </a:r>
                <a:r>
                  <a:rPr lang="ko-KR" altLang="en-US" dirty="0" smtClean="0"/>
                  <a:t>의 고유값과 고유벡터 구하기</a:t>
                </a:r>
                <a:endParaRPr lang="en-US" altLang="ko-KR" dirty="0" smtClean="0"/>
              </a:p>
              <a:p>
                <a:pPr lvl="1"/>
                <a:r>
                  <a:rPr lang="ko-KR" altLang="en-US" dirty="0"/>
                  <a:t>전체 분산 </a:t>
                </a:r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/>
                      </a:rPr>
                      <m:t>𝑉𝑎𝑟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/>
                              </a:rPr>
                              <m:t>𝑋</m:t>
                            </m:r>
                          </m:e>
                          <m:sub>
                            <m:r>
                              <a:rPr lang="en-US" i="1">
                                <a:latin typeface="Cambria Math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+…+ </m:t>
                    </m:r>
                    <m:r>
                      <a:rPr lang="en-US" i="1">
                        <a:latin typeface="Cambria Math"/>
                      </a:rPr>
                      <m:t>𝑉𝑎𝑟</m:t>
                    </m:r>
                    <m:r>
                      <a:rPr lang="en-US" i="1">
                        <a:latin typeface="Cambria Math"/>
                      </a:rPr>
                      <m:t>(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/>
                          </a:rPr>
                          <m:t>𝑋</m:t>
                        </m:r>
                      </m:e>
                      <m:sub>
                        <m:r>
                          <a:rPr lang="en-US" i="1">
                            <a:latin typeface="Cambria Math"/>
                          </a:rPr>
                          <m:t>𝐾</m:t>
                        </m:r>
                      </m:sub>
                    </m:sSub>
                    <m:r>
                      <a:rPr lang="en-US" i="1">
                        <a:latin typeface="Cambria Math"/>
                      </a:rPr>
                      <m:t>)</m:t>
                    </m:r>
                  </m:oMath>
                </a14:m>
                <a:r>
                  <a:rPr lang="en-US" dirty="0" smtClean="0"/>
                  <a:t> = </a:t>
                </a:r>
                <a:r>
                  <a:rPr lang="ko-KR" altLang="en-US" dirty="0" smtClean="0"/>
                  <a:t>고유값의 합 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고유값</a:t>
                </a:r>
                <a:r>
                  <a:rPr lang="en-US" altLang="ko-KR" dirty="0" smtClean="0"/>
                  <a:t>: </a:t>
                </a:r>
                <a:r>
                  <a:rPr lang="ko-KR" altLang="en-US" dirty="0" smtClean="0"/>
                  <a:t>전체 분산을 설명하는 정도</a:t>
                </a:r>
                <a:endParaRPr lang="en-US" altLang="ko-KR" dirty="0" smtClean="0"/>
              </a:p>
              <a:p>
                <a:pPr lvl="1"/>
                <a:r>
                  <a:rPr lang="ko-KR" altLang="en-US" dirty="0" smtClean="0"/>
                  <a:t>고유벡터</a:t>
                </a:r>
                <a:endParaRPr lang="en-US" altLang="ko-KR" dirty="0" smtClean="0"/>
              </a:p>
              <a:p>
                <a:pPr lvl="2"/>
                <a:r>
                  <a:rPr lang="en-US" altLang="ko-KR" dirty="0" smtClean="0"/>
                  <a:t>Principal component</a:t>
                </a:r>
                <a:r>
                  <a:rPr lang="ko-KR" altLang="en-US" dirty="0" smtClean="0"/>
                  <a:t>를 의미</a:t>
                </a:r>
                <a:endParaRPr lang="en-US" altLang="ko-KR" dirty="0" smtClean="0"/>
              </a:p>
              <a:p>
                <a:pPr lvl="3"/>
                <a:r>
                  <a:rPr lang="ko-KR" altLang="en-US" dirty="0" smtClean="0"/>
                  <a:t>각 고유벡터의 방향 </a:t>
                </a:r>
                <a:r>
                  <a:rPr lang="en-US" altLang="ko-KR" dirty="0" smtClean="0"/>
                  <a:t>(</a:t>
                </a:r>
                <a:r>
                  <a:rPr lang="ko-KR" altLang="en-US" dirty="0" smtClean="0"/>
                  <a:t>분산의 방향</a:t>
                </a:r>
                <a:r>
                  <a:rPr lang="en-US" altLang="ko-KR" dirty="0" smtClean="0"/>
                  <a:t>) </a:t>
                </a:r>
              </a:p>
              <a:p>
                <a:pPr lvl="2"/>
                <a:r>
                  <a:rPr lang="en-US" dirty="0" smtClean="0"/>
                  <a:t>array</a:t>
                </a:r>
                <a:r>
                  <a:rPr lang="en-US" dirty="0"/>
                  <a:t>([[-0.73517866, -0.6778734 ],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r>
                  <a:rPr lang="en-US" dirty="0" smtClean="0"/>
                  <a:t>          [ </a:t>
                </a:r>
                <a:r>
                  <a:rPr lang="en-US" dirty="0"/>
                  <a:t>0.6778734 , -0.73517866]])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49" t="-1926" b="-4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17549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2832" y="2017713"/>
            <a:ext cx="6581818" cy="4256087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34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228600" y="2971800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첫번째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가장 큰 고유값</a:t>
            </a:r>
            <a:endParaRPr lang="en-US" altLang="ko-KR" dirty="0" smtClean="0"/>
          </a:p>
          <a:p>
            <a:r>
              <a:rPr lang="ko-KR" altLang="en-US" dirty="0" smtClean="0"/>
              <a:t>에 대한 고유벡터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 bwMode="auto">
          <a:xfrm>
            <a:off x="1442394" y="3156466"/>
            <a:ext cx="2778768" cy="1491734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0" name="TextBox 9"/>
          <p:cNvSpPr txBox="1"/>
          <p:nvPr/>
        </p:nvSpPr>
        <p:spPr>
          <a:xfrm>
            <a:off x="6705600" y="2962017"/>
            <a:ext cx="194476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두</a:t>
            </a:r>
            <a:r>
              <a:rPr lang="ko-KR" altLang="en-US" dirty="0" smtClean="0"/>
              <a:t>번째 </a:t>
            </a:r>
            <a:r>
              <a:rPr lang="en-US" altLang="ko-KR" dirty="0" smtClean="0"/>
              <a:t>PC</a:t>
            </a:r>
          </a:p>
          <a:p>
            <a:r>
              <a:rPr lang="ko-KR" altLang="en-US" dirty="0" smtClean="0"/>
              <a:t>두번째 큰 고유값</a:t>
            </a:r>
            <a:endParaRPr lang="en-US" altLang="ko-KR" dirty="0" smtClean="0"/>
          </a:p>
          <a:p>
            <a:r>
              <a:rPr lang="ko-KR" altLang="en-US" dirty="0" smtClean="0"/>
              <a:t>에 대한 고유벡터</a:t>
            </a:r>
            <a:endParaRPr lang="en-US" dirty="0"/>
          </a:p>
        </p:txBody>
      </p:sp>
      <p:cxnSp>
        <p:nvCxnSpPr>
          <p:cNvPr id="11" name="Straight Arrow Connector 10"/>
          <p:cNvCxnSpPr>
            <a:stCxn id="10" idx="1"/>
          </p:cNvCxnSpPr>
          <p:nvPr/>
        </p:nvCxnSpPr>
        <p:spPr bwMode="auto">
          <a:xfrm flipH="1">
            <a:off x="4701381" y="3423682"/>
            <a:ext cx="2004219" cy="46077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4313853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Recap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400" dirty="0"/>
              <a:t>순서</a:t>
            </a:r>
            <a:endParaRPr lang="en-US" altLang="ko-KR" sz="2400" dirty="0"/>
          </a:p>
          <a:p>
            <a:pPr lvl="1"/>
            <a:r>
              <a:rPr lang="ko-KR" altLang="en-US" sz="2000" b="1" dirty="0"/>
              <a:t>원데이터의 각 독립변수에 대해서 </a:t>
            </a:r>
            <a:r>
              <a:rPr lang="en-US" altLang="ko-KR" sz="2000" b="1" dirty="0"/>
              <a:t>mean centering </a:t>
            </a:r>
            <a:r>
              <a:rPr lang="ko-KR" altLang="en-US" sz="2000" b="1" dirty="0"/>
              <a:t>한다</a:t>
            </a:r>
            <a:r>
              <a:rPr lang="en-US" altLang="ko-KR" sz="2000" b="1" dirty="0"/>
              <a:t> (</a:t>
            </a:r>
            <a:r>
              <a:rPr lang="ko-KR" altLang="en-US" sz="2000" b="1" dirty="0"/>
              <a:t>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원래 값에서 해당 변수의 평균을 뺀다</a:t>
            </a:r>
            <a:r>
              <a:rPr lang="en-US" altLang="ko-KR" sz="2000" b="1" dirty="0"/>
              <a:t>). </a:t>
            </a:r>
          </a:p>
          <a:p>
            <a:pPr lvl="1"/>
            <a:r>
              <a:rPr lang="ko-KR" altLang="en-US" sz="2000" b="1" dirty="0"/>
              <a:t>원데이터에 대한 공분산 행렬을 만든다</a:t>
            </a:r>
            <a:r>
              <a:rPr lang="en-US" altLang="ko-KR" sz="2000" b="1" dirty="0"/>
              <a:t>.</a:t>
            </a:r>
          </a:p>
          <a:p>
            <a:pPr lvl="1"/>
            <a:r>
              <a:rPr lang="ko-KR" altLang="en-US" sz="2000" b="1" dirty="0"/>
              <a:t>공분산 행렬에 대해서 고유분해를 수행한다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즉</a:t>
            </a:r>
            <a:r>
              <a:rPr lang="en-US" altLang="ko-KR" sz="2000" b="1" dirty="0"/>
              <a:t>, </a:t>
            </a:r>
            <a:r>
              <a:rPr lang="ko-KR" altLang="en-US" sz="2000" b="1" dirty="0"/>
              <a:t>고유값과 고유벡터를 찾는다</a:t>
            </a:r>
            <a:r>
              <a:rPr lang="en-US" altLang="ko-KR" sz="2000" b="1" dirty="0"/>
              <a:t>). </a:t>
            </a:r>
          </a:p>
          <a:p>
            <a:pPr lvl="1"/>
            <a:r>
              <a:rPr lang="ko-KR" altLang="en-US" sz="2000" b="1" dirty="0"/>
              <a:t>각 고유벡터가 우리가 찾고자 하는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가 된다</a:t>
            </a:r>
            <a:r>
              <a:rPr lang="en-US" altLang="ko-KR" sz="2000" b="1" dirty="0"/>
              <a:t>. </a:t>
            </a:r>
          </a:p>
          <a:p>
            <a:pPr lvl="1"/>
            <a:r>
              <a:rPr lang="ko-KR" altLang="en-US" sz="2000" b="1" dirty="0"/>
              <a:t>우리는 이중에서 설명력이 높은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만을 선택한다</a:t>
            </a:r>
            <a:r>
              <a:rPr lang="en-US" altLang="ko-KR" sz="2000" b="1" dirty="0"/>
              <a:t>. </a:t>
            </a:r>
          </a:p>
          <a:p>
            <a:pPr lvl="2"/>
            <a:r>
              <a:rPr lang="ko-KR" altLang="en-US" sz="2000" b="1" dirty="0"/>
              <a:t>몇개를 선택하는지는 사용자가 결정</a:t>
            </a:r>
            <a:r>
              <a:rPr lang="en-US" altLang="ko-KR" sz="2000" b="1" dirty="0"/>
              <a:t> </a:t>
            </a:r>
          </a:p>
          <a:p>
            <a:pPr lvl="2"/>
            <a:r>
              <a:rPr lang="ko-KR" altLang="en-US" sz="2000" b="1" dirty="0"/>
              <a:t>이렇게 선택된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가 우리가 최종적으로 사용하고자 하는 독립변수가 됨 </a:t>
            </a:r>
            <a:r>
              <a:rPr lang="en-US" altLang="ko-KR" sz="2000" b="1" dirty="0"/>
              <a:t>(</a:t>
            </a:r>
            <a:r>
              <a:rPr lang="ko-KR" altLang="en-US" sz="2000" b="1" dirty="0"/>
              <a:t>즉</a:t>
            </a:r>
            <a:r>
              <a:rPr lang="en-US" altLang="ko-KR" sz="2000" b="1" dirty="0"/>
              <a:t>, feature </a:t>
            </a:r>
            <a:r>
              <a:rPr lang="ko-KR" altLang="en-US" sz="2000" b="1" dirty="0"/>
              <a:t>가 됨</a:t>
            </a:r>
            <a:r>
              <a:rPr lang="en-US" altLang="ko-KR" sz="2000" b="1" dirty="0"/>
              <a:t>)</a:t>
            </a:r>
          </a:p>
          <a:p>
            <a:pPr lvl="1"/>
            <a:r>
              <a:rPr lang="ko-KR" altLang="en-US" sz="2000" b="1" dirty="0"/>
              <a:t>새로 구한 </a:t>
            </a:r>
            <a:r>
              <a:rPr lang="en-US" altLang="ko-KR" sz="2000" b="1" dirty="0"/>
              <a:t>PC</a:t>
            </a:r>
            <a:r>
              <a:rPr lang="ko-KR" altLang="en-US" sz="2000" b="1" dirty="0"/>
              <a:t>에 대해 각 관측치의 새로운 값 구하기</a:t>
            </a:r>
          </a:p>
          <a:p>
            <a:endParaRPr lang="ko-KR" altLang="en-US" sz="2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8790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sz="2800" dirty="0" smtClean="0"/>
              <a:t>우리가 사용하고 싶은 </a:t>
            </a:r>
            <a:r>
              <a:rPr lang="en-US" altLang="ko-KR" sz="2800" dirty="0" smtClean="0"/>
              <a:t>component</a:t>
            </a:r>
            <a:r>
              <a:rPr lang="ko-KR" altLang="en-US" sz="2800" dirty="0"/>
              <a:t> </a:t>
            </a:r>
            <a:r>
              <a:rPr lang="en-US" altLang="ko-KR" sz="2800" dirty="0" smtClean="0"/>
              <a:t>(eigenvector)</a:t>
            </a:r>
            <a:r>
              <a:rPr lang="ko-KR" altLang="en-US" sz="2800" dirty="0" smtClean="0"/>
              <a:t>만을 고른다</a:t>
            </a:r>
            <a:r>
              <a:rPr lang="en-US" altLang="ko-KR" sz="2800" dirty="0" smtClean="0"/>
              <a:t>.</a:t>
            </a:r>
          </a:p>
          <a:p>
            <a:pPr lvl="1"/>
            <a:r>
              <a:rPr lang="ko-KR" altLang="en-US" dirty="0" smtClean="0"/>
              <a:t>선택 방법</a:t>
            </a:r>
            <a:endParaRPr lang="en-US" altLang="ko-KR" dirty="0"/>
          </a:p>
          <a:p>
            <a:pPr lvl="2"/>
            <a:r>
              <a:rPr lang="en-US" dirty="0" smtClean="0"/>
              <a:t>Scree plot</a:t>
            </a:r>
          </a:p>
          <a:p>
            <a:pPr lvl="3"/>
            <a:r>
              <a:rPr lang="en-US" dirty="0" smtClean="0"/>
              <a:t>Eigenvalues</a:t>
            </a:r>
            <a:r>
              <a:rPr lang="ko-KR" altLang="en-US" dirty="0" smtClean="0"/>
              <a:t>를 사용</a:t>
            </a:r>
            <a:endParaRPr lang="en-US" altLang="ko-KR" dirty="0" smtClean="0"/>
          </a:p>
          <a:p>
            <a:r>
              <a:rPr lang="en-US" sz="2800" dirty="0" smtClean="0"/>
              <a:t>PC</a:t>
            </a:r>
            <a:r>
              <a:rPr lang="ko-KR" altLang="en-US" sz="2800" dirty="0" smtClean="0"/>
              <a:t>를 이용한 데이터 표현 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기저의 이동 </a:t>
            </a:r>
            <a:r>
              <a:rPr lang="en-US" altLang="ko-KR" sz="2400" dirty="0" smtClean="0"/>
              <a:t>(change of basis)</a:t>
            </a:r>
          </a:p>
          <a:p>
            <a:pPr lvl="2"/>
            <a:r>
              <a:rPr lang="ko-KR" altLang="en-US" sz="2000" dirty="0" smtClean="0"/>
              <a:t>축의 이동</a:t>
            </a:r>
            <a:endParaRPr lang="en-US" altLang="ko-KR" sz="20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15560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Scree plot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37</a:t>
            </a:fld>
            <a:endParaRPr lang="en-US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1828800"/>
            <a:ext cx="6172200" cy="4673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8358350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PC</a:t>
            </a:r>
            <a:r>
              <a:rPr lang="ko-KR" altLang="en-US" dirty="0" smtClean="0"/>
              <a:t>를 이용한 데이터 표현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PC</a:t>
            </a:r>
            <a:r>
              <a:rPr lang="ko-KR" altLang="en-US" sz="2400" dirty="0"/>
              <a:t>를 이용한 데이터 </a:t>
            </a:r>
            <a:r>
              <a:rPr lang="ko-KR" altLang="en-US" sz="2400" dirty="0" smtClean="0"/>
              <a:t>표현</a:t>
            </a:r>
            <a:endParaRPr lang="en-US" altLang="ko-KR" sz="2400" dirty="0" smtClean="0"/>
          </a:p>
          <a:p>
            <a:pPr lvl="1"/>
            <a:r>
              <a:rPr lang="ko-KR" altLang="en-US" sz="2000" dirty="0" smtClean="0"/>
              <a:t>각 관측치가 각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에 대해서 갖는 값을 계산</a:t>
            </a:r>
            <a:endParaRPr lang="en-US" altLang="ko-KR" sz="2000" dirty="0" smtClean="0"/>
          </a:p>
          <a:p>
            <a:pPr lvl="1"/>
            <a:r>
              <a:rPr lang="en-US" sz="2000" dirty="0" smtClean="0"/>
              <a:t>PC</a:t>
            </a:r>
            <a:r>
              <a:rPr lang="ko-KR" altLang="en-US" sz="2000" dirty="0" smtClean="0"/>
              <a:t>로 나타내어지는 새로운 </a:t>
            </a:r>
            <a:r>
              <a:rPr lang="en-US" altLang="ko-KR" sz="2000" dirty="0" smtClean="0"/>
              <a:t>IV</a:t>
            </a:r>
            <a:r>
              <a:rPr lang="ko-KR" altLang="en-US" sz="2000" dirty="0" smtClean="0"/>
              <a:t>에 대한 값 계산으로 간주</a:t>
            </a:r>
            <a:endParaRPr lang="en-US" altLang="ko-KR" sz="2000" dirty="0" smtClean="0"/>
          </a:p>
          <a:p>
            <a:pPr lvl="1"/>
            <a:r>
              <a:rPr lang="ko-KR" altLang="en-US" sz="2000" dirty="0" smtClean="0"/>
              <a:t>이는 원래의 관측치가 갖는 해당 </a:t>
            </a:r>
            <a:r>
              <a:rPr lang="en-US" altLang="ko-KR" sz="2000" dirty="0" smtClean="0"/>
              <a:t>PC</a:t>
            </a:r>
            <a:r>
              <a:rPr lang="ko-KR" altLang="en-US" sz="2000" dirty="0" smtClean="0"/>
              <a:t>로 나타내어지는 축에 대한 좌표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즉</a:t>
            </a:r>
            <a:r>
              <a:rPr lang="en-US" altLang="ko-KR" sz="2000" dirty="0" smtClean="0"/>
              <a:t>, </a:t>
            </a:r>
            <a:r>
              <a:rPr lang="ko-KR" altLang="en-US" sz="2000" dirty="0" smtClean="0"/>
              <a:t>길이</a:t>
            </a:r>
            <a:r>
              <a:rPr lang="en-US" altLang="ko-KR" sz="2000" dirty="0" smtClean="0"/>
              <a:t>)</a:t>
            </a: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38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2895600" y="5943600"/>
            <a:ext cx="3962400" cy="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0" name="Straight Connector 9"/>
          <p:cNvCxnSpPr/>
          <p:nvPr/>
        </p:nvCxnSpPr>
        <p:spPr bwMode="auto">
          <a:xfrm>
            <a:off x="3276600" y="3886200"/>
            <a:ext cx="0" cy="22860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2" name="Straight Arrow Connector 11"/>
          <p:cNvCxnSpPr/>
          <p:nvPr/>
        </p:nvCxnSpPr>
        <p:spPr bwMode="auto">
          <a:xfrm flipV="1">
            <a:off x="3276600" y="4800600"/>
            <a:ext cx="1828800" cy="11430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3" name="TextBox 12"/>
          <p:cNvSpPr txBox="1"/>
          <p:nvPr/>
        </p:nvSpPr>
        <p:spPr>
          <a:xfrm>
            <a:off x="5181600" y="4800600"/>
            <a:ext cx="44916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PC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 bwMode="auto">
          <a:xfrm>
            <a:off x="3810000" y="4800600"/>
            <a:ext cx="76200" cy="76200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16" name="Straight Connector 15"/>
          <p:cNvCxnSpPr/>
          <p:nvPr/>
        </p:nvCxnSpPr>
        <p:spPr bwMode="auto">
          <a:xfrm>
            <a:off x="3866950" y="4876800"/>
            <a:ext cx="342900" cy="4572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7" name="TextBox 16"/>
          <p:cNvSpPr txBox="1"/>
          <p:nvPr/>
        </p:nvSpPr>
        <p:spPr>
          <a:xfrm>
            <a:off x="3581400" y="3962400"/>
            <a:ext cx="19447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원 데이터 포인트</a:t>
            </a:r>
            <a:endParaRPr lang="en-US" dirty="0"/>
          </a:p>
        </p:txBody>
      </p:sp>
      <p:cxnSp>
        <p:nvCxnSpPr>
          <p:cNvPr id="19" name="Straight Arrow Connector 18"/>
          <p:cNvCxnSpPr/>
          <p:nvPr/>
        </p:nvCxnSpPr>
        <p:spPr bwMode="auto">
          <a:xfrm flipH="1">
            <a:off x="3886200" y="4331732"/>
            <a:ext cx="381000" cy="392668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" name="TextBox 19"/>
          <p:cNvSpPr txBox="1"/>
          <p:nvPr/>
        </p:nvSpPr>
        <p:spPr>
          <a:xfrm>
            <a:off x="5347939" y="5334000"/>
            <a:ext cx="29578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smtClean="0"/>
              <a:t>새로운 축에 대한 값 </a:t>
            </a:r>
            <a:r>
              <a:rPr lang="en-US" altLang="ko-KR" dirty="0" smtClean="0"/>
              <a:t>(</a:t>
            </a:r>
            <a:r>
              <a:rPr lang="ko-KR" altLang="en-US" dirty="0" smtClean="0"/>
              <a:t>좌표</a:t>
            </a:r>
            <a:r>
              <a:rPr lang="en-US" altLang="ko-KR" dirty="0" smtClean="0"/>
              <a:t>)</a:t>
            </a:r>
          </a:p>
          <a:p>
            <a:r>
              <a:rPr lang="en-US" dirty="0" smtClean="0"/>
              <a:t>= projection vector</a:t>
            </a:r>
            <a:r>
              <a:rPr lang="ko-KR" altLang="en-US" dirty="0" smtClean="0"/>
              <a:t>의 길이</a:t>
            </a:r>
            <a:endParaRPr lang="en-US" dirty="0"/>
          </a:p>
        </p:txBody>
      </p:sp>
      <p:cxnSp>
        <p:nvCxnSpPr>
          <p:cNvPr id="22" name="Straight Arrow Connector 21"/>
          <p:cNvCxnSpPr>
            <a:stCxn id="20" idx="1"/>
          </p:cNvCxnSpPr>
          <p:nvPr/>
        </p:nvCxnSpPr>
        <p:spPr bwMode="auto">
          <a:xfrm flipH="1" flipV="1">
            <a:off x="3976339" y="5562600"/>
            <a:ext cx="1371600" cy="94566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7" name="Straight Connector 6"/>
          <p:cNvCxnSpPr/>
          <p:nvPr/>
        </p:nvCxnSpPr>
        <p:spPr bwMode="auto">
          <a:xfrm flipV="1">
            <a:off x="3276600" y="5372100"/>
            <a:ext cx="933250" cy="560070"/>
          </a:xfrm>
          <a:prstGeom prst="line">
            <a:avLst/>
          </a:prstGeom>
          <a:solidFill>
            <a:schemeClr val="accent1"/>
          </a:solidFill>
          <a:ln w="31750" cap="flat" cmpd="sng" algn="ctr">
            <a:solidFill>
              <a:srgbClr val="FF0000">
                <a:alpha val="80000"/>
              </a:srgb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5397696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</a:t>
            </a:r>
            <a:r>
              <a:rPr lang="ko-KR" altLang="en-US" dirty="0"/>
              <a:t>를 이용한 데이터 표현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PC</a:t>
            </a:r>
            <a:r>
              <a:rPr lang="ko-KR" altLang="en-US" sz="2800" dirty="0"/>
              <a:t>를 이용한 데이터 </a:t>
            </a:r>
            <a:r>
              <a:rPr lang="ko-KR" altLang="en-US" sz="2800" dirty="0" smtClean="0"/>
              <a:t>표현</a:t>
            </a:r>
            <a:endParaRPr lang="en-US" altLang="ko-KR" sz="2800" dirty="0" smtClean="0"/>
          </a:p>
          <a:p>
            <a:pPr lvl="1"/>
            <a:r>
              <a:rPr lang="ko-KR" altLang="en-US" sz="2400" dirty="0" smtClean="0"/>
              <a:t>이를 위해 </a:t>
            </a:r>
            <a:r>
              <a:rPr lang="en-US" altLang="ko-KR" sz="2400" dirty="0" smtClean="0"/>
              <a:t>projection vector</a:t>
            </a:r>
            <a:r>
              <a:rPr lang="ko-KR" altLang="en-US" sz="2400" dirty="0" smtClean="0"/>
              <a:t>에 대해서 먼저 알아야 한다</a:t>
            </a:r>
            <a:r>
              <a:rPr lang="en-US" altLang="ko-KR" sz="2400" dirty="0" smtClean="0"/>
              <a:t>.</a:t>
            </a:r>
            <a:endParaRPr lang="en-US" sz="24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39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62000" y="4984573"/>
            <a:ext cx="3352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62000" y="3689173"/>
            <a:ext cx="19050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667000" y="3689173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2631964" y="3657600"/>
            <a:ext cx="69273" cy="692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9672"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9672" r="-2278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43000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9672" r="-29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/>
              <p:cNvSpPr txBox="1"/>
              <p:nvPr/>
            </p:nvSpPr>
            <p:spPr>
              <a:xfrm>
                <a:off x="4379092" y="4659868"/>
                <a:ext cx="3703450" cy="15366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/>
                        </a:rPr>
                        <m:t>𝑐𝑜𝑠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ko-KR" i="1">
                          <a:latin typeface="Cambria Math" panose="02040503050406030204" pitchFamily="18" charset="0"/>
                          <a:ea typeface="Cambria Math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acc>
                                    <m:accPr>
                                      <m:chr m:val="⃗"/>
                                      <m:ctrlP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accPr>
                                    <m:e>
                                      <m:r>
                                        <a:rPr lang="en-US" altLang="ko-K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</m:acc>
                                </m:e>
                                <m:sub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b="0" i="1" smtClean="0">
                          <a:latin typeface="Cambria Math"/>
                        </a:rPr>
                        <m:t>𝑐𝑜𝑠</m:t>
                      </m:r>
                      <m:r>
                        <a:rPr lang="en-US" b="0" i="1" smtClean="0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b="0" i="0" smtClean="0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∵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𝑥</m:t>
                          </m:r>
                        </m:e>
                      </m:acc>
                      <m:r>
                        <a:rPr lang="en-US" altLang="ko-KR" i="1">
                          <a:latin typeface="Cambria Math"/>
                          <a:ea typeface="Cambria Math"/>
                        </a:rPr>
                        <m:t>∙</m:t>
                      </m:r>
                      <m:acc>
                        <m:accPr>
                          <m:chr m:val="⃗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altLang="ko-KR" i="1">
                              <a:latin typeface="Cambria Math"/>
                            </a:rPr>
                            <m:t>𝑣</m:t>
                          </m:r>
                        </m:e>
                      </m:acc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𝑐𝑜𝑠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𝜃</m:t>
                      </m:r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17" name="TextBox 1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79092" y="4659868"/>
                <a:ext cx="3703450" cy="1536639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4866277" y="3106856"/>
                <a:ext cx="3216265" cy="1230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f>
                        <m:fPr>
                          <m:ctrlP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:r>
                  <a:rPr lang="ko-KR" altLang="en-US" dirty="0" smtClean="0"/>
                  <a:t>즉</a:t>
                </a:r>
                <a:r>
                  <a:rPr lang="en-US" altLang="ko-KR" dirty="0" smtClean="0"/>
                  <a:t>, </a:t>
                </a:r>
                <a:r>
                  <a:rPr lang="ko-KR" altLang="en-US" dirty="0" smtClean="0"/>
                  <a:t>길이가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ko-KR" altLang="en-US" dirty="0" smtClean="0"/>
                  <a:t> 면서 방향은</a:t>
                </a:r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US" altLang="ko-KR" dirty="0" smtClean="0"/>
                  <a:t> </a:t>
                </a:r>
                <a:r>
                  <a:rPr lang="ko-KR" altLang="en-US" dirty="0" smtClean="0"/>
                  <a:t>의 단위벡터와 동일한 벡터 </a:t>
                </a:r>
                <a:endParaRPr lang="ko-KR" altLang="en-US" dirty="0"/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277" y="3106856"/>
                <a:ext cx="3216265" cy="1230017"/>
              </a:xfrm>
              <a:prstGeom prst="rect">
                <a:avLst/>
              </a:prstGeom>
              <a:blipFill rotWithShape="0">
                <a:blip r:embed="rId6"/>
                <a:stretch>
                  <a:fillRect l="-1515" b="-746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87561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Feature selection</a:t>
            </a:r>
          </a:p>
          <a:p>
            <a:pPr lvl="1"/>
            <a:r>
              <a:rPr lang="ko-KR" altLang="en-US" sz="2000" dirty="0" smtClean="0"/>
              <a:t>데이터셋에 존재하는 원래의 </a:t>
            </a:r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들 중에서 문제를 푸는데 있어 중요한 역할을 하는 몇 개의 </a:t>
            </a:r>
            <a:r>
              <a:rPr lang="en-US" altLang="ko-KR" sz="2000" dirty="0" smtClean="0"/>
              <a:t>feature</a:t>
            </a:r>
            <a:r>
              <a:rPr lang="ko-KR" altLang="en-US" sz="2000" dirty="0" smtClean="0"/>
              <a:t>를 선택하여 최종 분석에서 사용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ko-KR" altLang="en-US" sz="1800" dirty="0" smtClean="0"/>
              <a:t>전체 </a:t>
            </a:r>
            <a:r>
              <a:rPr lang="en-US" altLang="ko-KR" sz="1800" dirty="0" smtClean="0"/>
              <a:t>features: </a:t>
            </a:r>
            <a:r>
              <a:rPr lang="en-US" altLang="ko-KR" sz="1800" dirty="0"/>
              <a:t>age, experience, gender, height, </a:t>
            </a:r>
            <a:r>
              <a:rPr lang="en-US" altLang="ko-KR" sz="1800" dirty="0" smtClean="0"/>
              <a:t>weight → </a:t>
            </a:r>
            <a:r>
              <a:rPr lang="ko-KR" altLang="en-US" sz="1800" dirty="0" smtClean="0"/>
              <a:t>이중에서 </a:t>
            </a:r>
            <a:r>
              <a:rPr lang="en-US" altLang="ko-KR" sz="1800" dirty="0" smtClean="0"/>
              <a:t>age, experience, gender</a:t>
            </a:r>
            <a:r>
              <a:rPr lang="ko-KR" altLang="en-US" sz="1800" dirty="0" smtClean="0"/>
              <a:t>를 선택하여 최종 분석에서 사용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단점</a:t>
            </a:r>
            <a:r>
              <a:rPr lang="en-US" altLang="ko-KR" sz="1800" dirty="0" smtClean="0"/>
              <a:t>: </a:t>
            </a:r>
            <a:r>
              <a:rPr lang="ko-KR" altLang="en-US" sz="1800" dirty="0" smtClean="0"/>
              <a:t>선택되지 않은 </a:t>
            </a:r>
            <a:r>
              <a:rPr lang="en-US" altLang="ko-KR" sz="1800" dirty="0" smtClean="0"/>
              <a:t>features (</a:t>
            </a:r>
            <a:r>
              <a:rPr lang="ko-KR" altLang="en-US" sz="1800" dirty="0" smtClean="0"/>
              <a:t>예</a:t>
            </a:r>
            <a:r>
              <a:rPr lang="en-US" altLang="ko-KR" sz="1800" dirty="0" smtClean="0"/>
              <a:t>, height, weight </a:t>
            </a:r>
            <a:r>
              <a:rPr lang="ko-KR" altLang="en-US" sz="1800" dirty="0" smtClean="0"/>
              <a:t>등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가 갖고 있는 정보를 최종 분석에서 사용하지 못한다</a:t>
            </a:r>
            <a:r>
              <a:rPr lang="en-US" altLang="ko-KR" sz="1800" dirty="0" smtClean="0"/>
              <a:t>. </a:t>
            </a:r>
            <a:endParaRPr lang="ko-KR" altLang="en-US" sz="18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7186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PC</a:t>
            </a:r>
            <a:r>
              <a:rPr lang="ko-KR" altLang="en-US" dirty="0"/>
              <a:t>를 이용한 데이터 표현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PC</a:t>
            </a:r>
            <a:r>
              <a:rPr lang="ko-KR" altLang="en-US" dirty="0"/>
              <a:t>를 이용한 데이터 </a:t>
            </a:r>
            <a:r>
              <a:rPr lang="ko-KR" altLang="en-US" dirty="0" smtClean="0"/>
              <a:t>표현</a:t>
            </a:r>
            <a:endParaRPr lang="en-US" altLang="ko-KR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40</a:t>
            </a:fld>
            <a:endParaRPr lang="en-US"/>
          </a:p>
        </p:txBody>
      </p:sp>
      <p:cxnSp>
        <p:nvCxnSpPr>
          <p:cNvPr id="7" name="Straight Arrow Connector 6"/>
          <p:cNvCxnSpPr/>
          <p:nvPr/>
        </p:nvCxnSpPr>
        <p:spPr bwMode="auto">
          <a:xfrm>
            <a:off x="762000" y="4984573"/>
            <a:ext cx="3352800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9" name="Straight Arrow Connector 8"/>
          <p:cNvCxnSpPr/>
          <p:nvPr/>
        </p:nvCxnSpPr>
        <p:spPr bwMode="auto">
          <a:xfrm flipV="1">
            <a:off x="762000" y="3689173"/>
            <a:ext cx="1905000" cy="129540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arrow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1" name="Straight Connector 10"/>
          <p:cNvCxnSpPr/>
          <p:nvPr/>
        </p:nvCxnSpPr>
        <p:spPr bwMode="auto">
          <a:xfrm>
            <a:off x="2667000" y="3689173"/>
            <a:ext cx="0" cy="12954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2" name="Oval 11"/>
          <p:cNvSpPr/>
          <p:nvPr/>
        </p:nvSpPr>
        <p:spPr bwMode="auto">
          <a:xfrm>
            <a:off x="2631964" y="3657600"/>
            <a:ext cx="69273" cy="69273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𝑥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12978" y="4126468"/>
                <a:ext cx="387222" cy="369332"/>
              </a:xfrm>
              <a:prstGeom prst="rect">
                <a:avLst/>
              </a:prstGeom>
              <a:blipFill rotWithShape="0">
                <a:blip r:embed="rId2"/>
                <a:stretch>
                  <a:fillRect t="-19672" r="-25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acc>
                        </m:e>
                        <m:sub>
                          <m:r>
                            <a:rPr lang="en-US" altLang="ko-K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53597" y="5040868"/>
                <a:ext cx="480003" cy="369332"/>
              </a:xfrm>
              <a:prstGeom prst="rect">
                <a:avLst/>
              </a:prstGeom>
              <a:blipFill rotWithShape="0">
                <a:blip r:embed="rId3"/>
                <a:stretch>
                  <a:fillRect t="-19672" r="-22785" b="-163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TextBox 14"/>
          <p:cNvSpPr txBox="1"/>
          <p:nvPr/>
        </p:nvSpPr>
        <p:spPr>
          <a:xfrm>
            <a:off x="1143000" y="4659868"/>
            <a:ext cx="3129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smtClean="0"/>
              <a:t>θ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0" i="1" smtClean="0">
                              <a:latin typeface="Cambria Math"/>
                            </a:rPr>
                            <m:t>𝑣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17978" y="5029200"/>
                <a:ext cx="388568" cy="369332"/>
              </a:xfrm>
              <a:prstGeom prst="rect">
                <a:avLst/>
              </a:prstGeom>
              <a:blipFill rotWithShape="0">
                <a:blip r:embed="rId4"/>
                <a:stretch>
                  <a:fillRect t="-19672" r="-296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/>
              <p:cNvSpPr/>
              <p:nvPr/>
            </p:nvSpPr>
            <p:spPr>
              <a:xfrm>
                <a:off x="4055464" y="3163134"/>
                <a:ext cx="3659848" cy="1230017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|"/>
                          <m:endChr m:val="|"/>
                          <m:ctrlPr>
                            <a:rPr lang="en-US" altLang="ko-K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altLang="ko-K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ko-KR" i="1">
                          <a:latin typeface="Cambria Math"/>
                        </a:rPr>
                        <m:t>𝑐𝑜𝑠</m:t>
                      </m:r>
                      <m:r>
                        <a:rPr lang="en-US" altLang="ko-KR" i="1">
                          <a:latin typeface="Cambria Math"/>
                          <a:ea typeface="Cambria Math"/>
                        </a:rPr>
                        <m:t>𝜃</m:t>
                      </m:r>
                      <m:r>
                        <a:rPr lang="en-US" altLang="ko-KR">
                          <a:latin typeface="Cambria Math"/>
                          <a:ea typeface="Cambria Math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</m:acc>
                            </m:e>
                          </m:d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  <m:r>
                        <a:rPr lang="en-US" altLang="ko-KR" i="1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altLang="ko-KR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  <m:r>
                            <a:rPr lang="en-US" altLang="ko-KR" i="1">
                              <a:latin typeface="Cambria Math"/>
                              <a:ea typeface="Cambria Math"/>
                            </a:rPr>
                            <m:t>∙</m:t>
                          </m:r>
                          <m:acc>
                            <m:accPr>
                              <m:chr m:val="⃗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ko-KR" i="1">
                                  <a:latin typeface="Cambria Math"/>
                                </a:rPr>
                                <m:t>𝑣</m:t>
                              </m:r>
                            </m:e>
                          </m:acc>
                        </m:num>
                        <m:den>
                          <m:d>
                            <m:dPr>
                              <m:begChr m:val="|"/>
                              <m:endChr m:val="|"/>
                              <m:ctrlPr>
                                <a:rPr lang="en-US" altLang="ko-KR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acc>
                                <m:accPr>
                                  <m:chr m:val="⃗"/>
                                  <m:ctrlP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altLang="ko-KR" i="1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</m:d>
                        </m:den>
                      </m:f>
                    </m:oMath>
                  </m:oMathPara>
                </a14:m>
                <a:endParaRPr lang="en-US" altLang="ko-KR" dirty="0" smtClean="0"/>
              </a:p>
              <a:p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r>
                  <a:rPr lang="ko-KR" altLang="en-US" dirty="0" smtClean="0"/>
                  <a:t> 가 고유벡터인 경우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acc>
                          <m:accPr>
                            <m:chr m:val="⃗"/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e>
                    </m:d>
                  </m:oMath>
                </a14:m>
                <a:r>
                  <a:rPr lang="ko-KR" altLang="en-US" dirty="0" smtClean="0"/>
                  <a:t> </a:t>
                </a:r>
                <a:r>
                  <a:rPr lang="en-US" altLang="ko-KR" dirty="0" smtClean="0"/>
                  <a:t>= 1</a:t>
                </a:r>
              </a:p>
              <a:p>
                <a:r>
                  <a:rPr lang="ko-KR" altLang="en-US" dirty="0" smtClean="0"/>
                  <a:t>따라서</a:t>
                </a:r>
                <a:r>
                  <a:rPr lang="en-US" altLang="ko-KR" dirty="0" smtClean="0"/>
                  <a:t>,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ko-K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⃗"/>
                                <m:ctrlP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altLang="ko-K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</m:acc>
                          </m:e>
                          <m:sub>
                            <m:r>
                              <a:rPr lang="en-US" altLang="ko-KR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ko-KR" i="1">
                        <a:latin typeface="Cambria Math"/>
                        <a:ea typeface="Cambria Math"/>
                      </a:rPr>
                      <m:t>∙</m:t>
                    </m:r>
                    <m:acc>
                      <m:accPr>
                        <m:chr m:val="⃗"/>
                        <m:ctrlPr>
                          <a:rPr lang="en-US" altLang="ko-KR" i="1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ko-KR" i="1">
                            <a:latin typeface="Cambria Math"/>
                          </a:rPr>
                          <m:t>𝑣</m:t>
                        </m:r>
                      </m:e>
                    </m:acc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55464" y="3163134"/>
                <a:ext cx="3659848" cy="1230017"/>
              </a:xfrm>
              <a:prstGeom prst="rect">
                <a:avLst/>
              </a:prstGeom>
              <a:blipFill rotWithShape="0">
                <a:blip r:embed="rId5"/>
                <a:stretch>
                  <a:fillRect l="-1331" b="-693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653240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PCA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 smtClean="0"/>
              <a:t>sklearn</a:t>
            </a:r>
            <a:r>
              <a:rPr lang="ko-KR" altLang="en-US" dirty="0" smtClean="0"/>
              <a:t>을 이용하는 경우</a:t>
            </a:r>
            <a:endParaRPr lang="en-US" altLang="ko-KR" dirty="0" smtClean="0"/>
          </a:p>
          <a:p>
            <a:pPr lvl="1"/>
            <a:endParaRPr lang="en-US" altLang="ko-KR" dirty="0" smtClean="0"/>
          </a:p>
          <a:p>
            <a:pPr lvl="1"/>
            <a:endParaRPr lang="ko-KR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41</a:t>
            </a:fld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1150938" y="3048000"/>
            <a:ext cx="4201535" cy="923330"/>
          </a:xfrm>
          <a:prstGeom prst="rect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dirty="0"/>
              <a:t>from </a:t>
            </a:r>
            <a:r>
              <a:rPr lang="en-US" altLang="ko-KR" dirty="0" err="1"/>
              <a:t>sklearn.decomposition</a:t>
            </a:r>
            <a:r>
              <a:rPr lang="en-US" altLang="ko-KR" dirty="0"/>
              <a:t> import </a:t>
            </a:r>
            <a:r>
              <a:rPr lang="en-US" altLang="ko-KR" dirty="0" smtClean="0"/>
              <a:t>PCA</a:t>
            </a:r>
          </a:p>
          <a:p>
            <a:r>
              <a:rPr lang="en-US" altLang="ko-KR" dirty="0" err="1"/>
              <a:t>pca</a:t>
            </a:r>
            <a:r>
              <a:rPr lang="en-US" altLang="ko-KR" dirty="0"/>
              <a:t> = PCA(</a:t>
            </a:r>
            <a:r>
              <a:rPr lang="en-US" altLang="ko-KR" dirty="0" err="1"/>
              <a:t>n_components</a:t>
            </a:r>
            <a:r>
              <a:rPr lang="en-US" altLang="ko-KR" dirty="0"/>
              <a:t>=1</a:t>
            </a:r>
            <a:r>
              <a:rPr lang="en-US" altLang="ko-KR" dirty="0" smtClean="0"/>
              <a:t>)</a:t>
            </a:r>
          </a:p>
          <a:p>
            <a:r>
              <a:rPr lang="en-US" altLang="ko-KR" dirty="0" err="1"/>
              <a:t>pca.fit_transform</a:t>
            </a:r>
            <a:r>
              <a:rPr lang="en-US" altLang="ko-KR" dirty="0"/>
              <a:t>(</a:t>
            </a:r>
            <a:r>
              <a:rPr lang="en-US" altLang="ko-KR" dirty="0" err="1"/>
              <a:t>d_np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009473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cap="none" dirty="0" smtClean="0"/>
              <a:t>특이값분해 </a:t>
            </a:r>
            <a:r>
              <a:rPr lang="en-US" altLang="ko-KR" cap="none" dirty="0" smtClean="0"/>
              <a:t>(</a:t>
            </a:r>
            <a:r>
              <a:rPr lang="en-US" altLang="ko-KR" cap="none" dirty="0"/>
              <a:t>Singular values </a:t>
            </a:r>
            <a:r>
              <a:rPr lang="en-US" altLang="ko-KR" cap="none" dirty="0" smtClean="0"/>
              <a:t>decomposition)</a:t>
            </a:r>
            <a:endParaRPr lang="ko-KR" altLang="en-US" cap="non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7365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values decomposition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800" dirty="0" smtClean="0"/>
                  <a:t>다른 종류의 </a:t>
                </a:r>
                <a:r>
                  <a:rPr lang="en-US" altLang="ko-KR" sz="2800" dirty="0" smtClean="0"/>
                  <a:t>decomposition</a:t>
                </a:r>
                <a:endParaRPr lang="en-US" sz="2800" dirty="0" smtClean="0"/>
              </a:p>
              <a:p>
                <a:pPr lvl="1"/>
                <a:r>
                  <a:rPr lang="en-US" sz="2400" dirty="0"/>
                  <a:t>SVD (Singular values </a:t>
                </a:r>
                <a:r>
                  <a:rPr lang="en-US" sz="2400" dirty="0" smtClean="0"/>
                  <a:t>decomposition)</a:t>
                </a:r>
              </a:p>
              <a:p>
                <a:pPr lvl="2"/>
                <a:r>
                  <a:rPr lang="en-US" sz="2000" dirty="0" err="1" smtClean="0"/>
                  <a:t>eigendecomposition</a:t>
                </a:r>
                <a:r>
                  <a:rPr lang="ko-KR" altLang="en-US" sz="2000" dirty="0" smtClean="0"/>
                  <a:t>과 비슷</a:t>
                </a:r>
                <a:r>
                  <a:rPr lang="en-US" altLang="ko-KR" sz="2000" dirty="0" smtClean="0"/>
                  <a:t>, but</a:t>
                </a:r>
              </a:p>
              <a:p>
                <a:pPr lvl="2"/>
                <a:r>
                  <a:rPr lang="en-US" altLang="ko-KR" sz="2000" dirty="0" err="1"/>
                  <a:t>eigendecomposition</a:t>
                </a:r>
                <a:r>
                  <a:rPr lang="en-US" altLang="ko-KR" sz="2000" dirty="0"/>
                  <a:t> </a:t>
                </a:r>
                <a:r>
                  <a:rPr lang="ko-KR" altLang="en-US" sz="2000" dirty="0"/>
                  <a:t>는 </a:t>
                </a:r>
                <a:r>
                  <a:rPr lang="en-US" altLang="ko-KR" sz="2000" dirty="0"/>
                  <a:t>square matrix</a:t>
                </a:r>
                <a:r>
                  <a:rPr lang="ko-KR" altLang="en-US" sz="2000" dirty="0"/>
                  <a:t>에 대해서만 </a:t>
                </a:r>
                <a:r>
                  <a:rPr lang="ko-KR" altLang="en-US" sz="2000" dirty="0" smtClean="0"/>
                  <a:t>가능</a:t>
                </a:r>
                <a:r>
                  <a:rPr lang="en-US" altLang="ko-KR" sz="2000" dirty="0" smtClean="0"/>
                  <a:t>, </a:t>
                </a:r>
                <a:r>
                  <a:rPr lang="ko-KR" altLang="en-US" sz="2000" dirty="0" smtClean="0"/>
                  <a:t>다른 </a:t>
                </a:r>
                <a:r>
                  <a:rPr lang="ko-KR" altLang="en-US" sz="2000" dirty="0"/>
                  <a:t>형태의 </a:t>
                </a:r>
                <a:r>
                  <a:rPr lang="en-US" altLang="ko-KR" sz="2000" dirty="0"/>
                  <a:t>matrix</a:t>
                </a:r>
                <a:r>
                  <a:rPr lang="ko-KR" altLang="en-US" sz="2000" dirty="0"/>
                  <a:t>에 대해서는 </a:t>
                </a:r>
                <a:r>
                  <a:rPr lang="en-US" altLang="ko-KR" sz="2000" dirty="0"/>
                  <a:t>SVD </a:t>
                </a:r>
                <a:r>
                  <a:rPr lang="ko-KR" altLang="en-US" sz="2000" dirty="0" smtClean="0"/>
                  <a:t>사용</a:t>
                </a:r>
                <a:endParaRPr lang="en-US" altLang="ko-KR" sz="2000" dirty="0" smtClean="0"/>
              </a:p>
              <a:p>
                <a:pPr lvl="2"/>
                <a:r>
                  <a:rPr lang="ko-KR" altLang="en-US" sz="2000" dirty="0" smtClean="0"/>
                  <a:t>다음과 같이 정의 </a:t>
                </a:r>
                <a:endParaRPr lang="en-US" altLang="ko-KR" sz="20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X</m:t>
                    </m:r>
                    <m:r>
                      <a:rPr lang="en-US" altLang="ko-KR" sz="200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UD</m:t>
                    </m:r>
                    <m:sSup>
                      <m:sSupPr>
                        <m:ctrlPr>
                          <a:rPr lang="ko-KR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V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endParaRPr lang="ko-KR" altLang="ko-KR" sz="2000" dirty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ko-KR" altLang="ko-KR" sz="1800" dirty="0"/>
                  <a:t>는 정사각행렬이 아닌 사각행렬로 </a:t>
                </a:r>
                <a:r>
                  <a:rPr lang="en-US" altLang="ko-KR" sz="1800" dirty="0" err="1"/>
                  <a:t>mxn</a:t>
                </a:r>
                <a:r>
                  <a:rPr lang="en-US" altLang="ko-KR" sz="1800" dirty="0"/>
                  <a:t> </a:t>
                </a:r>
                <a:r>
                  <a:rPr lang="ko-KR" altLang="ko-KR" sz="1800" dirty="0" smtClean="0"/>
                  <a:t>행렬</a:t>
                </a:r>
                <a:r>
                  <a:rPr lang="ko-KR" altLang="en-US" sz="1800" dirty="0" smtClean="0"/>
                  <a:t>라고 표현</a:t>
                </a:r>
                <a:endParaRPr lang="en-US" altLang="ko-KR" sz="1800" dirty="0" smtClean="0"/>
              </a:p>
              <a:p>
                <a:pPr lvl="2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U</m:t>
                    </m:r>
                  </m:oMath>
                </a14:m>
                <a:r>
                  <a:rPr lang="ko-KR" altLang="ko-KR" sz="1800" dirty="0"/>
                  <a:t>는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</m:oMath>
                </a14:m>
                <a:r>
                  <a:rPr lang="en-US" altLang="ko-KR" sz="1800" dirty="0"/>
                  <a:t> </a:t>
                </a:r>
                <a:r>
                  <a:rPr lang="ko-KR" altLang="ko-KR" sz="1800" dirty="0" smtClean="0"/>
                  <a:t>행렬</a:t>
                </a:r>
                <a:r>
                  <a:rPr lang="ko-KR" altLang="en-US" sz="1800" dirty="0" smtClean="0"/>
                  <a:t>의 </a:t>
                </a:r>
                <a:r>
                  <a:rPr lang="ko-KR" altLang="ko-KR" sz="1800" dirty="0"/>
                  <a:t>고유벡터를 열로 갖는 행렬</a:t>
                </a:r>
              </a:p>
              <a:p>
                <a:pPr lvl="2"/>
                <a:r>
                  <a:rPr lang="en-US" altLang="ko-KR" sz="1800" dirty="0"/>
                  <a:t>V</a:t>
                </a:r>
                <a:r>
                  <a:rPr lang="ko-KR" altLang="ko-KR" sz="1800" dirty="0"/>
                  <a:t>는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X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m:rPr>
                        <m:sty m:val="p"/>
                      </m:rPr>
                      <a:rPr lang="en-US" altLang="ko-KR" sz="1800">
                        <a:latin typeface="Cambria Math" panose="02040503050406030204" pitchFamily="18" charset="0"/>
                      </a:rPr>
                      <m:t>X</m:t>
                    </m:r>
                  </m:oMath>
                </a14:m>
                <a:r>
                  <a:rPr lang="ko-KR" altLang="ko-KR" sz="1800" dirty="0"/>
                  <a:t>의 고유벡터를 열로 갖는 </a:t>
                </a:r>
                <a:r>
                  <a:rPr lang="ko-KR" altLang="ko-KR" sz="1800" dirty="0" smtClean="0"/>
                  <a:t>행렬</a:t>
                </a:r>
                <a:endParaRPr lang="en-US" altLang="ko-KR" sz="1800" dirty="0" smtClean="0"/>
              </a:p>
              <a:p>
                <a:pPr lvl="2"/>
                <a:r>
                  <a:rPr lang="en-US" altLang="ko-KR" sz="1800" dirty="0"/>
                  <a:t>D</a:t>
                </a:r>
                <a:r>
                  <a:rPr lang="ko-KR" altLang="ko-KR" sz="1800" dirty="0"/>
                  <a:t>은 대각행렬인데</a:t>
                </a:r>
                <a:r>
                  <a:rPr lang="en-US" altLang="ko-KR" sz="1800" dirty="0"/>
                  <a:t>, </a:t>
                </a:r>
                <a:r>
                  <a:rPr lang="ko-KR" altLang="ko-KR" sz="1800" dirty="0"/>
                  <a:t>대각원소는</a:t>
                </a:r>
                <a:r>
                  <a:rPr lang="en-US" altLang="ko-KR" sz="1800" dirty="0"/>
                  <a:t> </a:t>
                </a:r>
                <a:r>
                  <a:rPr lang="en-US" altLang="ko-KR" sz="1800" dirty="0" smtClean="0"/>
                  <a:t>X</a:t>
                </a:r>
                <a:r>
                  <a:rPr lang="en-US" altLang="ko-KR" sz="1800" baseline="30000" dirty="0" smtClean="0"/>
                  <a:t>T</a:t>
                </a:r>
                <a:r>
                  <a:rPr lang="en-US" altLang="ko-KR" sz="1800" dirty="0" smtClean="0"/>
                  <a:t>X </a:t>
                </a:r>
                <a:r>
                  <a:rPr lang="ko-KR" altLang="ko-KR" sz="1800" dirty="0"/>
                  <a:t>혹은</a:t>
                </a:r>
                <a:r>
                  <a:rPr lang="en-US" altLang="ko-KR" sz="1800" dirty="0"/>
                  <a:t> XX</a:t>
                </a:r>
                <a:r>
                  <a:rPr lang="en-US" altLang="ko-KR" sz="1800" baseline="30000" dirty="0"/>
                  <a:t>T</a:t>
                </a:r>
                <a:r>
                  <a:rPr lang="ko-KR" altLang="ko-KR" sz="1800" dirty="0"/>
                  <a:t>의 </a:t>
                </a:r>
                <a:r>
                  <a:rPr lang="en-US" altLang="ko-KR" sz="1800" dirty="0"/>
                  <a:t>eigenvalues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ko-KR" sz="1800">
                            <a:latin typeface="Cambria Math" panose="02040503050406030204" pitchFamily="18" charset="0"/>
                          </a:rPr>
                          <m:t>λ</m:t>
                        </m:r>
                      </m:e>
                      <m:sub>
                        <m:r>
                          <a:rPr lang="en-US" altLang="ko-KR" sz="18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altLang="ko-KR" sz="1800" dirty="0"/>
                  <a:t>)</a:t>
                </a:r>
                <a:r>
                  <a:rPr lang="ko-KR" altLang="ko-KR" sz="1800" dirty="0"/>
                  <a:t>에 루트를 씌운 값</a:t>
                </a:r>
                <a:r>
                  <a:rPr lang="en-US" altLang="ko-KR" sz="1800" dirty="0"/>
                  <a:t> (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ko-KR" altLang="ko-KR" sz="1800" i="1"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sSub>
                          <m:sSubPr>
                            <m:ctrlPr>
                              <a:rPr lang="ko-KR" altLang="ko-KR" sz="1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lang="en-US" altLang="ko-KR" sz="1800">
                                <a:latin typeface="Cambria Math" panose="02040503050406030204" pitchFamily="18" charset="0"/>
                              </a:rPr>
                              <m:t>λ</m:t>
                            </m:r>
                          </m:e>
                          <m:sub>
                            <m:r>
                              <a:rPr lang="en-US" altLang="ko-KR" sz="1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rad>
                  </m:oMath>
                </a14:m>
                <a:r>
                  <a:rPr lang="en-US" altLang="ko-KR" sz="1800" dirty="0"/>
                  <a:t>), </a:t>
                </a:r>
                <a:r>
                  <a:rPr lang="ko-KR" altLang="en-US" sz="1800" dirty="0" smtClean="0"/>
                  <a:t>이를 </a:t>
                </a:r>
                <a:r>
                  <a:rPr lang="en-US" altLang="ko-KR" sz="1800" dirty="0" smtClean="0"/>
                  <a:t>X</a:t>
                </a:r>
                <a:r>
                  <a:rPr lang="ko-KR" altLang="ko-KR" sz="1800" dirty="0"/>
                  <a:t>의</a:t>
                </a:r>
                <a:r>
                  <a:rPr lang="en-US" altLang="ko-KR" sz="1800" dirty="0"/>
                  <a:t> singular </a:t>
                </a:r>
                <a:r>
                  <a:rPr lang="en-US" altLang="ko-KR" sz="1800" dirty="0" smtClean="0"/>
                  <a:t>values</a:t>
                </a:r>
                <a:r>
                  <a:rPr lang="ko-KR" altLang="en-US" sz="1800" dirty="0" smtClean="0"/>
                  <a:t>라고 함</a:t>
                </a:r>
                <a:endParaRPr lang="en-US" sz="1800" dirty="0" smtClean="0"/>
              </a:p>
              <a:p>
                <a:pPr lvl="2"/>
                <a:endParaRPr lang="en-US" altLang="ko-KR" sz="200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314" t="-1778" b="-859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31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Singular values decomposition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 smtClean="0"/>
              <a:t>SVD (cont’d)</a:t>
            </a:r>
          </a:p>
          <a:p>
            <a:pPr lvl="1"/>
            <a:r>
              <a:rPr lang="ko-KR" altLang="en-US" sz="2200" dirty="0" smtClean="0"/>
              <a:t>파이썬 코드</a:t>
            </a:r>
            <a:endParaRPr lang="en-US" altLang="ko-KR" sz="2200" dirty="0"/>
          </a:p>
          <a:p>
            <a:pPr lvl="2"/>
            <a:r>
              <a:rPr lang="en-US" altLang="ko-KR" sz="1800" dirty="0" smtClean="0"/>
              <a:t>“</a:t>
            </a:r>
            <a:r>
              <a:rPr lang="en-US" altLang="ko-KR" sz="1800" dirty="0" err="1" smtClean="0"/>
              <a:t>SVD_example.ipynb</a:t>
            </a:r>
            <a:r>
              <a:rPr lang="en-US" altLang="ko-KR" sz="1800" dirty="0" smtClean="0"/>
              <a:t>” </a:t>
            </a:r>
            <a:r>
              <a:rPr lang="ko-KR" altLang="en-US" sz="1800" dirty="0" smtClean="0"/>
              <a:t>참</a:t>
            </a:r>
            <a:r>
              <a:rPr lang="ko-KR" altLang="en-US" sz="1800" dirty="0"/>
              <a:t>고</a:t>
            </a:r>
            <a:endParaRPr lang="en-US" altLang="ko-KR" sz="1800" dirty="0" smtClean="0"/>
          </a:p>
          <a:p>
            <a:pPr lvl="2"/>
            <a:r>
              <a:rPr lang="en-US" altLang="ko-KR" sz="1800" dirty="0"/>
              <a:t>U, D, </a:t>
            </a:r>
            <a:r>
              <a:rPr lang="en-US" altLang="ko-KR" sz="1800" dirty="0" smtClean="0"/>
              <a:t>V</a:t>
            </a:r>
            <a:r>
              <a:rPr lang="en-US" altLang="ko-KR" sz="1800" baseline="30000" dirty="0" smtClean="0"/>
              <a:t>T</a:t>
            </a:r>
            <a:r>
              <a:rPr lang="en-US" altLang="ko-KR" sz="1800" dirty="0" smtClean="0"/>
              <a:t> </a:t>
            </a:r>
            <a:r>
              <a:rPr lang="en-US" altLang="ko-KR" sz="1800" dirty="0"/>
              <a:t>= </a:t>
            </a:r>
            <a:r>
              <a:rPr lang="en-US" altLang="ko-KR" sz="1800" dirty="0" err="1"/>
              <a:t>np.linalg.svd</a:t>
            </a:r>
            <a:r>
              <a:rPr lang="en-US" altLang="ko-KR" sz="1800" dirty="0"/>
              <a:t>(A</a:t>
            </a:r>
            <a:r>
              <a:rPr lang="en-US" altLang="ko-KR" sz="1800" dirty="0" smtClean="0"/>
              <a:t>)</a:t>
            </a:r>
          </a:p>
          <a:p>
            <a:pPr lvl="2"/>
            <a:endParaRPr lang="en-US" altLang="ko-K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67443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3496867" y="3124200"/>
            <a:ext cx="214193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b="1" dirty="0" smtClean="0"/>
              <a:t>Q &amp; A</a:t>
            </a:r>
            <a:endParaRPr lang="en-US" sz="5400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0775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800" dirty="0" smtClean="0"/>
              <a:t>Feature extraction</a:t>
            </a:r>
          </a:p>
          <a:p>
            <a:pPr lvl="1"/>
            <a:r>
              <a:rPr lang="ko-KR" altLang="ko-KR" sz="2000" dirty="0"/>
              <a:t>데이터셋에 존재하는 원래의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들의 </a:t>
            </a:r>
            <a:r>
              <a:rPr lang="ko-KR" altLang="ko-KR" sz="2000" dirty="0" smtClean="0"/>
              <a:t>정보</a:t>
            </a:r>
            <a:r>
              <a:rPr lang="ko-KR" altLang="en-US" sz="2000" dirty="0"/>
              <a:t>를</a:t>
            </a:r>
            <a:r>
              <a:rPr lang="ko-KR" altLang="ko-KR" sz="2000" dirty="0" smtClean="0"/>
              <a:t> 사용</a:t>
            </a:r>
            <a:r>
              <a:rPr lang="ko-KR" altLang="en-US" sz="2000" dirty="0" smtClean="0"/>
              <a:t>하지만</a:t>
            </a:r>
            <a:r>
              <a:rPr lang="en-US" altLang="ko-KR" sz="2000" dirty="0" smtClean="0"/>
              <a:t>, </a:t>
            </a:r>
            <a:r>
              <a:rPr lang="ko-KR" altLang="ko-KR" sz="2000" dirty="0" smtClean="0"/>
              <a:t>원래 </a:t>
            </a:r>
            <a:r>
              <a:rPr lang="en-US" altLang="ko-KR" sz="2000" dirty="0"/>
              <a:t>feature</a:t>
            </a:r>
            <a:r>
              <a:rPr lang="ko-KR" altLang="ko-KR" sz="2000" dirty="0" smtClean="0"/>
              <a:t>들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그대로를 최종분석에서</a:t>
            </a:r>
            <a:r>
              <a:rPr lang="ko-KR" altLang="ko-KR" sz="2000" dirty="0" smtClean="0"/>
              <a:t> 사용하지</a:t>
            </a:r>
            <a:r>
              <a:rPr lang="ko-KR" altLang="en-US" sz="2000" dirty="0" smtClean="0"/>
              <a:t>는 않는다</a:t>
            </a:r>
            <a:r>
              <a:rPr lang="en-US" altLang="ko-KR" sz="2000" dirty="0" smtClean="0"/>
              <a:t>.</a:t>
            </a:r>
          </a:p>
          <a:p>
            <a:pPr lvl="1"/>
            <a:r>
              <a:rPr lang="ko-KR" altLang="ko-KR" sz="2000" dirty="0"/>
              <a:t>원 </a:t>
            </a:r>
            <a:r>
              <a:rPr lang="en-US" altLang="ko-KR" sz="2000" dirty="0"/>
              <a:t>feature</a:t>
            </a:r>
            <a:r>
              <a:rPr lang="ko-KR" altLang="ko-KR" sz="2000" dirty="0"/>
              <a:t>들이 가지고 있는 </a:t>
            </a:r>
            <a:r>
              <a:rPr lang="ko-KR" altLang="ko-KR" sz="2000" dirty="0" smtClean="0"/>
              <a:t>정보</a:t>
            </a:r>
            <a:r>
              <a:rPr lang="en-US" altLang="ko-KR" sz="2000" dirty="0" smtClean="0"/>
              <a:t> (</a:t>
            </a:r>
            <a:r>
              <a:rPr lang="ko-KR" altLang="en-US" sz="2000" dirty="0" smtClean="0"/>
              <a:t>분산 정보</a:t>
            </a:r>
            <a:r>
              <a:rPr lang="en-US" altLang="ko-KR" sz="2000" dirty="0" smtClean="0"/>
              <a:t>)</a:t>
            </a:r>
            <a:r>
              <a:rPr lang="ko-KR" altLang="ko-KR" sz="2000" dirty="0" smtClean="0"/>
              <a:t>를 </a:t>
            </a:r>
            <a:r>
              <a:rPr lang="ko-KR" altLang="ko-KR" sz="2000" dirty="0"/>
              <a:t>활용해서 새로운 종류의 </a:t>
            </a:r>
            <a:r>
              <a:rPr lang="en-US" altLang="ko-KR" sz="2000" dirty="0" smtClean="0"/>
              <a:t>feature </a:t>
            </a:r>
            <a:r>
              <a:rPr lang="ko-KR" altLang="en-US" sz="2000" dirty="0" smtClean="0"/>
              <a:t>를 생성해서 </a:t>
            </a:r>
            <a:r>
              <a:rPr lang="en-US" altLang="ko-KR" sz="2000" dirty="0" smtClean="0"/>
              <a:t>(</a:t>
            </a:r>
            <a:r>
              <a:rPr lang="ko-KR" altLang="en-US" sz="2000" dirty="0" smtClean="0"/>
              <a:t>이를 </a:t>
            </a:r>
            <a:r>
              <a:rPr lang="en-US" altLang="ko-KR" sz="2000" dirty="0" smtClean="0"/>
              <a:t>extraction</a:t>
            </a:r>
            <a:r>
              <a:rPr lang="ko-KR" altLang="en-US" sz="2000" dirty="0" smtClean="0"/>
              <a:t>이라고 함</a:t>
            </a:r>
            <a:r>
              <a:rPr lang="en-US" altLang="ko-KR" sz="2000" dirty="0" smtClean="0"/>
              <a:t>) </a:t>
            </a:r>
            <a:r>
              <a:rPr lang="ko-KR" altLang="en-US" sz="2000" dirty="0" smtClean="0"/>
              <a:t>최종 분석에서 사용한다</a:t>
            </a:r>
            <a:r>
              <a:rPr lang="en-US" altLang="ko-KR" sz="2000" dirty="0" smtClean="0"/>
              <a:t>. </a:t>
            </a:r>
          </a:p>
          <a:p>
            <a:pPr lvl="1"/>
            <a:r>
              <a:rPr lang="ko-KR" altLang="en-US" sz="2000" dirty="0" smtClean="0"/>
              <a:t>장점</a:t>
            </a:r>
            <a:r>
              <a:rPr lang="en-US" altLang="ko-KR" sz="2000" dirty="0" smtClean="0"/>
              <a:t>: </a:t>
            </a:r>
            <a:r>
              <a:rPr lang="ko-KR" altLang="ko-KR" sz="2000" dirty="0"/>
              <a:t>데이터셋에 존재하는 </a:t>
            </a:r>
            <a:r>
              <a:rPr lang="en-US" altLang="ko-KR" sz="2000" dirty="0"/>
              <a:t>feature</a:t>
            </a:r>
            <a:r>
              <a:rPr lang="ko-KR" altLang="ko-KR" sz="2000" dirty="0" smtClean="0"/>
              <a:t>들</a:t>
            </a:r>
            <a:r>
              <a:rPr lang="ko-KR" altLang="en-US" sz="2000" dirty="0" smtClean="0"/>
              <a:t>의 정보를 되도록</a:t>
            </a:r>
            <a:r>
              <a:rPr lang="ko-KR" altLang="ko-KR" sz="2000" dirty="0" smtClean="0"/>
              <a:t> </a:t>
            </a:r>
            <a:r>
              <a:rPr lang="ko-KR" altLang="ko-KR" sz="2000" dirty="0"/>
              <a:t>버리지 않고</a:t>
            </a:r>
            <a:r>
              <a:rPr lang="en-US" altLang="ko-KR" sz="2000" dirty="0"/>
              <a:t>, feature</a:t>
            </a:r>
            <a:r>
              <a:rPr lang="ko-KR" altLang="ko-KR" sz="2000" dirty="0"/>
              <a:t>들이 가지고 있는 많은 </a:t>
            </a:r>
            <a:r>
              <a:rPr lang="ko-KR" altLang="ko-KR" sz="2000" dirty="0" smtClean="0"/>
              <a:t>정보 사용</a:t>
            </a:r>
            <a:r>
              <a:rPr lang="en-US" altLang="ko-KR" sz="2000" dirty="0" smtClean="0"/>
              <a:t> </a:t>
            </a:r>
            <a:r>
              <a:rPr lang="ko-KR" altLang="en-US" sz="2000" dirty="0" smtClean="0"/>
              <a:t>가능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Example</a:t>
            </a:r>
          </a:p>
          <a:p>
            <a:pPr lvl="2"/>
            <a:r>
              <a:rPr lang="ko-KR" altLang="en-US" sz="1600" dirty="0"/>
              <a:t>전체 </a:t>
            </a:r>
            <a:r>
              <a:rPr lang="en-US" altLang="ko-KR" sz="1600" dirty="0"/>
              <a:t>features: age, experience, gender, height, </a:t>
            </a:r>
            <a:r>
              <a:rPr lang="en-US" altLang="ko-KR" sz="1600" dirty="0" smtClean="0"/>
              <a:t>weight</a:t>
            </a:r>
          </a:p>
          <a:p>
            <a:pPr lvl="2"/>
            <a:r>
              <a:rPr lang="ko-KR" altLang="en-US" sz="1600" dirty="0" smtClean="0"/>
              <a:t>각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들이 가지고 있는 정보를 사용해서 </a:t>
            </a:r>
            <a:r>
              <a:rPr lang="en-US" altLang="ko-KR" sz="1600" dirty="0" smtClean="0"/>
              <a:t>feature </a:t>
            </a:r>
            <a:r>
              <a:rPr lang="ko-KR" altLang="en-US" sz="1600" dirty="0" smtClean="0"/>
              <a:t>들의 정보를 담고 있는 새로운 </a:t>
            </a:r>
            <a:r>
              <a:rPr lang="en-US" altLang="ko-KR" sz="1600" dirty="0" smtClean="0"/>
              <a:t>feature 2</a:t>
            </a:r>
            <a:r>
              <a:rPr lang="ko-KR" altLang="en-US" sz="1600" dirty="0" smtClean="0"/>
              <a:t>개를 사용</a:t>
            </a:r>
            <a:endParaRPr lang="en-US" altLang="ko-KR" sz="1600" dirty="0" smtClean="0"/>
          </a:p>
          <a:p>
            <a:pPr lvl="2"/>
            <a:r>
              <a:rPr lang="ko-KR" altLang="en-US" sz="1600" dirty="0" smtClean="0"/>
              <a:t>이렇게 새롭게 생성된 </a:t>
            </a:r>
            <a:r>
              <a:rPr lang="en-US" altLang="ko-KR" sz="1600" dirty="0" smtClean="0"/>
              <a:t>feature</a:t>
            </a:r>
            <a:r>
              <a:rPr lang="ko-KR" altLang="en-US" sz="1600" dirty="0" smtClean="0"/>
              <a:t>들은 실제로 존재하는 어떠한 변수가 아님</a:t>
            </a:r>
            <a:endParaRPr lang="ko-KR" altLang="en-US" sz="16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52263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차원축소</a:t>
            </a:r>
            <a:endParaRPr lang="ko-KR" alt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sz="2400" dirty="0" smtClean="0"/>
              <a:t>Principal Component Analysis (</a:t>
            </a:r>
            <a:r>
              <a:rPr lang="ko-KR" altLang="en-US" sz="2400" dirty="0" smtClean="0"/>
              <a:t>주성분분석</a:t>
            </a:r>
            <a:r>
              <a:rPr lang="en-US" altLang="ko-KR" sz="2400" dirty="0" smtClean="0"/>
              <a:t>)</a:t>
            </a:r>
          </a:p>
          <a:p>
            <a:pPr lvl="1"/>
            <a:r>
              <a:rPr lang="en-US" altLang="ko-KR" sz="2000" dirty="0" smtClean="0"/>
              <a:t>Feature extraction </a:t>
            </a:r>
            <a:r>
              <a:rPr lang="ko-KR" altLang="en-US" sz="2000" dirty="0" smtClean="0"/>
              <a:t>방법</a:t>
            </a:r>
            <a:endParaRPr lang="en-US" altLang="ko-KR" sz="2000" dirty="0" smtClean="0"/>
          </a:p>
          <a:p>
            <a:pPr lvl="1"/>
            <a:r>
              <a:rPr lang="en-US" altLang="ko-KR" sz="2000" dirty="0" smtClean="0"/>
              <a:t>Principal component</a:t>
            </a:r>
          </a:p>
          <a:p>
            <a:pPr lvl="2"/>
            <a:r>
              <a:rPr lang="ko-KR" altLang="en-US" sz="1800" dirty="0" smtClean="0"/>
              <a:t>원 데이터가 가지고 있는</a:t>
            </a:r>
            <a:r>
              <a:rPr lang="en-US" altLang="ko-KR" sz="1800" dirty="0"/>
              <a:t> </a:t>
            </a:r>
            <a:r>
              <a:rPr lang="ko-KR" altLang="en-US" sz="1800" dirty="0" smtClean="0"/>
              <a:t>정보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원 독립변수들이 가지고 있는 정보 </a:t>
            </a:r>
            <a:r>
              <a:rPr lang="en-US" altLang="ko-KR" sz="1800" dirty="0"/>
              <a:t>(</a:t>
            </a:r>
            <a:r>
              <a:rPr lang="ko-KR" altLang="en-US" sz="1800" dirty="0" smtClean="0"/>
              <a:t>분산으로 표현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를 설명하는 축들 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전체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의 수 </a:t>
            </a:r>
            <a:r>
              <a:rPr lang="en-US" altLang="ko-KR" sz="1800" dirty="0" smtClean="0"/>
              <a:t>= </a:t>
            </a:r>
            <a:r>
              <a:rPr lang="ko-KR" altLang="en-US" sz="1800" dirty="0" smtClean="0"/>
              <a:t>전체 독립변수의 수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에 의해서 설명되는 분산의 크기 </a:t>
            </a:r>
            <a:r>
              <a:rPr lang="en-US" altLang="ko-KR" sz="1800" dirty="0" smtClean="0"/>
              <a:t>(</a:t>
            </a:r>
            <a:r>
              <a:rPr lang="ko-KR" altLang="en-US" sz="1800" dirty="0" smtClean="0"/>
              <a:t>즉</a:t>
            </a:r>
            <a:r>
              <a:rPr lang="en-US" altLang="ko-KR" sz="1800" dirty="0" smtClean="0"/>
              <a:t>, </a:t>
            </a:r>
            <a:r>
              <a:rPr lang="ko-KR" altLang="en-US" sz="1800" dirty="0" smtClean="0"/>
              <a:t>정보의 양</a:t>
            </a:r>
            <a:r>
              <a:rPr lang="en-US" altLang="ko-KR" sz="1800" dirty="0" smtClean="0"/>
              <a:t>)</a:t>
            </a:r>
            <a:r>
              <a:rPr lang="ko-KR" altLang="en-US" sz="1800" dirty="0" smtClean="0"/>
              <a:t>이 다르다</a:t>
            </a:r>
            <a:r>
              <a:rPr lang="en-US" altLang="ko-KR" sz="1800" dirty="0" smtClean="0"/>
              <a:t>.</a:t>
            </a:r>
          </a:p>
          <a:p>
            <a:pPr lvl="2"/>
            <a:r>
              <a:rPr lang="ko-KR" altLang="en-US" sz="1800" dirty="0" smtClean="0"/>
              <a:t>설명하는 분산의 크기에 따라 정렬 가능</a:t>
            </a:r>
            <a:endParaRPr lang="en-US" altLang="ko-KR" sz="1800" dirty="0" smtClean="0"/>
          </a:p>
          <a:p>
            <a:pPr lvl="3"/>
            <a:r>
              <a:rPr lang="ko-KR" altLang="en-US" sz="1400" dirty="0" smtClean="0"/>
              <a:t>첫번째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가장 많이 설명하는 축</a:t>
            </a:r>
            <a:endParaRPr lang="en-US" altLang="ko-KR" sz="1400" dirty="0" smtClean="0"/>
          </a:p>
          <a:p>
            <a:pPr lvl="3"/>
            <a:r>
              <a:rPr lang="ko-KR" altLang="en-US" sz="1400" dirty="0" smtClean="0"/>
              <a:t>두번째 </a:t>
            </a:r>
            <a:r>
              <a:rPr lang="en-US" altLang="ko-KR" sz="1400" dirty="0" smtClean="0"/>
              <a:t>PC = </a:t>
            </a:r>
            <a:r>
              <a:rPr lang="ko-KR" altLang="en-US" sz="1400" dirty="0" smtClean="0"/>
              <a:t>분산을 두번째로 많이 설명하는 축</a:t>
            </a:r>
            <a:endParaRPr lang="en-US" altLang="ko-KR" sz="1400" dirty="0" smtClean="0"/>
          </a:p>
          <a:p>
            <a:pPr lvl="3"/>
            <a:r>
              <a:rPr lang="en-US" altLang="ko-KR" sz="1400" dirty="0" smtClean="0"/>
              <a:t>…</a:t>
            </a:r>
          </a:p>
          <a:p>
            <a:pPr lvl="2"/>
            <a:r>
              <a:rPr lang="ko-KR" altLang="en-US" sz="1800" dirty="0" smtClean="0"/>
              <a:t>이 중 분산을 많이 설명하는 상위 </a:t>
            </a:r>
            <a:r>
              <a:rPr lang="en-US" altLang="ko-KR" sz="1800" dirty="0" smtClean="0"/>
              <a:t>k</a:t>
            </a:r>
            <a:r>
              <a:rPr lang="ko-KR" altLang="en-US" sz="1800" dirty="0" smtClean="0"/>
              <a:t>개의 </a:t>
            </a:r>
            <a:r>
              <a:rPr lang="en-US" altLang="ko-KR" sz="1800" dirty="0" smtClean="0"/>
              <a:t>PC </a:t>
            </a:r>
            <a:r>
              <a:rPr lang="ko-KR" altLang="en-US" sz="1800" dirty="0" smtClean="0"/>
              <a:t>선택</a:t>
            </a:r>
            <a:endParaRPr lang="en-US" altLang="ko-KR" sz="1800" dirty="0" smtClean="0"/>
          </a:p>
          <a:p>
            <a:pPr lvl="2"/>
            <a:r>
              <a:rPr lang="ko-KR" altLang="en-US" sz="1800" dirty="0" smtClean="0"/>
              <a:t>각 </a:t>
            </a:r>
            <a:r>
              <a:rPr lang="en-US" altLang="ko-KR" sz="1800" dirty="0" smtClean="0"/>
              <a:t>PC</a:t>
            </a:r>
            <a:r>
              <a:rPr lang="ko-KR" altLang="en-US" sz="1800" dirty="0" smtClean="0"/>
              <a:t>는 서로 수직</a:t>
            </a:r>
            <a:endParaRPr lang="en-US" altLang="ko-KR" sz="1800" dirty="0" smtClean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40858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고유값과 고유벡터</a:t>
            </a:r>
            <a:endParaRPr lang="ko-KR" alt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70909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1800" dirty="0" smtClean="0"/>
                  <a:t>고유값과 고유벡터</a:t>
                </a:r>
                <a:r>
                  <a:rPr lang="en-US" sz="1800" dirty="0"/>
                  <a:t> (eigenvalues, eigenvectors</a:t>
                </a:r>
                <a:r>
                  <a:rPr lang="en-US" sz="1800" dirty="0" smtClean="0"/>
                  <a:t>)</a:t>
                </a:r>
              </a:p>
              <a:p>
                <a:r>
                  <a:rPr lang="ko-KR" altLang="en-US" sz="1800" dirty="0" smtClean="0"/>
                  <a:t>정의</a:t>
                </a:r>
                <a:endParaRPr lang="en-US" altLang="ko-KR" sz="18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A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  <m:r>
                      <a:rPr lang="en-US" sz="1600" i="1">
                        <a:latin typeface="Cambria Math"/>
                      </a:rPr>
                      <m:t>= </m:t>
                    </m:r>
                    <m:r>
                      <a:rPr lang="en-US" sz="1600" i="1">
                        <a:latin typeface="Cambria Math"/>
                      </a:rPr>
                      <m:t>𝜆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endParaRPr lang="en-US" sz="1600" dirty="0"/>
              </a:p>
              <a:p>
                <a:pPr lvl="1"/>
                <a:r>
                  <a:rPr lang="en-US" sz="1600" dirty="0"/>
                  <a:t>A</a:t>
                </a:r>
                <a:r>
                  <a:rPr lang="ko-KR" altLang="en-US" sz="1600" dirty="0"/>
                  <a:t>는</a:t>
                </a:r>
                <a:r>
                  <a:rPr lang="en-US" sz="1600" dirty="0"/>
                  <a:t> </a:t>
                </a:r>
                <a:r>
                  <a:rPr lang="en-US" sz="1600" b="1" u="sng" dirty="0" err="1"/>
                  <a:t>nxn</a:t>
                </a:r>
                <a:r>
                  <a:rPr lang="en-US" sz="1600" b="1" u="sng" dirty="0"/>
                  <a:t> </a:t>
                </a:r>
                <a:r>
                  <a:rPr lang="ko-KR" altLang="en-US" sz="1600" b="1" u="sng" dirty="0"/>
                  <a:t>행렬</a:t>
                </a:r>
                <a:r>
                  <a:rPr lang="en-US" sz="1600" dirty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sz="1600" dirty="0"/>
                  <a:t> nx1 </a:t>
                </a:r>
                <a:r>
                  <a:rPr lang="ko-KR" altLang="en-US" sz="1600" dirty="0" smtClean="0"/>
                  <a:t>벡터 </a:t>
                </a:r>
                <a:r>
                  <a:rPr lang="en-US" altLang="ko-KR" sz="1600" dirty="0" smtClean="0"/>
                  <a:t>(</a:t>
                </a:r>
                <a:r>
                  <a:rPr lang="en-US" altLang="ko-KR" sz="1600" dirty="0" smtClean="0">
                    <a:latin typeface="Calibri"/>
                    <a:cs typeface="Calibri"/>
                  </a:rPr>
                  <a:t>≠</a:t>
                </a:r>
                <a:r>
                  <a:rPr lang="ko-KR" altLang="en-US" sz="1600" dirty="0" smtClean="0">
                    <a:latin typeface="Calibri"/>
                    <a:cs typeface="Calibri"/>
                  </a:rPr>
                  <a:t>영벡터</a:t>
                </a:r>
                <a:r>
                  <a:rPr lang="en-US" altLang="ko-KR" sz="1600" dirty="0" smtClean="0">
                    <a:latin typeface="Calibri"/>
                    <a:cs typeface="Calibri"/>
                  </a:rPr>
                  <a:t>)</a:t>
                </a:r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sz="1600" dirty="0"/>
                  <a:t>는 스칼라값</a:t>
                </a:r>
                <a:endParaRPr lang="en-US" sz="1600" dirty="0"/>
              </a:p>
              <a:p>
                <a:pPr lvl="1"/>
                <a:r>
                  <a:rPr lang="ko-KR" altLang="en-US" sz="1600" dirty="0"/>
                  <a:t>위의 식을 만족하는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r>
                  <a:rPr lang="ko-KR" altLang="en-US" sz="1600" dirty="0"/>
                  <a:t>를</a:t>
                </a:r>
                <a:r>
                  <a:rPr lang="en-US" sz="1600" dirty="0"/>
                  <a:t> A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smtClean="0"/>
                  <a:t>고유벡터 </a:t>
                </a:r>
                <a:r>
                  <a:rPr lang="en-US" altLang="ko-KR" sz="1600" dirty="0" smtClean="0"/>
                  <a:t>(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𝑣</m:t>
                    </m:r>
                    <m:r>
                      <a:rPr lang="en-US" sz="1600" dirty="0">
                        <a:latin typeface="Cambria Math" panose="02040503050406030204" pitchFamily="18" charset="0"/>
                        <a:ea typeface="Cambria Math"/>
                      </a:rPr>
                      <m:t>≠</m:t>
                    </m:r>
                    <m:r>
                      <a:rPr lang="en-US" sz="1600" b="0" i="0" dirty="0" smtClean="0">
                        <a:latin typeface="Cambria Math"/>
                        <a:ea typeface="Cambria Math"/>
                      </a:rPr>
                      <m:t>0</m:t>
                    </m:r>
                  </m:oMath>
                </a14:m>
                <a:r>
                  <a:rPr lang="en-US" altLang="ko-KR" sz="1600" dirty="0" smtClean="0"/>
                  <a:t>)</a:t>
                </a:r>
                <a:r>
                  <a:rPr lang="ko-KR" altLang="en-US" sz="1600" dirty="0" smtClean="0"/>
                  <a:t> </a:t>
                </a:r>
                <a:r>
                  <a:rPr lang="en-US" sz="1600" dirty="0" smtClean="0"/>
                  <a:t>, </a:t>
                </a:r>
                <a14:m>
                  <m:oMath xmlns:m="http://schemas.openxmlformats.org/officeDocument/2006/math">
                    <m:r>
                      <a:rPr lang="en-US" sz="1600" i="1">
                        <a:latin typeface="Cambria Math"/>
                      </a:rPr>
                      <m:t>𝜆</m:t>
                    </m:r>
                  </m:oMath>
                </a14:m>
                <a:r>
                  <a:rPr lang="ko-KR" altLang="en-US" sz="1600" dirty="0"/>
                  <a:t>를</a:t>
                </a:r>
                <a:r>
                  <a:rPr lang="en-US" sz="1600" dirty="0"/>
                  <a:t> A</a:t>
                </a:r>
                <a:r>
                  <a:rPr lang="ko-KR" altLang="en-US" sz="1600" dirty="0"/>
                  <a:t>의 고유값</a:t>
                </a:r>
                <a:r>
                  <a:rPr lang="en-US" sz="1600" dirty="0" smtClean="0"/>
                  <a:t> </a:t>
                </a:r>
              </a:p>
              <a:p>
                <a:r>
                  <a:rPr lang="ko-KR" altLang="en-US" sz="1800" dirty="0" smtClean="0"/>
                  <a:t>기하학적 의미</a:t>
                </a:r>
                <a:endParaRPr lang="en-US" altLang="ko-KR" sz="1800" dirty="0"/>
              </a:p>
              <a:p>
                <a:pPr lvl="1"/>
                <a:r>
                  <a:rPr lang="ko-KR" altLang="en-US" sz="1600" dirty="0" smtClean="0"/>
                  <a:t>고유벡터는 행렬 </a:t>
                </a:r>
                <a:r>
                  <a:rPr lang="en-US" altLang="ko-KR" sz="1600" dirty="0" smtClean="0"/>
                  <a:t>A</a:t>
                </a:r>
                <a:r>
                  <a:rPr lang="ko-KR" altLang="en-US" sz="1600" dirty="0" smtClean="0"/>
                  <a:t>에 의해 선형변환되는 경우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방향은 바뀌지 않고</a:t>
                </a:r>
                <a:r>
                  <a:rPr lang="en-US" altLang="ko-KR" sz="1600" dirty="0" smtClean="0"/>
                  <a:t>, </a:t>
                </a:r>
                <a:r>
                  <a:rPr lang="ko-KR" altLang="en-US" sz="1600" dirty="0" smtClean="0"/>
                  <a:t>길이만 달라지는 벡터</a:t>
                </a:r>
                <a:endParaRPr lang="en-US" altLang="ko-KR" sz="16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600">
                        <a:latin typeface="Cambria Math"/>
                      </a:rPr>
                      <m:t>A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  <m:r>
                      <a:rPr lang="en-US" sz="1600" i="1">
                        <a:latin typeface="Cambria Math"/>
                      </a:rPr>
                      <m:t>= </m:t>
                    </m:r>
                    <m:r>
                      <a:rPr lang="en-US" sz="1600" i="1">
                        <a:latin typeface="Cambria Math"/>
                      </a:rPr>
                      <m:t>𝜆</m:t>
                    </m:r>
                    <m:r>
                      <a:rPr lang="en-US" sz="1600" i="1">
                        <a:latin typeface="Cambria Math"/>
                      </a:rPr>
                      <m:t>𝑣</m:t>
                    </m:r>
                  </m:oMath>
                </a14:m>
                <a:r>
                  <a:rPr lang="ko-KR" altLang="en-US" sz="1600" dirty="0"/>
                  <a:t>는</a:t>
                </a:r>
                <a:r>
                  <a:rPr lang="en-US" sz="1600" dirty="0"/>
                  <a:t>  </a:t>
                </a:r>
                <a:r>
                  <a:rPr lang="ko-KR" altLang="en-US" sz="1600" dirty="0"/>
                  <a:t>고유벡터에 대한</a:t>
                </a:r>
                <a:r>
                  <a:rPr lang="en-US" sz="1600" dirty="0"/>
                  <a:t> A</a:t>
                </a:r>
                <a:r>
                  <a:rPr lang="ko-KR" altLang="en-US" sz="1600" dirty="0"/>
                  <a:t>의 </a:t>
                </a:r>
                <a:r>
                  <a:rPr lang="ko-KR" altLang="en-US" sz="1600" dirty="0" smtClean="0"/>
                  <a:t>사상은 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고유벡터를 </a:t>
                </a:r>
                <a:r>
                  <a:rPr lang="ko-KR" altLang="en-US" sz="1600" dirty="0"/>
                  <a:t>스칼라배한 것과 </a:t>
                </a:r>
                <a:r>
                  <a:rPr lang="ko-KR" altLang="en-US" sz="1600" dirty="0" smtClean="0"/>
                  <a:t>같다</a:t>
                </a:r>
                <a:endParaRPr lang="en-US" altLang="ko-KR" sz="1600" dirty="0" smtClean="0"/>
              </a:p>
              <a:p>
                <a:pPr lvl="1"/>
                <a:r>
                  <a:rPr lang="ko-KR" altLang="en-US" sz="1600" b="1" u="sng" dirty="0"/>
                  <a:t>즉</a:t>
                </a:r>
                <a:r>
                  <a:rPr lang="en-US" sz="1600" b="1" u="sng" dirty="0"/>
                  <a:t>, </a:t>
                </a:r>
                <a14:m>
                  <m:oMath xmlns:m="http://schemas.openxmlformats.org/officeDocument/2006/math">
                    <m:r>
                      <a:rPr lang="en-US" sz="1600" b="1" i="1" u="sng">
                        <a:latin typeface="Cambria Math"/>
                      </a:rPr>
                      <m:t>𝑨𝒗</m:t>
                    </m:r>
                  </m:oMath>
                </a14:m>
                <a:r>
                  <a:rPr lang="ko-KR" altLang="en-US" sz="1600" b="1" u="sng" dirty="0"/>
                  <a:t>는</a:t>
                </a:r>
                <a14:m>
                  <m:oMath xmlns:m="http://schemas.openxmlformats.org/officeDocument/2006/math">
                    <m:r>
                      <a:rPr lang="en-US" sz="1600" b="1" i="1" u="sng">
                        <a:latin typeface="Cambria Math" panose="02040503050406030204" pitchFamily="18" charset="0"/>
                      </a:rPr>
                      <m:t>𝒗</m:t>
                    </m:r>
                  </m:oMath>
                </a14:m>
                <a:r>
                  <a:rPr lang="en-US" sz="1600" b="1" u="sng" dirty="0"/>
                  <a:t> </a:t>
                </a:r>
                <a:r>
                  <a:rPr lang="ko-KR" altLang="en-US" sz="1600" b="1" u="sng" dirty="0"/>
                  <a:t>벡터의 방향은 바꾸지 않고</a:t>
                </a:r>
                <a:r>
                  <a:rPr lang="en-US" sz="1600" b="1" u="sng" dirty="0"/>
                  <a:t>, </a:t>
                </a:r>
                <a:r>
                  <a:rPr lang="en-US" sz="1600" b="1" u="sng" dirty="0" smtClean="0"/>
                  <a:t/>
                </a:r>
                <a:br>
                  <a:rPr lang="en-US" sz="1600" b="1" u="sng" dirty="0" smtClean="0"/>
                </a:br>
                <a:r>
                  <a:rPr lang="ko-KR" altLang="en-US" sz="1600" b="1" u="sng" dirty="0" smtClean="0"/>
                  <a:t>크기만 </a:t>
                </a:r>
                <a:r>
                  <a:rPr lang="ko-KR" altLang="en-US" sz="1600" b="1" u="sng" dirty="0"/>
                  <a:t>변경시킨다는 </a:t>
                </a:r>
                <a:r>
                  <a:rPr lang="ko-KR" altLang="en-US" sz="1600" b="1" u="sng" dirty="0" smtClean="0"/>
                  <a:t>것</a:t>
                </a:r>
                <a:endParaRPr lang="en-US" altLang="ko-KR" sz="1600" b="1" u="sng" dirty="0" smtClean="0"/>
              </a:p>
              <a:p>
                <a:pPr lvl="1"/>
                <a:r>
                  <a:rPr lang="ko-KR" altLang="en-US" sz="1600" dirty="0"/>
                  <a:t>고유벡터는</a:t>
                </a:r>
                <a:r>
                  <a:rPr lang="en-US" sz="1600" dirty="0"/>
                  <a:t> A </a:t>
                </a:r>
                <a:r>
                  <a:rPr lang="ko-KR" altLang="en-US" sz="1600" dirty="0"/>
                  <a:t>행렬의 고유한 특성을 </a:t>
                </a:r>
                <a:r>
                  <a:rPr lang="en-US" altLang="ko-KR" sz="1600" dirty="0" smtClean="0"/>
                  <a:t/>
                </a:r>
                <a:br>
                  <a:rPr lang="en-US" altLang="ko-KR" sz="1600" dirty="0" smtClean="0"/>
                </a:br>
                <a:r>
                  <a:rPr lang="ko-KR" altLang="en-US" sz="1600" dirty="0" smtClean="0"/>
                  <a:t>나타내는 벡터</a:t>
                </a:r>
                <a:endParaRPr lang="en-US" altLang="ko-KR" sz="1600" dirty="0" smtClean="0"/>
              </a:p>
              <a:p>
                <a:pPr lvl="1"/>
                <a:endParaRPr lang="en-US" sz="1600" dirty="0" smtClean="0"/>
              </a:p>
              <a:p>
                <a:pPr lvl="2"/>
                <a:endParaRPr lang="en-US" sz="1200" dirty="0"/>
              </a:p>
              <a:p>
                <a:endParaRPr lang="en-US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t="-889" b="-29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8</a:t>
            </a:fld>
            <a:endParaRPr lang="en-US"/>
          </a:p>
        </p:txBody>
      </p:sp>
      <p:grpSp>
        <p:nvGrpSpPr>
          <p:cNvPr id="6" name="Group 5"/>
          <p:cNvGrpSpPr/>
          <p:nvPr/>
        </p:nvGrpSpPr>
        <p:grpSpPr>
          <a:xfrm>
            <a:off x="6248400" y="3962400"/>
            <a:ext cx="2743200" cy="1828800"/>
            <a:chOff x="6248400" y="3962400"/>
            <a:chExt cx="2743200" cy="1828800"/>
          </a:xfrm>
        </p:grpSpPr>
        <p:cxnSp>
          <p:nvCxnSpPr>
            <p:cNvPr id="7" name="Straight Connector 6"/>
            <p:cNvCxnSpPr/>
            <p:nvPr/>
          </p:nvCxnSpPr>
          <p:spPr bwMode="auto">
            <a:xfrm flipV="1">
              <a:off x="6248400" y="3962400"/>
              <a:ext cx="0" cy="182880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Straight Connector 8"/>
            <p:cNvCxnSpPr/>
            <p:nvPr/>
          </p:nvCxnSpPr>
          <p:spPr bwMode="auto">
            <a:xfrm>
              <a:off x="6248400" y="5791200"/>
              <a:ext cx="2286000" cy="0"/>
            </a:xfrm>
            <a:prstGeom prst="lin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Oval 9"/>
            <p:cNvSpPr/>
            <p:nvPr/>
          </p:nvSpPr>
          <p:spPr bwMode="auto">
            <a:xfrm>
              <a:off x="7115475" y="5285875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 bwMode="auto">
            <a:xfrm flipV="1">
              <a:off x="6248400" y="5334000"/>
              <a:ext cx="914400" cy="4572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13" name="Straight Arrow Connector 12"/>
            <p:cNvCxnSpPr/>
            <p:nvPr/>
          </p:nvCxnSpPr>
          <p:spPr bwMode="auto">
            <a:xfrm flipV="1">
              <a:off x="7162800" y="4572000"/>
              <a:ext cx="1524000" cy="762000"/>
            </a:xfrm>
            <a:prstGeom prst="straightConnector1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5" name="Oval 14"/>
            <p:cNvSpPr/>
            <p:nvPr/>
          </p:nvSpPr>
          <p:spPr bwMode="auto">
            <a:xfrm>
              <a:off x="8715675" y="4496600"/>
              <a:ext cx="76200" cy="76200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ctangle 15"/>
                <p:cNvSpPr/>
                <p:nvPr/>
              </p:nvSpPr>
              <p:spPr>
                <a:xfrm>
                  <a:off x="6850432" y="4964668"/>
                  <a:ext cx="38856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Rectangle 1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432" y="4964668"/>
                  <a:ext cx="388568" cy="369332"/>
                </a:xfrm>
                <a:prstGeom prst="rect">
                  <a:avLst/>
                </a:prstGeom>
                <a:blipFill rotWithShape="1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8482806" y="4191000"/>
                  <a:ext cx="5087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/>
                          </a:rPr>
                          <m:t>𝜆</m:t>
                        </m:r>
                        <m:r>
                          <a:rPr lang="en-US" i="1">
                            <a:latin typeface="Cambria Math"/>
                          </a:rPr>
                          <m:t>𝑣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82806" y="4191000"/>
                  <a:ext cx="508794" cy="369332"/>
                </a:xfrm>
                <a:prstGeom prst="rect">
                  <a:avLst/>
                </a:prstGeom>
                <a:blipFill rotWithShape="1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" name="TextBox 18"/>
            <p:cNvSpPr txBox="1"/>
            <p:nvPr/>
          </p:nvSpPr>
          <p:spPr>
            <a:xfrm>
              <a:off x="7924800" y="4953000"/>
              <a:ext cx="32252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A</a:t>
              </a:r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742822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고유값과 고유벡터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ko-KR" altLang="en-US" sz="2400" dirty="0" smtClean="0"/>
                  <a:t>고유값과 고유벡터 </a:t>
                </a:r>
                <a:r>
                  <a:rPr lang="en-US" altLang="ko-KR" sz="2400" dirty="0" smtClean="0"/>
                  <a:t>(</a:t>
                </a:r>
                <a:r>
                  <a:rPr lang="ko-KR" altLang="en-US" sz="2400" dirty="0" smtClean="0"/>
                  <a:t>손으로</a:t>
                </a:r>
                <a:r>
                  <a:rPr lang="en-US" altLang="ko-KR" sz="2400" dirty="0" smtClean="0"/>
                  <a:t>) </a:t>
                </a:r>
                <a:r>
                  <a:rPr lang="ko-KR" altLang="en-US" sz="2400" dirty="0" smtClean="0"/>
                  <a:t>구하기</a:t>
                </a:r>
                <a:endParaRPr lang="en-US" altLang="ko-KR" sz="2400" dirty="0" smtClean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ko-KR" sz="20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= 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20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ko-KR" altLang="ko-KR" sz="2000" dirty="0"/>
                  <a:t>은 아래와 같이 변형</a:t>
                </a:r>
                <a:endParaRPr lang="en-US" altLang="ko-KR" sz="2000" dirty="0" smtClean="0"/>
              </a:p>
              <a:p>
                <a:pPr lvl="1"/>
                <a:r>
                  <a:rPr lang="en-US" sz="2000" dirty="0"/>
                  <a:t>(A-</a:t>
                </a:r>
                <a:r>
                  <a:rPr lang="el-GR" sz="2000" dirty="0"/>
                  <a:t>λ</a:t>
                </a:r>
                <a:r>
                  <a:rPr lang="en-US" sz="2000" dirty="0"/>
                  <a:t>I)v= </a:t>
                </a:r>
                <a:r>
                  <a:rPr lang="en-US" sz="2000" dirty="0" smtClean="0"/>
                  <a:t>0</a:t>
                </a:r>
              </a:p>
              <a:p>
                <a:pPr lvl="2"/>
                <a:r>
                  <a:rPr lang="ko-KR" altLang="ko-KR" sz="1600" dirty="0"/>
                  <a:t>여기서 </a:t>
                </a:r>
                <a14:m>
                  <m:oMath xmlns:m="http://schemas.openxmlformats.org/officeDocument/2006/math"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ko-KR" altLang="ko-KR" sz="1600" dirty="0"/>
                  <a:t>는</a:t>
                </a:r>
                <a:r>
                  <a:rPr lang="en-US" altLang="ko-KR" sz="1600" dirty="0"/>
                  <a:t> </a:t>
                </a:r>
                <a:r>
                  <a:rPr lang="en-US" altLang="ko-KR" sz="1600" dirty="0" err="1"/>
                  <a:t>nxn</a:t>
                </a:r>
                <a:r>
                  <a:rPr lang="en-US" altLang="ko-KR" sz="1600" dirty="0"/>
                  <a:t> </a:t>
                </a:r>
                <a:r>
                  <a:rPr lang="ko-KR" altLang="ko-KR" sz="1600" dirty="0"/>
                  <a:t>단위행렬</a:t>
                </a:r>
                <a:endParaRPr lang="en-US" sz="1600" dirty="0"/>
              </a:p>
              <a:p>
                <a:pPr lvl="2"/>
                <a:r>
                  <a:rPr lang="ko-KR" altLang="en-US" sz="1600" dirty="0" smtClean="0"/>
                  <a:t>이식이 </a:t>
                </a:r>
                <a:r>
                  <a:rPr lang="en-US" altLang="ko-KR" sz="1600" dirty="0"/>
                  <a:t>0</a:t>
                </a:r>
                <a:r>
                  <a:rPr lang="ko-KR" altLang="ko-KR" sz="1600" dirty="0"/>
                  <a:t>이 아닌</a:t>
                </a:r>
                <a:r>
                  <a:rPr lang="en-US" altLang="ko-KR" sz="1600" dirty="0"/>
                  <a:t>  v</a:t>
                </a:r>
                <a:r>
                  <a:rPr lang="ko-KR" altLang="ko-KR" sz="1600" dirty="0"/>
                  <a:t>에 대해서</a:t>
                </a:r>
                <a:r>
                  <a:rPr lang="ko-KR" altLang="en-US" sz="1600" dirty="0" smtClean="0"/>
                  <a:t> 만족하기 위해서는 </a:t>
                </a:r>
                <a:r>
                  <a:rPr lang="en-US" sz="1600" dirty="0"/>
                  <a:t>(A-</a:t>
                </a:r>
                <a:r>
                  <a:rPr lang="el-GR" sz="1600" dirty="0"/>
                  <a:t>λ</a:t>
                </a:r>
                <a:r>
                  <a:rPr lang="en-US" sz="1600" dirty="0"/>
                  <a:t>I</a:t>
                </a:r>
                <a:r>
                  <a:rPr lang="en-US" sz="1600" dirty="0" smtClean="0"/>
                  <a:t>)</a:t>
                </a:r>
                <a:r>
                  <a:rPr lang="ko-KR" altLang="en-US" sz="1600" dirty="0" smtClean="0"/>
                  <a:t>의 역행렬이 존재하지 않아야 함</a:t>
                </a:r>
                <a:endParaRPr lang="en-US" altLang="ko-KR" sz="1600" dirty="0" smtClean="0"/>
              </a:p>
              <a:p>
                <a:pPr lvl="2"/>
                <a14:m>
                  <m:oMath xmlns:m="http://schemas.openxmlformats.org/officeDocument/2006/math">
                    <m:r>
                      <a:rPr lang="en-US" altLang="ko-KR" sz="16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16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altLang="ko-KR" sz="16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ko-KR" altLang="ko-KR" sz="1600" dirty="0"/>
                  <a:t>의 역행렬이 존재하는 경우에는 위의 식을 만족하는</a:t>
                </a:r>
                <a:r>
                  <a:rPr lang="en-US" altLang="ko-KR" sz="1600" dirty="0"/>
                  <a:t> v</a:t>
                </a:r>
                <a:r>
                  <a:rPr lang="ko-KR" altLang="ko-KR" sz="1600" dirty="0"/>
                  <a:t>는</a:t>
                </a:r>
                <a:r>
                  <a:rPr lang="en-US" altLang="ko-KR" sz="1600" dirty="0"/>
                  <a:t> 0</a:t>
                </a:r>
                <a:r>
                  <a:rPr lang="ko-KR" altLang="ko-KR" sz="1600" dirty="0"/>
                  <a:t>벡터 밖에 </a:t>
                </a:r>
                <a:r>
                  <a:rPr lang="ko-KR" altLang="ko-KR" sz="1600" dirty="0" smtClean="0"/>
                  <a:t>없</a:t>
                </a:r>
                <a:r>
                  <a:rPr lang="ko-KR" altLang="en-US" sz="1600" dirty="0" smtClean="0"/>
                  <a:t>음</a:t>
                </a:r>
                <a:endParaRPr lang="en-US" sz="1600" dirty="0" smtClean="0"/>
              </a:p>
              <a:p>
                <a:pPr lvl="1"/>
                <a:r>
                  <a:rPr lang="en-US" sz="2000" dirty="0" smtClean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000">
                        <a:latin typeface="Cambria Math"/>
                      </a:rPr>
                      <m:t>det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000">
                            <a:latin typeface="Cambria Math"/>
                          </a:rPr>
                          <m:t>A</m:t>
                        </m:r>
                        <m:r>
                          <a:rPr lang="en-US" sz="2000" i="1">
                            <a:latin typeface="Cambria Math"/>
                          </a:rPr>
                          <m:t>−</m:t>
                        </m:r>
                        <m:r>
                          <a:rPr lang="en-US" sz="2000" i="1">
                            <a:latin typeface="Cambria Math"/>
                          </a:rPr>
                          <m:t>𝜆</m:t>
                        </m:r>
                        <m:r>
                          <a:rPr lang="en-US" sz="2000" i="1">
                            <a:latin typeface="Cambria Math"/>
                          </a:rPr>
                          <m:t>𝐼</m:t>
                        </m:r>
                      </m:e>
                    </m:d>
                    <m:r>
                      <a:rPr lang="en-US" sz="2000">
                        <a:latin typeface="Cambria Math"/>
                      </a:rPr>
                      <m:t>=0</m:t>
                    </m:r>
                  </m:oMath>
                </a14:m>
                <a:endParaRPr lang="en-US" sz="2000" dirty="0" smtClean="0"/>
              </a:p>
              <a:p>
                <a:pPr lvl="1"/>
                <a:r>
                  <a:rPr lang="ko-KR" altLang="en-US" sz="2000" dirty="0" smtClean="0"/>
                  <a:t>참고</a:t>
                </a:r>
                <a:r>
                  <a:rPr lang="en-US" altLang="ko-KR" sz="2000" dirty="0" smtClean="0"/>
                  <a:t>:</a:t>
                </a:r>
                <a14:m>
                  <m:oMath xmlns:m="http://schemas.openxmlformats.org/officeDocument/2006/math">
                    <m:r>
                      <a:rPr lang="en-US" altLang="ko-KR" sz="2000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m:rPr>
                        <m:sty m:val="p"/>
                      </m:rPr>
                      <a:rPr lang="en-US" altLang="ko-KR" sz="2000">
                        <a:latin typeface="Cambria Math"/>
                      </a:rPr>
                      <m:t>A</m:t>
                    </m:r>
                    <m:r>
                      <a:rPr lang="en-US" altLang="ko-KR" sz="2000">
                        <a:latin typeface="Cambria Math"/>
                      </a:rPr>
                      <m:t>= </m:t>
                    </m:r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𝑎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𝑑</m:t>
                              </m:r>
                            </m:e>
                          </m:mr>
                        </m:m>
                      </m:e>
                    </m:d>
                    <m:r>
                      <a:rPr lang="en-US" altLang="ko-KR" sz="2000">
                        <a:latin typeface="Cambria Math"/>
                      </a:rPr>
                      <m:t>, </m:t>
                    </m:r>
                    <m:sSup>
                      <m:sSup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000">
                            <a:latin typeface="Cambria Math"/>
                          </a:rPr>
                          <m:t>A</m:t>
                        </m:r>
                      </m:e>
                      <m:sup>
                        <m:r>
                          <a:rPr lang="en-US" altLang="ko-KR" sz="2000" i="1">
                            <a:latin typeface="Cambria Math"/>
                          </a:rPr>
                          <m:t>−1</m:t>
                        </m:r>
                      </m:sup>
                    </m:sSup>
                    <m:r>
                      <a:rPr lang="en-US" altLang="ko-KR" sz="2000" i="1">
                        <a:latin typeface="Cambria Math"/>
                      </a:rPr>
                      <m:t>= </m:t>
                    </m:r>
                    <m:f>
                      <m:fPr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altLang="ko-KR" sz="2000" i="1">
                            <a:latin typeface="Cambria Math"/>
                          </a:rPr>
                          <m:t>1</m:t>
                        </m:r>
                      </m:num>
                      <m:den>
                        <m:r>
                          <a:rPr lang="en-US" altLang="ko-KR" sz="2000" i="1">
                            <a:latin typeface="Cambria Math"/>
                          </a:rPr>
                          <m:t>𝑎𝑑</m:t>
                        </m:r>
                        <m:r>
                          <a:rPr lang="en-US" altLang="ko-KR" sz="2000" i="1">
                            <a:latin typeface="Cambria Math"/>
                          </a:rPr>
                          <m:t>−</m:t>
                        </m:r>
                        <m:r>
                          <a:rPr lang="en-US" altLang="ko-KR" sz="2000" i="1">
                            <a:latin typeface="Cambria Math"/>
                          </a:rPr>
                          <m:t>𝑏𝑐</m:t>
                        </m:r>
                      </m:den>
                    </m:f>
                    <m:d>
                      <m:dPr>
                        <m:begChr m:val="["/>
                        <m:endChr m:val="]"/>
                        <m:ctrlPr>
                          <a:rPr lang="en-US" altLang="ko-KR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altLang="ko-KR" sz="20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𝑑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𝑏</m:t>
                              </m:r>
                            </m:e>
                          </m:mr>
                          <m:mr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−</m:t>
                              </m:r>
                              <m:r>
                                <a:rPr lang="en-US" altLang="ko-KR" sz="2000" i="1">
                                  <a:latin typeface="Cambria Math"/>
                                </a:rPr>
                                <m:t>𝑐</m:t>
                              </m:r>
                            </m:e>
                            <m:e>
                              <m:r>
                                <a:rPr lang="en-US" altLang="ko-KR" sz="2000" i="1">
                                  <a:latin typeface="Cambria Math"/>
                                </a:rPr>
                                <m:t>𝑎</m:t>
                              </m:r>
                            </m:e>
                          </m:mr>
                        </m:m>
                      </m:e>
                    </m:d>
                  </m:oMath>
                </a14:m>
                <a:endParaRPr lang="en-US" sz="2000" dirty="0" smtClean="0"/>
              </a:p>
              <a:p>
                <a:pPr lvl="2"/>
                <a:endParaRPr lang="en-US" sz="14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7" t="-1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ko-KR" smtClean="0"/>
              <a:t>PCA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A96CDA-AC9E-4D10-87FE-92C3AF95A555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29564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MPROD_NEXTUNIQUEID" val="10009"/>
  <p:tag name="MMPROD_UIDATA" val="&lt;database version=&quot;7.0&quot;&gt;&lt;object type=&quot;1&quot; unique_id=&quot;10001&quot;&gt;&lt;object type=&quot;8&quot; unique_id=&quot;10002&quot;&gt;&lt;/object&gt;&lt;object type=&quot;2&quot; unique_id=&quot;10003&quot;&gt;&lt;object type=&quot;3&quot; unique_id=&quot;10004&quot;&gt;&lt;property id=&quot;20148&quot; value=&quot;5&quot;/&gt;&lt;property id=&quot;20300&quot; value=&quot;Slide 1 - &amp;quot;Week 1: Course Introduction&amp;quot;&quot;/&gt;&lt;property id=&quot;20307&quot; value=&quot;256&quot;/&gt;&lt;/object&gt;&lt;object type=&quot;3&quot; unique_id=&quot;10005&quot;&gt;&lt;property id=&quot;20148&quot; value=&quot;5&quot;/&gt;&lt;property id=&quot;20300&quot; value=&quot;Slide 4 - &amp;quot;Course Intro. &amp;quot;&quot;/&gt;&lt;property id=&quot;20307&quot; value=&quot;257&quot;/&gt;&lt;/object&gt;&lt;object type=&quot;3&quot; unique_id=&quot;10403&quot;&gt;&lt;property id=&quot;20148&quot; value=&quot;5&quot;/&gt;&lt;property id=&quot;20300&quot; value=&quot;Slide 5&quot;/&gt;&lt;property id=&quot;20307&quot; value=&quot;258&quot;/&gt;&lt;/object&gt;&lt;object type=&quot;3&quot; unique_id=&quot;10435&quot;&gt;&lt;property id=&quot;20148&quot; value=&quot;5&quot;/&gt;&lt;property id=&quot;20300&quot; value=&quot;Slide 2 - &amp;quot;Instructor&amp;quot;&quot;/&gt;&lt;property id=&quot;20307&quot; value=&quot;259&quot;/&gt;&lt;/object&gt;&lt;object type=&quot;3&quot; unique_id=&quot;10436&quot;&gt;&lt;property id=&quot;20148&quot; value=&quot;5&quot;/&gt;&lt;property id=&quot;20300&quot; value=&quot;Slide 6 - &amp;quot;Course Schedule&amp;quot;&quot;/&gt;&lt;property id=&quot;20307&quot; value=&quot;260&quot;/&gt;&lt;/object&gt;&lt;object type=&quot;3&quot; unique_id=&quot;10437&quot;&gt;&lt;property id=&quot;20148&quot; value=&quot;5&quot;/&gt;&lt;property id=&quot;20300&quot; value=&quot;Slide 7 - &amp;quot;Course Schedule (cont.)&amp;quot;&quot;/&gt;&lt;property id=&quot;20307&quot; value=&quot;261&quot;/&gt;&lt;/object&gt;&lt;object type=&quot;3&quot; unique_id=&quot;10438&quot;&gt;&lt;property id=&quot;20148&quot; value=&quot;5&quot;/&gt;&lt;property id=&quot;20300&quot; value=&quot;Slide 8 - &amp;quot;Course Schedule (cont.)&amp;quot;&quot;/&gt;&lt;property id=&quot;20307&quot; value=&quot;262&quot;/&gt;&lt;/object&gt;&lt;object type=&quot;3&quot; unique_id=&quot;10484&quot;&gt;&lt;property id=&quot;20148&quot; value=&quot;5&quot;/&gt;&lt;property id=&quot;20300&quot; value=&quot;Slide 9 - &amp;quot;Weekly Schedule (안)&amp;quot;&quot;/&gt;&lt;property id=&quot;20307&quot; value=&quot;263&quot;/&gt;&lt;/object&gt;&lt;object type=&quot;3&quot; unique_id=&quot;10535&quot;&gt;&lt;property id=&quot;20148&quot; value=&quot;5&quot;/&gt;&lt;property id=&quot;20300&quot; value=&quot;Slide 3 - &amp;quot;Instructor&amp;quot;&quot;/&gt;&lt;property id=&quot;20307&quot; value=&quot;264&quot;/&gt;&lt;/object&gt;&lt;object type=&quot;3&quot; unique_id=&quot;10591&quot;&gt;&lt;property id=&quot;20148&quot; value=&quot;5&quot;/&gt;&lt;property id=&quot;20300&quot; value=&quot;Slide 11 - &amp;quot;Requirements&amp;quot;&quot;/&gt;&lt;property id=&quot;20307&quot; value=&quot;265&quot;/&gt;&lt;/object&gt;&lt;object type=&quot;3&quot; unique_id=&quot;10628&quot;&gt;&lt;property id=&quot;20148&quot; value=&quot;5&quot;/&gt;&lt;property id=&quot;20300&quot; value=&quot;Slide 12 - &amp;quot;Possible research questions&amp;quot;&quot;/&gt;&lt;property id=&quot;20307&quot; value=&quot;266&quot;/&gt;&lt;/object&gt;&lt;object type=&quot;3&quot; unique_id=&quot;10720&quot;&gt;&lt;property id=&quot;20148&quot; value=&quot;5&quot;/&gt;&lt;property id=&quot;20300&quot; value=&quot;Slide 10 - &amp;quot;Grading&amp;quot;&quot;/&gt;&lt;property id=&quot;20307&quot; value=&quot;270&quot;/&gt;&lt;/object&gt;&lt;object type=&quot;3&quot; unique_id=&quot;10721&quot;&gt;&lt;property id=&quot;20148&quot; value=&quot;5&quot;/&gt;&lt;property id=&quot;20300&quot; value=&quot;Slide 13 - &amp;quot;What do we need?&amp;quot;&quot;/&gt;&lt;property id=&quot;20307&quot; value=&quot;267&quot;/&gt;&lt;/object&gt;&lt;object type=&quot;3&quot; unique_id=&quot;10722&quot;&gt;&lt;property id=&quot;20148&quot; value=&quot;5&quot;/&gt;&lt;property id=&quot;20300&quot; value=&quot;Slide 14 - &amp;quot;Data&amp;quot;&quot;/&gt;&lt;property id=&quot;20307&quot; value=&quot;268&quot;/&gt;&lt;/object&gt;&lt;object type=&quot;3&quot; unique_id=&quot;10723&quot;&gt;&lt;property id=&quot;20148&quot; value=&quot;5&quot;/&gt;&lt;property id=&quot;20300&quot; value=&quot;Slide 15 - &amp;quot;Data (cont.)&amp;quot;&quot;/&gt;&lt;property id=&quot;20307&quot; value=&quot;269&quot;/&gt;&lt;/object&gt;&lt;object type=&quot;3&quot; unique_id=&quot;10724&quot;&gt;&lt;property id=&quot;20148&quot; value=&quot;5&quot;/&gt;&lt;property id=&quot;20300&quot; value=&quot;Slide 16 - &amp;quot;Study examples&amp;quot;&quot;/&gt;&lt;property id=&quot;20307&quot; value=&quot;271&quot;/&gt;&lt;/object&gt;&lt;/object&gt;&lt;/object&gt;&lt;/database&gt;"/>
  <p:tag name="SECTOMILLISECCONVERTED" val="1"/>
</p:tagLst>
</file>

<file path=ppt/theme/theme1.xml><?xml version="1.0" encoding="utf-8"?>
<a:theme xmlns:a="http://schemas.openxmlformats.org/drawingml/2006/main" name="01013022">
  <a:themeElements>
    <a:clrScheme name="Blends 5">
      <a:dk1>
        <a:srgbClr val="000000"/>
      </a:dk1>
      <a:lt1>
        <a:srgbClr val="FFFFFF"/>
      </a:lt1>
      <a:dk2>
        <a:srgbClr val="000066"/>
      </a:dk2>
      <a:lt2>
        <a:srgbClr val="333333"/>
      </a:lt2>
      <a:accent1>
        <a:srgbClr val="C4709A"/>
      </a:accent1>
      <a:accent2>
        <a:srgbClr val="4B4EB5"/>
      </a:accent2>
      <a:accent3>
        <a:srgbClr val="FFFFFF"/>
      </a:accent3>
      <a:accent4>
        <a:srgbClr val="000000"/>
      </a:accent4>
      <a:accent5>
        <a:srgbClr val="DEBBCA"/>
      </a:accent5>
      <a:accent6>
        <a:srgbClr val="4346A4"/>
      </a:accent6>
      <a:hlink>
        <a:srgbClr val="C481CF"/>
      </a:hlink>
      <a:folHlink>
        <a:srgbClr val="76B749"/>
      </a:folHlink>
    </a:clrScheme>
    <a:fontScheme name="Blends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Blends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2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ends 3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4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ends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TS102821062</Template>
  <TotalTime>25313</TotalTime>
  <Words>1699</Words>
  <Application>Microsoft Office PowerPoint</Application>
  <PresentationFormat>On-screen Show (4:3)</PresentationFormat>
  <Paragraphs>545</Paragraphs>
  <Slides>45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45</vt:i4>
      </vt:variant>
    </vt:vector>
  </HeadingPairs>
  <TitlesOfParts>
    <vt:vector size="53" baseType="lpstr">
      <vt:lpstr>맑은 고딕</vt:lpstr>
      <vt:lpstr>Arial</vt:lpstr>
      <vt:lpstr>Calibri</vt:lpstr>
      <vt:lpstr>Cambria Math</vt:lpstr>
      <vt:lpstr>Tahoma</vt:lpstr>
      <vt:lpstr>Times New Roman</vt:lpstr>
      <vt:lpstr>Wingdings</vt:lpstr>
      <vt:lpstr>01013022</vt:lpstr>
      <vt:lpstr>차원축소</vt:lpstr>
      <vt:lpstr>차원축소</vt:lpstr>
      <vt:lpstr>차원 축소</vt:lpstr>
      <vt:lpstr>차원축소</vt:lpstr>
      <vt:lpstr>차원축소</vt:lpstr>
      <vt:lpstr>차원축소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고유값과 고유벡터</vt:lpstr>
      <vt:lpstr>고유분해 (Eigendecomposition)</vt:lpstr>
      <vt:lpstr>Eigendecomposition</vt:lpstr>
      <vt:lpstr>Eigendecomposition</vt:lpstr>
      <vt:lpstr>Eigendecomposition</vt:lpstr>
      <vt:lpstr>Eigendecomposition</vt:lpstr>
      <vt:lpstr>Eigendecomposition</vt:lpstr>
      <vt:lpstr>Review</vt:lpstr>
      <vt:lpstr>차원축소</vt:lpstr>
      <vt:lpstr>차원 축소</vt:lpstr>
      <vt:lpstr>차원축소</vt:lpstr>
      <vt:lpstr>차원축소</vt:lpstr>
      <vt:lpstr>차원축소</vt:lpstr>
      <vt:lpstr>차원축소</vt:lpstr>
      <vt:lpstr>차원축소</vt:lpstr>
      <vt:lpstr>차원축소</vt:lpstr>
      <vt:lpstr>차원축소</vt:lpstr>
      <vt:lpstr>PCA</vt:lpstr>
      <vt:lpstr>PCA</vt:lpstr>
      <vt:lpstr>PCA</vt:lpstr>
      <vt:lpstr>Recap</vt:lpstr>
      <vt:lpstr>PCA</vt:lpstr>
      <vt:lpstr>Scree plot</vt:lpstr>
      <vt:lpstr>PC를 이용한 데이터 표현</vt:lpstr>
      <vt:lpstr>PC를 이용한 데이터 표현</vt:lpstr>
      <vt:lpstr>PC를 이용한 데이터 표현</vt:lpstr>
      <vt:lpstr>PCA</vt:lpstr>
      <vt:lpstr>특이값분해 (Singular values decomposition)</vt:lpstr>
      <vt:lpstr>Singular values decomposition</vt:lpstr>
      <vt:lpstr>Singular values decomposition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Week 1</dc:title>
  <dc:creator>Sang Yup Lee</dc:creator>
  <cp:lastModifiedBy>Sang</cp:lastModifiedBy>
  <cp:revision>283</cp:revision>
  <dcterms:created xsi:type="dcterms:W3CDTF">2015-01-19T14:33:39Z</dcterms:created>
  <dcterms:modified xsi:type="dcterms:W3CDTF">2022-05-23T00:44:41Z</dcterms:modified>
</cp:coreProperties>
</file>