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87" r:id="rId9"/>
    <p:sldId id="288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70" r:id="rId21"/>
    <p:sldId id="289" r:id="rId22"/>
    <p:sldId id="290" r:id="rId23"/>
    <p:sldId id="291" r:id="rId24"/>
    <p:sldId id="292" r:id="rId25"/>
    <p:sldId id="293" r:id="rId26"/>
    <p:sldId id="294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9CC4126-7225-4C67-8F99-6217FC8C254D}" type="datetime1">
              <a:rPr lang="en-US" altLang="ko-KR" smtClean="0"/>
              <a:t>5/22/2022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67002E-8351-4515-9D2E-AC4040DB1A62}" type="datetime1">
              <a:rPr lang="en-US" altLang="ko-KR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2CABA5-2960-48AD-B7FE-0B16FD2BF27D}" type="datetime1">
              <a:rPr lang="en-US" altLang="ko-KR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7003A2-DCF0-418C-B380-4E77FA25A679}" type="datetime1">
              <a:rPr lang="en-US" altLang="ko-KR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77A22D-8B1E-46D6-AC06-1F2F83F99AC5}" type="datetime1">
              <a:rPr lang="en-US" altLang="ko-KR" smtClean="0"/>
              <a:t>5/22/2022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5D79E2-740A-40AF-B2A2-602A9D7624A1}" type="datetime1">
              <a:rPr lang="en-US" altLang="ko-KR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AFA672-40DB-4285-8A61-0E713817DD2D}" type="datetime1">
              <a:rPr lang="en-US" altLang="ko-KR" smtClean="0"/>
              <a:t>5/22/2022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55AF20-63D7-464E-805E-C1EA5C807C8B}" type="datetime1">
              <a:rPr lang="en-US" altLang="ko-KR" smtClean="0"/>
              <a:t>5/22/2022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46BB25-5AB8-4CF1-85CC-65F6C5258F44}" type="datetime1">
              <a:rPr lang="en-US" altLang="ko-KR" smtClean="0"/>
              <a:t>5/22/2022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ED337F-CBA3-4DD3-8634-29F5C9C2EC7A}" type="datetime1">
              <a:rPr lang="en-US" altLang="ko-KR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6B4D77-EAD5-41F6-9C6C-DBD81B170594}" type="datetime1">
              <a:rPr lang="en-US" altLang="ko-KR" smtClean="0"/>
              <a:t>5/22/2022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F3596E8C-8A9D-4F5D-B0AB-9B23B503C688}" type="datetime1">
              <a:rPr lang="en-US" altLang="ko-KR" smtClean="0"/>
              <a:t>5/22/2022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Uj5JbQihlU&amp;t=1553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ubprofessor.tistory.com/65" TargetMode="External"/><Relationship Id="rId2" Type="http://schemas.openxmlformats.org/officeDocument/2006/relationships/hyperlink" Target="https://machinelearningmastery.com/lagrange-multiplier-approach-with-inequality-constraint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SVM</a:t>
            </a:r>
            <a:r>
              <a:rPr lang="en-US" dirty="0" smtClean="0"/>
              <a:t> (Support vector machines)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/>
                  <a:t>Hyperplane</a:t>
                </a:r>
                <a:r>
                  <a:rPr lang="ko-KR" altLang="ko-KR" sz="2400" dirty="0"/>
                  <a:t>이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ko-KR" sz="2400" dirty="0"/>
                  <a:t>으로 정의되는 경우 아래 그림과 같이 표현</a:t>
                </a:r>
              </a:p>
              <a:p>
                <a:endParaRPr lang="ko-KR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79" y="2914650"/>
            <a:ext cx="4320042" cy="327342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694539" y="2914650"/>
                <a:ext cx="48759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dirty="0" smtClean="0">
                    <a:ea typeface="나눔고딕OTF"/>
                    <a:cs typeface="나눔고딕OTF"/>
                  </a:rPr>
                  <a:t>왼쪽 그림에서 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f</m:t>
                    </m:r>
                    <m:d>
                      <m:d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x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= 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+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+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=0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4539" y="2914650"/>
                <a:ext cx="4875945" cy="369332"/>
              </a:xfrm>
              <a:prstGeom prst="rect">
                <a:avLst/>
              </a:prstGeom>
              <a:blipFill>
                <a:blip r:embed="rId4"/>
                <a:stretch>
                  <a:fillRect l="-1000" t="-11475" b="-21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837472" y="3309582"/>
                <a:ext cx="4572000" cy="123354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ko-KR" altLang="ko-KR" dirty="0">
                    <a:ea typeface="나눔고딕OTF"/>
                    <a:cs typeface="나눔고딕OTF"/>
                  </a:rPr>
                  <a:t>빨간색의</a:t>
                </a:r>
                <a:r>
                  <a:rPr lang="en-US" altLang="ko-KR" dirty="0">
                    <a:ea typeface="나눔고딕OTF"/>
                    <a:cs typeface="나눔고딕OTF"/>
                  </a:rPr>
                  <a:t> support vector</a:t>
                </a:r>
                <a:r>
                  <a:rPr lang="ko-KR" altLang="ko-KR" dirty="0">
                    <a:ea typeface="나눔고딕OTF"/>
                    <a:cs typeface="나눔고딕OTF"/>
                  </a:rPr>
                  <a:t>를 지나는 직선의 방정식이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+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+</m:t>
                    </m:r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b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나눔고딕OTF"/>
                            <a:cs typeface="나눔고딕OTF"/>
                          </a:rPr>
                          <m:t>2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  <a:ea typeface="나눔고딕OTF"/>
                        <a:cs typeface="나눔고딕OTF"/>
                      </a:rPr>
                      <m:t>k</m:t>
                    </m:r>
                  </m:oMath>
                </a14:m>
                <a:r>
                  <a:rPr lang="en-US" altLang="ko-KR" dirty="0" smtClean="0"/>
                  <a:t>, </a:t>
                </a:r>
                <a:r>
                  <a:rPr lang="ko-KR" altLang="ko-KR" dirty="0">
                    <a:latin typeface="+mj-lt"/>
                  </a:rPr>
                  <a:t>해당 직선위에 있는 임의 점 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dirty="0">
                    <a:latin typeface="+mj-lt"/>
                  </a:rPr>
                  <a:t>과 </a:t>
                </a:r>
                <a:r>
                  <a:rPr lang="en-US" altLang="ko-KR" dirty="0">
                    <a:latin typeface="+mj-lt"/>
                  </a:rPr>
                  <a:t>hyperplane </a:t>
                </a:r>
                <a:r>
                  <a:rPr lang="ko-KR" altLang="ko-KR" dirty="0">
                    <a:latin typeface="+mj-lt"/>
                  </a:rPr>
                  <a:t>직선 간의 거리</a:t>
                </a:r>
                <a:endParaRPr lang="ko-KR" alt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472" y="3309582"/>
                <a:ext cx="4572000" cy="1233543"/>
              </a:xfrm>
              <a:prstGeom prst="rect">
                <a:avLst/>
              </a:prstGeom>
              <a:blipFill>
                <a:blip r:embed="rId5"/>
                <a:stretch>
                  <a:fillRect l="-1200" t="-3465" b="-6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537461" y="4769750"/>
                <a:ext cx="3172022" cy="670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| 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461" y="4769750"/>
                <a:ext cx="3172022" cy="670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1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799" y="2128838"/>
                <a:ext cx="5181601" cy="4114800"/>
              </a:xfrm>
            </p:spPr>
            <p:txBody>
              <a:bodyPr/>
              <a:lstStyle/>
              <a:p>
                <a:r>
                  <a:rPr lang="ko-KR" altLang="en-US" sz="1800" dirty="0" smtClean="0"/>
                  <a:t>우리는 아래 최소화문제를 풀어야 함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func>
                  </m:oMath>
                </a14:m>
                <a:endParaRPr lang="ko-KR" altLang="ko-KR" sz="1600" dirty="0"/>
              </a:p>
              <a:p>
                <a:r>
                  <a:rPr lang="ko-KR" altLang="en-US" sz="1800" dirty="0" smtClean="0"/>
                  <a:t>추가 제약 조건</a:t>
                </a:r>
                <a:endParaRPr lang="en-US" altLang="ko-KR" sz="1800" dirty="0" smtClean="0"/>
              </a:p>
              <a:p>
                <a:pPr lvl="1"/>
                <a:r>
                  <a:rPr lang="en-US" altLang="ko-KR" sz="1600" dirty="0" smtClean="0"/>
                  <a:t>k=1 </a:t>
                </a:r>
                <a:r>
                  <a:rPr lang="ko-KR" altLang="en-US" sz="1600" dirty="0" smtClean="0"/>
                  <a:t>이라고 가정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최소화문제와 상관없음</a:t>
                </a:r>
                <a:r>
                  <a:rPr lang="en-US" altLang="ko-KR" sz="1600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1, 1}</m:t>
                    </m:r>
                  </m:oMath>
                </a14:m>
                <a:r>
                  <a:rPr lang="ko-KR" altLang="en-US" sz="1600" dirty="0" smtClean="0"/>
                  <a:t> 라고 가정</a:t>
                </a:r>
                <a:endParaRPr lang="en-US" altLang="ko-KR" sz="1600" dirty="0" smtClean="0"/>
              </a:p>
              <a:p>
                <a:pPr lvl="1"/>
                <a:r>
                  <a:rPr lang="ko-KR" altLang="ko-KR" sz="1600" dirty="0"/>
                  <a:t>위의 그림에서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ko-KR" altLang="ko-KR" sz="1600" dirty="0"/>
                  <a:t>를 만족하는 점</a:t>
                </a:r>
                <a:r>
                  <a:rPr lang="en-US" altLang="ko-KR" sz="1600" dirty="0"/>
                  <a:t>, </a:t>
                </a:r>
                <a:r>
                  <a:rPr lang="ko-KR" altLang="ko-KR" sz="1600" dirty="0"/>
                  <a:t>즉</a:t>
                </a:r>
                <a:r>
                  <a:rPr lang="en-US" altLang="ko-KR" sz="1600" dirty="0"/>
                  <a:t>, </a:t>
                </a:r>
                <a:r>
                  <a:rPr lang="ko-KR" altLang="ko-KR" sz="1600" dirty="0"/>
                  <a:t>데이터 포인트는 긍정의 레이블을 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ko-KR" sz="1600" dirty="0"/>
                  <a:t>갖고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ko-KR" altLang="ko-KR" sz="1600" dirty="0"/>
                  <a:t>을 만족하는 데이터 포인트는 부정의 레이블</a:t>
                </a:r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=−1)</m:t>
                    </m:r>
                  </m:oMath>
                </a14:m>
                <a:r>
                  <a:rPr lang="ko-KR" altLang="ko-KR" sz="1600" dirty="0"/>
                  <a:t>을 갖는 </a:t>
                </a:r>
                <a:r>
                  <a:rPr lang="ko-KR" altLang="ko-KR" sz="1600" dirty="0" smtClean="0"/>
                  <a:t>것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즉</a:t>
                </a:r>
                <a:r>
                  <a:rPr lang="en-US" altLang="ko-KR" sz="1600" dirty="0" smtClean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func>
                  </m:oMath>
                </a14:m>
                <a:r>
                  <a:rPr lang="en-US" altLang="ko-KR" sz="1800" dirty="0"/>
                  <a:t>,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altLang="ko-KR" sz="1800" dirty="0" smtClean="0"/>
              </a:p>
              <a:p>
                <a:pPr lvl="2"/>
                <a:r>
                  <a:rPr lang="ko-KR" altLang="en-US" sz="1400" dirty="0" smtClean="0"/>
                  <a:t>참고</a:t>
                </a:r>
                <a:r>
                  <a:rPr lang="en-US" altLang="ko-KR" sz="1400" dirty="0" smtClean="0"/>
                  <a:t>: constrained optimization</a:t>
                </a:r>
                <a:endParaRPr lang="ko-KR" altLang="ko-KR" sz="1400" dirty="0"/>
              </a:p>
              <a:p>
                <a:pPr lvl="1"/>
                <a:endParaRPr lang="ko-KR" altLang="ko-KR" sz="1800" dirty="0"/>
              </a:p>
              <a:p>
                <a:pPr lvl="1"/>
                <a:endParaRPr lang="ko-KR" altLang="en-US" sz="105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799" y="2128838"/>
                <a:ext cx="5181601" cy="4114800"/>
              </a:xfrm>
              <a:blipFill>
                <a:blip r:embed="rId2"/>
                <a:stretch>
                  <a:fillRect t="-741" b="-7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015" y="2514600"/>
            <a:ext cx="4324985" cy="3276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100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Not linearly </a:t>
            </a:r>
            <a:r>
              <a:rPr lang="en-US" altLang="ko-KR" dirty="0"/>
              <a:t>separable cases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013076"/>
            <a:ext cx="4648200" cy="311943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267457" y="3013076"/>
            <a:ext cx="4905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왼쪽과 같은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직선 </a:t>
            </a:r>
            <a:r>
              <a:rPr lang="en-US" altLang="ko-KR" dirty="0" smtClean="0"/>
              <a:t>hyperplane</a:t>
            </a:r>
            <a:r>
              <a:rPr lang="ko-KR" altLang="en-US" dirty="0" smtClean="0"/>
              <a:t>은 존재하지 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이러한 경우</a:t>
            </a:r>
            <a:r>
              <a:rPr lang="en-US" altLang="ko-KR" dirty="0" smtClean="0"/>
              <a:t>,</a:t>
            </a:r>
          </a:p>
          <a:p>
            <a:pPr latinLnBrk="1"/>
            <a:r>
              <a:rPr lang="ko-KR" altLang="ko-KR" dirty="0"/>
              <a:t>①</a:t>
            </a:r>
            <a:r>
              <a:rPr lang="en-US" altLang="ko-KR" dirty="0"/>
              <a:t> Slack </a:t>
            </a:r>
            <a:r>
              <a:rPr lang="ko-KR" altLang="ko-KR" dirty="0"/>
              <a:t>변수 사용하기</a:t>
            </a:r>
          </a:p>
          <a:p>
            <a:pPr latinLnBrk="1"/>
            <a:r>
              <a:rPr lang="ko-KR" altLang="ko-KR" dirty="0"/>
              <a:t>② 데이터 포인트들을 고차원 공간으로 이동시켜 분리하기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0518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77" y="2209800"/>
            <a:ext cx="4456112" cy="4114800"/>
          </a:xfrm>
        </p:spPr>
        <p:txBody>
          <a:bodyPr/>
          <a:lstStyle/>
          <a:p>
            <a:r>
              <a:rPr lang="en-US" altLang="ko-KR" sz="2400" dirty="0" smtClean="0"/>
              <a:t>1. Slack </a:t>
            </a:r>
            <a:r>
              <a:rPr lang="ko-KR" altLang="en-US" sz="2400" dirty="0" smtClean="0"/>
              <a:t>변수 사용하기</a:t>
            </a:r>
            <a:endParaRPr lang="en-US" altLang="ko-KR" sz="2400" dirty="0" smtClean="0"/>
          </a:p>
          <a:p>
            <a:pPr lvl="1"/>
            <a:r>
              <a:rPr lang="en-US" altLang="ko-KR" sz="2000" dirty="0"/>
              <a:t>Slack</a:t>
            </a:r>
            <a:r>
              <a:rPr lang="ko-KR" altLang="ko-KR" sz="2000" dirty="0"/>
              <a:t>변수를 사용하는 방법은 어느 정도 에러를 인정하면서 분류를 하는 </a:t>
            </a:r>
            <a:r>
              <a:rPr lang="ko-KR" altLang="ko-KR" sz="2000" dirty="0" smtClean="0"/>
              <a:t>방법</a:t>
            </a:r>
            <a:endParaRPr lang="en-US" altLang="ko-KR" sz="2000" dirty="0" smtClean="0"/>
          </a:p>
          <a:p>
            <a:pPr lvl="2"/>
            <a:r>
              <a:rPr lang="ko-KR" altLang="ko-KR" sz="1800" dirty="0" smtClean="0"/>
              <a:t>즉</a:t>
            </a:r>
            <a:r>
              <a:rPr lang="en-US" altLang="ko-KR" sz="1800" dirty="0"/>
              <a:t>, hyperplane</a:t>
            </a:r>
            <a:r>
              <a:rPr lang="ko-KR" altLang="ko-KR" sz="1800" dirty="0"/>
              <a:t>을 찾을 때 잘못 레이블링이 되는 관측치의 발생을 어느 정도 허용하는 </a:t>
            </a:r>
            <a:r>
              <a:rPr lang="ko-KR" altLang="ko-KR" sz="1800" dirty="0" smtClean="0"/>
              <a:t>방법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이를 위해서 </a:t>
            </a:r>
            <a:r>
              <a:rPr lang="en-US" altLang="ko-KR" sz="1800" dirty="0" smtClean="0"/>
              <a:t>slack </a:t>
            </a:r>
            <a:r>
              <a:rPr lang="ko-KR" altLang="en-US" sz="1800" dirty="0" smtClean="0"/>
              <a:t>변수 사용</a:t>
            </a:r>
            <a:endParaRPr lang="en-US" altLang="ko-KR" sz="1800" dirty="0" smtClean="0"/>
          </a:p>
          <a:p>
            <a:pPr lvl="2"/>
            <a:r>
              <a:rPr lang="en-US" altLang="ko-KR" sz="1800" dirty="0"/>
              <a:t>Slack </a:t>
            </a:r>
            <a:r>
              <a:rPr lang="ko-KR" altLang="en-US" sz="1800" dirty="0"/>
              <a:t>변수는 각 관측치의 에러 정도를 나타내는 역할을 한다고 </a:t>
            </a:r>
            <a:r>
              <a:rPr lang="ko-KR" altLang="en-US" sz="1800" dirty="0" smtClean="0"/>
              <a:t>생각</a:t>
            </a:r>
            <a:endParaRPr lang="en-US" altLang="ko-KR" sz="1800" dirty="0" smtClean="0"/>
          </a:p>
          <a:p>
            <a:pPr lvl="3"/>
            <a:r>
              <a:rPr lang="en-US" altLang="ko-KR" sz="1400" dirty="0" smtClean="0"/>
              <a:t>y=1</a:t>
            </a:r>
            <a:r>
              <a:rPr lang="ko-KR" altLang="en-US" sz="1400" dirty="0" smtClean="0"/>
              <a:t>의 경우</a:t>
            </a:r>
            <a:r>
              <a:rPr lang="en-US" altLang="ko-KR" sz="1400" dirty="0" smtClean="0"/>
              <a:t>, f(x)=1 </a:t>
            </a:r>
            <a:r>
              <a:rPr lang="ko-KR" altLang="en-US" sz="1400" dirty="0" smtClean="0"/>
              <a:t>과의 거리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y=-1</a:t>
            </a:r>
            <a:r>
              <a:rPr lang="ko-KR" altLang="en-US" sz="1400" dirty="0" smtClean="0"/>
              <a:t>의ㅣ 경우</a:t>
            </a:r>
            <a:r>
              <a:rPr lang="en-US" altLang="ko-KR" sz="1400" dirty="0" smtClean="0"/>
              <a:t>, f(x)=-1</a:t>
            </a:r>
            <a:r>
              <a:rPr lang="ko-KR" altLang="en-US" sz="1400" dirty="0" smtClean="0"/>
              <a:t>과의 거리</a:t>
            </a:r>
            <a:endParaRPr lang="ko-KR" alt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8404" y="2220097"/>
            <a:ext cx="4559418" cy="294502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02927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Slack </a:t>
            </a:r>
            <a:r>
              <a:rPr lang="ko-KR" altLang="en-US" dirty="0" smtClean="0"/>
              <a:t>변수 사용하기 </a:t>
            </a:r>
            <a:r>
              <a:rPr lang="en-US" altLang="ko-KR" dirty="0" smtClean="0"/>
              <a:t>(cont’d)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90800"/>
            <a:ext cx="4590574" cy="3163887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24678" y="2819400"/>
                <a:ext cx="5641976" cy="542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latinLnBrk="1">
                  <a:spcBef>
                    <a:spcPts val="80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나눔고딕OTF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나눔고딕OTF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𝑏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,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𝜉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나눔고딕OTF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나눔고딕OTF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나눔고딕OTF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나눔고딕OTF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나눔고딕OTF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ko-KR" altLang="ko-KR" i="1" kern="1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나눔고딕OTF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나눔고딕OTF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나눔고딕OTF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ko-KR" i="1" kern="100">
                                    <a:latin typeface="Cambria Math" panose="02040503050406030204" pitchFamily="18" charset="0"/>
                                    <a:cs typeface="나눔고딕OTF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func>
                    <m:r>
                      <a:rPr lang="en-US" altLang="ko-KR" i="1" kern="100">
                        <a:latin typeface="Cambria Math" panose="02040503050406030204" pitchFamily="18" charset="0"/>
                        <a:cs typeface="나눔고딕OTF"/>
                      </a:rPr>
                      <m:t>+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나눔고딕OTF"/>
                      </a:rPr>
                      <m:t>𝐶</m:t>
                    </m:r>
                    <m:nary>
                      <m:naryPr>
                        <m:chr m:val="∑"/>
                        <m:limLoc m:val="subSup"/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나눔고딕OTF"/>
                          </a:rPr>
                        </m:ctrlPr>
                      </m:naryPr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나눔고딕OTF"/>
                          </a:rPr>
                          <m:t>𝑖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나눔고딕OTF"/>
                          </a:rPr>
                          <m:t>=1</m:t>
                        </m:r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나눔고딕OTF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나눔고딕OTF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kern="100" dirty="0">
                    <a:latin typeface="나눔고딕OTF"/>
                    <a:cs typeface="나눔고딕OTF"/>
                  </a:rPr>
                  <a:t>, 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나눔고딕OTF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나눔고딕OTF"/>
                          </a:rPr>
                          <m:t>𝑦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나눔고딕OTF"/>
                          </a:rPr>
                          <m:t>𝑖</m:t>
                        </m:r>
                      </m:sub>
                    </m:sSub>
                    <m:r>
                      <a:rPr lang="en-US" altLang="ko-KR" i="1" kern="100">
                        <a:latin typeface="Cambria Math" panose="02040503050406030204" pitchFamily="18" charset="0"/>
                        <a:cs typeface="나눔고딕OTF"/>
                      </a:rPr>
                      <m:t>𝑓</m:t>
                    </m:r>
                    <m:d>
                      <m:d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나눔고딕OT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나눔고딕OTF"/>
                              </a:rPr>
                            </m:ctrlPr>
                          </m:sSub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i="1" kern="100">
                        <a:latin typeface="Cambria Math" panose="02040503050406030204" pitchFamily="18" charset="0"/>
                        <a:cs typeface="나눔고딕OTF"/>
                      </a:rPr>
                      <m:t>≥1−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나눔고딕OTF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나눔고딕OTF"/>
                          </a:rPr>
                          <m:t>𝜉</m:t>
                        </m:r>
                      </m:e>
                      <m:sub>
                        <m:r>
                          <a:rPr lang="en-US" altLang="ko-KR" i="1" kern="100">
                            <a:latin typeface="Cambria Math" panose="02040503050406030204" pitchFamily="18" charset="0"/>
                            <a:cs typeface="나눔고딕OTF"/>
                          </a:rPr>
                          <m:t>𝑖</m:t>
                        </m:r>
                      </m:sub>
                    </m:sSub>
                  </m:oMath>
                </a14:m>
                <a:endParaRPr lang="ko-KR" altLang="ko-KR" kern="100" dirty="0">
                  <a:latin typeface="나눔고딕OTF"/>
                  <a:cs typeface="나눔고딕OTF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678" y="2819400"/>
                <a:ext cx="5641976" cy="542456"/>
              </a:xfrm>
              <a:prstGeom prst="rect">
                <a:avLst/>
              </a:prstGeom>
              <a:blipFill>
                <a:blip r:embed="rId3"/>
                <a:stretch>
                  <a:fillRect t="-71591" b="-10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371975" y="333477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latin typeface="나눔고딕OTF"/>
                <a:cs typeface="나눔고딕OTF"/>
              </a:rPr>
              <a:t>margin</a:t>
            </a:r>
            <a:r>
              <a:rPr lang="ko-KR" altLang="ko-KR" dirty="0">
                <a:ea typeface="나눔고딕OTF"/>
                <a:cs typeface="나눔고딕OTF"/>
              </a:rPr>
              <a:t>을 되도록 크게하면서 에러의 정도 </a:t>
            </a:r>
            <a:r>
              <a:rPr lang="en-US" altLang="ko-KR" dirty="0">
                <a:ea typeface="나눔고딕OTF"/>
                <a:cs typeface="나눔고딕OTF"/>
              </a:rPr>
              <a:t>(</a:t>
            </a:r>
            <a:r>
              <a:rPr lang="ko-KR" altLang="ko-KR" dirty="0">
                <a:ea typeface="나눔고딕OTF"/>
                <a:cs typeface="나눔고딕OTF"/>
              </a:rPr>
              <a:t>각 관측치들의 </a:t>
            </a:r>
            <a:r>
              <a:rPr lang="en-US" altLang="ko-KR" dirty="0">
                <a:ea typeface="나눔고딕OTF"/>
                <a:cs typeface="나눔고딕OTF"/>
              </a:rPr>
              <a:t>slack </a:t>
            </a:r>
            <a:r>
              <a:rPr lang="ko-KR" altLang="ko-KR" dirty="0">
                <a:ea typeface="나눔고딕OTF"/>
                <a:cs typeface="나눔고딕OTF"/>
              </a:rPr>
              <a:t>변수값의 합으로 표현</a:t>
            </a:r>
            <a:r>
              <a:rPr lang="en-US" altLang="ko-KR" dirty="0">
                <a:ea typeface="나눔고딕OTF"/>
                <a:cs typeface="나눔고딕OTF"/>
              </a:rPr>
              <a:t>)</a:t>
            </a:r>
            <a:r>
              <a:rPr lang="ko-KR" altLang="ko-KR" dirty="0">
                <a:ea typeface="나눔고딕OTF"/>
                <a:cs typeface="나눔고딕OTF"/>
              </a:rPr>
              <a:t>를 최소화하는 </a:t>
            </a:r>
            <a:r>
              <a:rPr lang="en-US" altLang="ko-KR" dirty="0">
                <a:ea typeface="나눔고딕OTF"/>
                <a:cs typeface="나눔고딕OTF"/>
              </a:rPr>
              <a:t>hyperplane</a:t>
            </a:r>
            <a:r>
              <a:rPr lang="ko-KR" altLang="ko-KR" dirty="0">
                <a:ea typeface="나눔고딕OTF"/>
                <a:cs typeface="나눔고딕OTF"/>
              </a:rPr>
              <a:t>을 찾는다는 것을 의미</a:t>
            </a:r>
            <a:endParaRPr lang="ko-KR" altLang="en-US" dirty="0"/>
          </a:p>
        </p:txBody>
      </p:sp>
      <p:sp>
        <p:nvSpPr>
          <p:cNvPr id="9" name="Rectangle 8"/>
          <p:cNvSpPr/>
          <p:nvPr/>
        </p:nvSpPr>
        <p:spPr>
          <a:xfrm>
            <a:off x="5142470" y="4562517"/>
            <a:ext cx="381261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나눔고딕OTF"/>
                <a:cs typeface="나눔고딕OTF"/>
              </a:rPr>
              <a:t>C</a:t>
            </a:r>
            <a:r>
              <a:rPr lang="ko-KR" altLang="en-US" dirty="0" smtClean="0">
                <a:latin typeface="나눔고딕OTF"/>
                <a:cs typeface="나눔고딕OTF"/>
              </a:rPr>
              <a:t>의 의미</a:t>
            </a:r>
            <a:r>
              <a:rPr lang="en-US" altLang="ko-KR" dirty="0">
                <a:latin typeface="나눔고딕OTF"/>
                <a:cs typeface="나눔고딕OTF"/>
              </a:rPr>
              <a:t>: C</a:t>
            </a:r>
            <a:r>
              <a:rPr lang="ko-KR" altLang="en-US" dirty="0">
                <a:latin typeface="나눔고딕OTF"/>
                <a:cs typeface="나눔고딕OTF"/>
              </a:rPr>
              <a:t>의 값이 커지면</a:t>
            </a:r>
            <a:r>
              <a:rPr lang="en-US" altLang="ko-KR" dirty="0">
                <a:latin typeface="나눔고딕OTF"/>
                <a:cs typeface="나눔고딕OTF"/>
              </a:rPr>
              <a:t>, slack </a:t>
            </a:r>
            <a:r>
              <a:rPr lang="ko-KR" altLang="en-US" dirty="0">
                <a:latin typeface="나눔고딕OTF"/>
                <a:cs typeface="나눔고딕OTF"/>
              </a:rPr>
              <a:t>변수의 값이 작아져야 한다는 것을 </a:t>
            </a:r>
            <a:r>
              <a:rPr lang="ko-KR" altLang="en-US" dirty="0" smtClean="0">
                <a:latin typeface="나눔고딕OTF"/>
                <a:cs typeface="나눔고딕OTF"/>
              </a:rPr>
              <a:t>의미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OTF"/>
              </a:rPr>
              <a:t>⇒ 즉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OTF"/>
              </a:rPr>
              <a:t>,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OTF"/>
              </a:rPr>
              <a:t>에러를 조금만 허용 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OTF"/>
              </a:rPr>
              <a:t>(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OTF"/>
              </a:rPr>
              <a:t>하지만 과적합 문제 발생 가능성 증가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  <a:cs typeface="나눔고딕OTF"/>
              </a:rPr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724400" y="443045"/>
                <a:ext cx="4419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600" dirty="0" smtClean="0"/>
                  <a:t>에러를 허용한다는 의미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나눔고딕OTF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  <a:cs typeface="나눔고딕OTF"/>
                          </a:rPr>
                          <m:t>𝑦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  <a:cs typeface="나눔고딕OTF"/>
                          </a:rPr>
                          <m:t>𝑖</m:t>
                        </m:r>
                      </m:sub>
                    </m:sSub>
                    <m:r>
                      <a:rPr lang="en-US" altLang="ko-KR" sz="1600" b="0" i="1" kern="100" smtClean="0">
                        <a:latin typeface="Cambria Math" panose="02040503050406030204" pitchFamily="18" charset="0"/>
                        <a:cs typeface="나눔고딕OTF"/>
                      </a:rPr>
                      <m:t>=1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인경우</a:t>
                </a:r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600" i="1" kern="100">
                        <a:latin typeface="Cambria Math" panose="02040503050406030204" pitchFamily="18" charset="0"/>
                        <a:cs typeface="나눔고딕OTF"/>
                      </a:rPr>
                      <m:t>𝑓</m:t>
                    </m:r>
                    <m:d>
                      <m:dPr>
                        <m:ctrlPr>
                          <a:rPr lang="ko-KR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나눔고딕OTF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나눔고딕OTF"/>
                              </a:rPr>
                            </m:ctrlPr>
                          </m:sSubPr>
                          <m:e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 kern="100">
                                <a:latin typeface="Cambria Math" panose="02040503050406030204" pitchFamily="18" charset="0"/>
                                <a:cs typeface="나눔고딕OTF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kern="100" smtClean="0">
                        <a:latin typeface="Cambria Math" panose="02040503050406030204" pitchFamily="18" charset="0"/>
                        <a:cs typeface="나눔고딕OTF"/>
                      </a:rPr>
                      <m:t>=1</m:t>
                    </m:r>
                  </m:oMath>
                </a14:m>
                <a:r>
                  <a:rPr lang="ko-KR" altLang="en-US" sz="1600" dirty="0" smtClean="0"/>
                  <a:t>로부터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600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나눔고딕OTF"/>
                          </a:rPr>
                        </m:ctrlPr>
                      </m:sSubPr>
                      <m:e>
                        <m:r>
                          <a:rPr lang="en-US" altLang="ko-KR" sz="1600" i="1" kern="100">
                            <a:latin typeface="Cambria Math" panose="02040503050406030204" pitchFamily="18" charset="0"/>
                            <a:cs typeface="나눔고딕OTF"/>
                          </a:rPr>
                          <m:t>𝜉</m:t>
                        </m:r>
                      </m:e>
                      <m:sub>
                        <m:r>
                          <a:rPr lang="en-US" altLang="ko-KR" sz="1600" i="1" kern="100">
                            <a:latin typeface="Cambria Math" panose="02040503050406030204" pitchFamily="18" charset="0"/>
                            <a:cs typeface="나눔고딕OTF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1600" dirty="0" smtClean="0"/>
                  <a:t> 떨어져 있을 수 있다라는 것을 의미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43045"/>
                <a:ext cx="4419600" cy="830997"/>
              </a:xfrm>
              <a:prstGeom prst="rect">
                <a:avLst/>
              </a:prstGeom>
              <a:blipFill>
                <a:blip r:embed="rId4"/>
                <a:stretch>
                  <a:fillRect l="-690" t="-2206" b="-88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 bwMode="auto">
          <a:xfrm flipH="1" flipV="1">
            <a:off x="6858000" y="1145015"/>
            <a:ext cx="1295400" cy="176056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9471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벡터를 고차원으로 이동하기 </a:t>
            </a:r>
            <a:r>
              <a:rPr lang="en-US" altLang="ko-KR" sz="2400" dirty="0" smtClean="0"/>
              <a:t>(kernel trick </a:t>
            </a:r>
            <a:r>
              <a:rPr lang="ko-KR" altLang="en-US" sz="2400" dirty="0" smtClean="0"/>
              <a:t>사용하기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1" y="2617805"/>
            <a:ext cx="3909060" cy="3506470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035" y="2822910"/>
            <a:ext cx="4091940" cy="30962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ight Arrow 7"/>
          <p:cNvSpPr/>
          <p:nvPr/>
        </p:nvSpPr>
        <p:spPr bwMode="auto">
          <a:xfrm>
            <a:off x="4191000" y="3886200"/>
            <a:ext cx="381000" cy="801687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704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벡터를 고차원으로 </a:t>
            </a:r>
            <a:r>
              <a:rPr lang="ko-KR" altLang="en-US" sz="2000" dirty="0" smtClean="0"/>
              <a:t>이동하기 </a:t>
            </a:r>
            <a:r>
              <a:rPr lang="en-US" altLang="ko-KR" sz="2000" dirty="0" smtClean="0"/>
              <a:t>(cont’d)</a:t>
            </a:r>
          </a:p>
          <a:p>
            <a:pPr lvl="1"/>
            <a:r>
              <a:rPr lang="ko-KR" altLang="ko-KR" sz="1800" dirty="0"/>
              <a:t>저차원의 데이터 포인트들을 고차원으로 이동시킨후 해당 공간에서 </a:t>
            </a:r>
            <a:r>
              <a:rPr lang="en-US" altLang="ko-KR" sz="1800" dirty="0"/>
              <a:t>hyperplane</a:t>
            </a:r>
            <a:r>
              <a:rPr lang="ko-KR" altLang="ko-KR" sz="1800" dirty="0"/>
              <a:t>을 찾는 </a:t>
            </a:r>
            <a:r>
              <a:rPr lang="ko-KR" altLang="ko-KR" sz="1800" dirty="0" smtClean="0"/>
              <a:t>과정에는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다음</a:t>
            </a:r>
            <a:r>
              <a:rPr lang="ko-KR" altLang="ko-KR" sz="1800" dirty="0" smtClean="0"/>
              <a:t> </a:t>
            </a:r>
            <a:r>
              <a:rPr lang="ko-KR" altLang="ko-KR" sz="1800" dirty="0"/>
              <a:t>두 단계가 </a:t>
            </a:r>
            <a:r>
              <a:rPr lang="ko-KR" altLang="ko-KR" sz="1800" dirty="0" smtClean="0"/>
              <a:t>필요</a:t>
            </a:r>
            <a:endParaRPr lang="en-US" altLang="ko-KR" sz="1800" dirty="0" smtClean="0"/>
          </a:p>
          <a:p>
            <a:pPr lvl="2"/>
            <a:r>
              <a:rPr lang="en-US" altLang="ko-KR" sz="1800" dirty="0"/>
              <a:t>1) </a:t>
            </a:r>
            <a:r>
              <a:rPr lang="ko-KR" altLang="ko-KR" sz="1800" dirty="0"/>
              <a:t>데이터 포인트들을 고차원으로 </a:t>
            </a:r>
            <a:r>
              <a:rPr lang="ko-KR" altLang="ko-KR" sz="1800" dirty="0" smtClean="0"/>
              <a:t>이동시키기</a:t>
            </a:r>
            <a:endParaRPr lang="en-US" altLang="ko-KR" sz="1800" dirty="0"/>
          </a:p>
          <a:p>
            <a:pPr lvl="2"/>
            <a:r>
              <a:rPr lang="en-US" altLang="ko-KR" sz="1800" dirty="0" smtClean="0"/>
              <a:t>2</a:t>
            </a:r>
            <a:r>
              <a:rPr lang="en-US" altLang="ko-KR" sz="1800" dirty="0"/>
              <a:t>) </a:t>
            </a:r>
            <a:r>
              <a:rPr lang="ko-KR" altLang="ko-KR" sz="1800" dirty="0"/>
              <a:t>고차원에서의 데이터 포인트들 사이의 내적 </a:t>
            </a:r>
            <a:r>
              <a:rPr lang="ko-KR" altLang="ko-KR" sz="1800" dirty="0" smtClean="0"/>
              <a:t>계산하기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하지만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각 데이터 포인트를 고차원으로 직접 이동시킨 후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내적을 연산하는 것은 시간이 너무 오래 걸림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이를 해결하기 위해서 </a:t>
            </a:r>
            <a:r>
              <a:rPr lang="en-US" altLang="ko-KR" sz="1800" dirty="0" smtClean="0"/>
              <a:t>kernel function </a:t>
            </a:r>
            <a:r>
              <a:rPr lang="ko-KR" altLang="en-US" sz="1800" dirty="0" smtClean="0"/>
              <a:t>사용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이를 </a:t>
            </a:r>
            <a:r>
              <a:rPr lang="en-US" altLang="ko-KR" sz="1800" dirty="0" smtClean="0"/>
              <a:t>kernel trick</a:t>
            </a:r>
            <a:r>
              <a:rPr lang="ko-KR" altLang="en-US" sz="1800" dirty="0" smtClean="0"/>
              <a:t>라고도 함</a:t>
            </a:r>
            <a:r>
              <a:rPr lang="en-US" altLang="ko-KR" sz="1800" dirty="0" smtClean="0"/>
              <a:t>)</a:t>
            </a:r>
          </a:p>
          <a:p>
            <a:pPr lvl="3"/>
            <a:r>
              <a:rPr lang="en-US" altLang="ko-KR" sz="1400" dirty="0" smtClean="0"/>
              <a:t>Kernel </a:t>
            </a:r>
            <a:r>
              <a:rPr lang="ko-KR" altLang="en-US" sz="1400" dirty="0" smtClean="0"/>
              <a:t>함수를 사용하면</a:t>
            </a:r>
            <a:r>
              <a:rPr lang="en-US" altLang="ko-KR" sz="1400" dirty="0" smtClean="0"/>
              <a:t>, </a:t>
            </a:r>
            <a:r>
              <a:rPr lang="ko-KR" altLang="en-US" sz="1400" dirty="0"/>
              <a:t>점들을 직접적으로 고차원으로 보내지 않고 간단하게 고차원에서의 내적을 계산한 결과를 얻을 수 </a:t>
            </a:r>
            <a:r>
              <a:rPr lang="ko-KR" altLang="en-US" sz="1400" dirty="0" smtClean="0"/>
              <a:t>있음</a:t>
            </a:r>
            <a:endParaRPr lang="en-US" altLang="ko-KR" sz="1400" dirty="0" smtClean="0"/>
          </a:p>
          <a:p>
            <a:pPr lvl="3"/>
            <a:r>
              <a:rPr lang="ko-KR" altLang="en-US" sz="1400" dirty="0" smtClean="0"/>
              <a:t>종류</a:t>
            </a:r>
            <a:r>
              <a:rPr lang="en-US" altLang="ko-KR" sz="1400" dirty="0" smtClean="0"/>
              <a:t>: </a:t>
            </a:r>
            <a:r>
              <a:rPr lang="ko-KR" altLang="en-US" sz="1400" dirty="0"/>
              <a:t>다항 </a:t>
            </a:r>
            <a:r>
              <a:rPr lang="en-US" altLang="ko-KR" sz="1400" dirty="0"/>
              <a:t>kernel (polynomial kernel), </a:t>
            </a:r>
            <a:r>
              <a:rPr lang="en-US" altLang="ko-KR" sz="1400" dirty="0" err="1"/>
              <a:t>rbf</a:t>
            </a:r>
            <a:r>
              <a:rPr lang="en-US" altLang="ko-KR" sz="1400" dirty="0"/>
              <a:t>(radius basis function) kernel</a:t>
            </a:r>
            <a:endParaRPr lang="en-US" altLang="ko-KR" sz="1400" dirty="0" smtClean="0"/>
          </a:p>
          <a:p>
            <a:pPr lvl="4"/>
            <a:endParaRPr lang="ko-KR" altLang="en-US" sz="1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9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8037512" cy="4114800"/>
              </a:xfrm>
            </p:spPr>
            <p:txBody>
              <a:bodyPr/>
              <a:lstStyle/>
              <a:p>
                <a:r>
                  <a:rPr lang="ko-KR" altLang="en-US" sz="1800" dirty="0" smtClean="0"/>
                  <a:t>다항 </a:t>
                </a:r>
                <a:r>
                  <a:rPr lang="en-US" altLang="ko-KR" sz="1800" dirty="0" smtClean="0"/>
                  <a:t>kernel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ko-KR" altLang="ko-KR" sz="1600" dirty="0"/>
              </a:p>
              <a:p>
                <a:pPr lvl="2"/>
                <a:r>
                  <a:rPr lang="ko-KR" altLang="en-US" sz="1400" dirty="0" smtClean="0"/>
                  <a:t>이는 저차원의 두 벡터 </a:t>
                </a:r>
                <a:r>
                  <a:rPr lang="en-US" altLang="ko-KR" sz="1400" dirty="0" smtClean="0"/>
                  <a:t>(</a:t>
                </a:r>
                <a:r>
                  <a:rPr lang="ko-KR" altLang="en-US" sz="1400" dirty="0" smtClean="0"/>
                  <a:t>즉</a:t>
                </a:r>
                <a:r>
                  <a:rPr lang="en-US" altLang="ko-KR" sz="1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1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altLang="ko-KR" sz="1400" dirty="0" smtClean="0"/>
                  <a:t>)</a:t>
                </a:r>
                <a:r>
                  <a:rPr lang="ko-KR" altLang="en-US" sz="1400" dirty="0" smtClean="0"/>
                  <a:t>을 고차원으로 보낸 후의 내적 결과 리턴</a:t>
                </a:r>
                <a:endParaRPr lang="en-US" altLang="ko-KR" sz="1400" dirty="0" smtClean="0"/>
              </a:p>
              <a:p>
                <a:pPr lvl="2"/>
                <a:r>
                  <a:rPr lang="ko-KR" altLang="en-US" sz="1400" dirty="0" smtClean="0"/>
                  <a:t>하지만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직접적으로 고차원 공간으로 점들을 이동시키지는 않음</a:t>
                </a:r>
                <a:endParaRPr lang="en-US" altLang="ko-KR" sz="1400" dirty="0" smtClean="0"/>
              </a:p>
              <a:p>
                <a:pPr lvl="2"/>
                <a:r>
                  <a:rPr lang="en-US" altLang="ko-KR" sz="1400" dirty="0"/>
                  <a:t>b</a:t>
                </a:r>
                <a:r>
                  <a:rPr lang="ko-KR" altLang="ko-KR" sz="1400" dirty="0"/>
                  <a:t>와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/>
                  <a:t> (gamma), d</a:t>
                </a:r>
                <a:r>
                  <a:rPr lang="ko-KR" altLang="ko-KR" sz="1400" dirty="0"/>
                  <a:t>는 </a:t>
                </a:r>
                <a:r>
                  <a:rPr lang="ko-KR" altLang="ko-KR" sz="1400" dirty="0" smtClean="0"/>
                  <a:t>하이퍼파라미터</a:t>
                </a:r>
                <a:endParaRPr lang="en-US" altLang="ko-KR" sz="1400" dirty="0" smtClean="0"/>
              </a:p>
              <a:p>
                <a:pPr lvl="2"/>
                <a:r>
                  <a:rPr lang="ko-KR" altLang="en-US" sz="1400" dirty="0" smtClean="0"/>
                  <a:t>예</a:t>
                </a:r>
                <a:r>
                  <a:rPr lang="en-US" altLang="ko-KR" sz="1400" dirty="0" smtClean="0"/>
                  <a:t>) b </a:t>
                </a:r>
                <a:r>
                  <a:rPr lang="en-US" altLang="ko-KR" sz="1400" dirty="0"/>
                  <a:t>= 0,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/>
                  <a:t> = 1, d=2 </a:t>
                </a:r>
                <a:r>
                  <a:rPr lang="ko-KR" altLang="ko-KR" sz="1400" dirty="0"/>
                  <a:t>이라고 </a:t>
                </a:r>
                <a:r>
                  <a:rPr lang="ko-KR" altLang="ko-KR" sz="1400" dirty="0" smtClean="0"/>
                  <a:t>가정</a:t>
                </a:r>
                <a:endParaRPr lang="en-US" altLang="ko-KR" sz="1400" dirty="0" smtClean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𝐲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ko-KR" sz="1400" dirty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14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1" i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ko-KR" sz="1400" b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b="1" dirty="0"/>
                  <a:t> </a:t>
                </a:r>
                <a:r>
                  <a:rPr lang="ko-KR" altLang="ko-KR" sz="1400" dirty="0"/>
                  <a:t>인 </a:t>
                </a:r>
                <a:r>
                  <a:rPr lang="ko-KR" altLang="ko-KR" sz="1400" dirty="0" smtClean="0"/>
                  <a:t>경우</a:t>
                </a:r>
                <a:endParaRPr lang="en-US" altLang="ko-KR" sz="1400" dirty="0" smtClean="0"/>
              </a:p>
              <a:p>
                <a:pPr lvl="3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40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14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400" b="1" i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ko-KR" sz="1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400" dirty="0" smtClean="0"/>
              </a:p>
              <a:p>
                <a:pPr lvl="4"/>
                <a:r>
                  <a:rPr lang="ko-KR" altLang="en-US" sz="1400" dirty="0"/>
                  <a:t>이는 </a:t>
                </a:r>
                <a:r>
                  <a:rPr lang="ko-KR" altLang="en-US" sz="1400" dirty="0" smtClean="0"/>
                  <a:t>아래와 </a:t>
                </a:r>
                <a:r>
                  <a:rPr lang="ko-KR" altLang="en-US" sz="1400" dirty="0"/>
                  <a:t>같은 두 벡터 간의 </a:t>
                </a:r>
                <a:r>
                  <a:rPr lang="ko-KR" altLang="en-US" sz="1400" dirty="0" smtClean="0"/>
                  <a:t>내적을 의미</a:t>
                </a:r>
                <a:endParaRPr lang="en-US" altLang="ko-KR" sz="1400" dirty="0" smtClean="0"/>
              </a:p>
              <a:p>
                <a:pPr lvl="4"/>
                <a14:m>
                  <m:oMath xmlns:m="http://schemas.openxmlformats.org/officeDocument/2006/math">
                    <m:d>
                      <m:d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</m:t>
                        </m:r>
                        <m:rad>
                          <m:radPr>
                            <m:degHide m:val="on"/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ko-K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140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rad>
                      <m:radPr>
                        <m:degHide m:val="on"/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ko-KR" altLang="ko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400" dirty="0" smtClean="0"/>
              </a:p>
              <a:p>
                <a:pPr lvl="4"/>
                <a:r>
                  <a:rPr lang="en-US" altLang="ko-KR" sz="1400" dirty="0" smtClean="0"/>
                  <a:t>k()</a:t>
                </a:r>
                <a:r>
                  <a:rPr lang="ko-KR" altLang="en-US" sz="1400" dirty="0" smtClean="0"/>
                  <a:t>는 </a:t>
                </a:r>
                <a:r>
                  <a:rPr lang="en-US" altLang="ko-KR" sz="1400" dirty="0" smtClean="0"/>
                  <a:t>2</a:t>
                </a:r>
                <a:r>
                  <a:rPr lang="ko-KR" altLang="en-US" sz="1400" dirty="0"/>
                  <a:t>차원 공간에 있는 벡터들을 </a:t>
                </a:r>
                <a:r>
                  <a:rPr lang="en-US" altLang="ko-KR" sz="1400" dirty="0"/>
                  <a:t>3</a:t>
                </a:r>
                <a:r>
                  <a:rPr lang="ko-KR" altLang="en-US" sz="1400" dirty="0"/>
                  <a:t>차원 공간으로 이동 후 해당 공간에서 내적을 계산하는 </a:t>
                </a:r>
                <a:r>
                  <a:rPr lang="ko-KR" altLang="en-US" sz="1400" dirty="0" smtClean="0"/>
                  <a:t>역할</a:t>
                </a:r>
                <a:endParaRPr lang="en-US" altLang="ko-KR" sz="1400" dirty="0" smtClean="0"/>
              </a:p>
              <a:p>
                <a:pPr lvl="3"/>
                <a:r>
                  <a:rPr lang="en-US" altLang="ko-KR" sz="1400" dirty="0"/>
                  <a:t>d</a:t>
                </a:r>
                <a:r>
                  <a:rPr lang="ko-KR" altLang="en-US" sz="1400" dirty="0"/>
                  <a:t>의 값이 증가할 수록 더 높은 차원에서의 </a:t>
                </a:r>
                <a:r>
                  <a:rPr lang="ko-KR" altLang="en-US" sz="1400" dirty="0" smtClean="0"/>
                  <a:t>내적값</a:t>
                </a:r>
                <a:endParaRPr lang="en-US" altLang="ko-KR" sz="1400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400" dirty="0" smtClean="0"/>
                  <a:t> </a:t>
                </a:r>
                <a:r>
                  <a:rPr lang="ko-KR" altLang="en-US" sz="1400" dirty="0" smtClean="0"/>
                  <a:t>값의 의미</a:t>
                </a:r>
                <a:r>
                  <a:rPr lang="en-US" altLang="ko-KR" sz="1400" dirty="0" smtClean="0"/>
                  <a:t>: </a:t>
                </a:r>
                <a:r>
                  <a:rPr lang="ko-KR" altLang="en-US" sz="1400" dirty="0"/>
                  <a:t>이 값이 커지면 고차원 공간에서의 두 벡터의 내적값이 </a:t>
                </a:r>
                <a:r>
                  <a:rPr lang="ko-KR" altLang="en-US" sz="1400" dirty="0" smtClean="0"/>
                  <a:t>커진다</a:t>
                </a:r>
                <a:r>
                  <a:rPr lang="en-US" altLang="ko-KR" sz="1400" dirty="0" smtClean="0"/>
                  <a:t>. </a:t>
                </a:r>
                <a:r>
                  <a:rPr lang="ko-KR" altLang="en-US" sz="1400" dirty="0" smtClean="0"/>
                  <a:t>내적값은 유사도를 반영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즉</a:t>
                </a:r>
                <a:r>
                  <a:rPr lang="en-US" altLang="ko-KR" sz="1400" dirty="0" smtClean="0"/>
                  <a:t>, </a:t>
                </a:r>
                <a:r>
                  <a:rPr lang="ko-KR" altLang="en-US" sz="1400" dirty="0" smtClean="0"/>
                  <a:t>두 벡터가 더 유사한 벡터로 간주된다</a:t>
                </a:r>
                <a:r>
                  <a:rPr lang="en-US" altLang="ko-KR" sz="1400" dirty="0" smtClean="0"/>
                  <a:t>.</a:t>
                </a:r>
                <a:endParaRPr lang="ko-KR" altLang="ko-KR" sz="1400" dirty="0"/>
              </a:p>
              <a:p>
                <a:pPr lvl="4"/>
                <a:endParaRPr lang="ko-KR" altLang="ko-KR" sz="1400" dirty="0"/>
              </a:p>
              <a:p>
                <a:pPr lvl="3"/>
                <a:endParaRPr lang="ko-KR" altLang="en-US" sz="105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8037512" cy="4114800"/>
              </a:xfrm>
              <a:blipFill>
                <a:blip r:embed="rId2"/>
                <a:stretch>
                  <a:fillRect t="-889" b="-4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1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rbf kernel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k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ko-KR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0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ko-KR" altLang="ko-KR" sz="20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8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altLang="ko-KR" sz="1800" dirty="0" smtClean="0"/>
              </a:p>
              <a:p>
                <a:pPr lvl="2"/>
                <a:r>
                  <a:rPr lang="ko-KR" altLang="ko-KR" sz="1800" dirty="0"/>
                  <a:t>여기에서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ko-KR" sz="1800" dirty="0"/>
                  <a:t>는 두 벡터간 유클리디안 거리의 제곱을 </a:t>
                </a:r>
                <a:r>
                  <a:rPr lang="ko-KR" altLang="ko-KR" sz="1800" dirty="0" smtClean="0"/>
                  <a:t>의미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sz="1800" dirty="0" smtClean="0"/>
                  <a:t>값의 의미</a:t>
                </a:r>
                <a:r>
                  <a:rPr lang="en-US" altLang="ko-KR" sz="1800" dirty="0" smtClean="0"/>
                  <a:t>: </a:t>
                </a:r>
                <a:r>
                  <a:rPr lang="ko-KR" altLang="en-US" sz="1800" dirty="0" smtClean="0"/>
                  <a:t>이 </a:t>
                </a:r>
                <a:r>
                  <a:rPr lang="ko-KR" altLang="ko-KR" sz="1800" dirty="0"/>
                  <a:t>값이 클수록 </a:t>
                </a:r>
                <a:r>
                  <a:rPr lang="ko-KR" altLang="en-US" sz="1800" dirty="0" smtClean="0"/>
                  <a:t>내적값이 작아짐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유사도가 작아진다</a:t>
                </a:r>
                <a:r>
                  <a:rPr lang="en-US" altLang="ko-KR" sz="1800" dirty="0" smtClean="0"/>
                  <a:t>.</a:t>
                </a:r>
                <a:endParaRPr lang="ko-KR" altLang="ko-KR" sz="1800" dirty="0"/>
              </a:p>
              <a:p>
                <a:pPr lvl="2"/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r="-3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4914807"/>
            <a:ext cx="6934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나눔고딕OTF"/>
                <a:cs typeface="나눔고딕OTF"/>
              </a:rPr>
              <a:t>rbf</a:t>
            </a:r>
            <a:r>
              <a:rPr lang="en-US" altLang="ko-KR" sz="1600" dirty="0">
                <a:latin typeface="나눔고딕OTF"/>
                <a:cs typeface="나눔고딕OTF"/>
              </a:rPr>
              <a:t> kernel</a:t>
            </a:r>
            <a:r>
              <a:rPr lang="ko-KR" altLang="ko-KR" sz="1600" dirty="0">
                <a:ea typeface="나눔고딕OTF"/>
                <a:cs typeface="나눔고딕OTF"/>
              </a:rPr>
              <a:t>은 저차원 공간의 벡터를 무한 차원</a:t>
            </a:r>
            <a:r>
              <a:rPr lang="en-US" altLang="ko-KR" sz="1600" dirty="0">
                <a:ea typeface="나눔고딕OTF"/>
                <a:cs typeface="나눔고딕OTF"/>
              </a:rPr>
              <a:t> (infinite dimension)</a:t>
            </a:r>
            <a:r>
              <a:rPr lang="ko-KR" altLang="ko-KR" sz="1600" dirty="0">
                <a:ea typeface="나눔고딕OTF"/>
                <a:cs typeface="나눔고딕OTF"/>
              </a:rPr>
              <a:t>으로 보내고 그곳에서의 내적을 구하는 효과가 </a:t>
            </a:r>
            <a:r>
              <a:rPr lang="ko-KR" altLang="en-US" sz="1600" dirty="0" smtClean="0">
                <a:ea typeface="나눔고딕OTF"/>
                <a:cs typeface="나눔고딕OTF"/>
              </a:rPr>
              <a:t>있음</a:t>
            </a:r>
            <a:r>
              <a:rPr lang="en-US" altLang="ko-KR" sz="1600" dirty="0" smtClean="0">
                <a:ea typeface="나눔고딕OTF"/>
                <a:cs typeface="나눔고딕OTF"/>
              </a:rPr>
              <a:t>. </a:t>
            </a:r>
            <a:r>
              <a:rPr lang="ko-KR" altLang="ko-KR" sz="1600" dirty="0">
                <a:ea typeface="나눔고딕OTF"/>
                <a:cs typeface="나눔고딕OTF"/>
              </a:rPr>
              <a:t>자세한 내용은 </a:t>
            </a:r>
            <a:r>
              <a:rPr lang="en-US" altLang="ko-KR" sz="1600" u="sng" dirty="0">
                <a:solidFill>
                  <a:srgbClr val="0563C1"/>
                </a:solidFill>
                <a:ea typeface="나눔고딕OTF"/>
                <a:cs typeface="나눔고딕OTF"/>
                <a:hlinkClick r:id="rId3"/>
              </a:rPr>
              <a:t>https://</a:t>
            </a:r>
            <a:r>
              <a:rPr lang="en-US" altLang="ko-KR" sz="1600" u="sng" dirty="0" err="1">
                <a:solidFill>
                  <a:srgbClr val="0563C1"/>
                </a:solidFill>
                <a:ea typeface="나눔고딕OTF"/>
                <a:cs typeface="나눔고딕OTF"/>
                <a:hlinkClick r:id="rId3"/>
              </a:rPr>
              <a:t>www.youtube.com</a:t>
            </a:r>
            <a:r>
              <a:rPr lang="en-US" altLang="ko-KR" sz="1600" u="sng" dirty="0">
                <a:solidFill>
                  <a:srgbClr val="0563C1"/>
                </a:solidFill>
                <a:ea typeface="나눔고딕OTF"/>
                <a:cs typeface="나눔고딕OTF"/>
                <a:hlinkClick r:id="rId3"/>
              </a:rPr>
              <a:t>/</a:t>
            </a:r>
            <a:r>
              <a:rPr lang="en-US" altLang="ko-KR" sz="1600" u="sng" dirty="0" err="1">
                <a:solidFill>
                  <a:srgbClr val="0563C1"/>
                </a:solidFill>
                <a:ea typeface="나눔고딕OTF"/>
                <a:cs typeface="나눔고딕OTF"/>
                <a:hlinkClick r:id="rId3"/>
              </a:rPr>
              <a:t>watch?v</a:t>
            </a:r>
            <a:r>
              <a:rPr lang="en-US" altLang="ko-KR" sz="1600" u="sng" dirty="0">
                <a:solidFill>
                  <a:srgbClr val="0563C1"/>
                </a:solidFill>
                <a:ea typeface="나눔고딕OTF"/>
                <a:cs typeface="나눔고딕OTF"/>
                <a:hlinkClick r:id="rId3"/>
              </a:rPr>
              <a:t>=</a:t>
            </a:r>
            <a:r>
              <a:rPr lang="en-US" altLang="ko-KR" sz="1600" u="sng" dirty="0" err="1">
                <a:solidFill>
                  <a:srgbClr val="0563C1"/>
                </a:solidFill>
                <a:ea typeface="나눔고딕OTF"/>
                <a:cs typeface="나눔고딕OTF"/>
                <a:hlinkClick r:id="rId3"/>
              </a:rPr>
              <a:t>XUj5JbQihlU&amp;t</a:t>
            </a:r>
            <a:r>
              <a:rPr lang="en-US" altLang="ko-KR" sz="1600" u="sng" dirty="0">
                <a:solidFill>
                  <a:srgbClr val="0563C1"/>
                </a:solidFill>
                <a:ea typeface="나눔고딕OTF"/>
                <a:cs typeface="나눔고딕OTF"/>
                <a:hlinkClick r:id="rId3"/>
              </a:rPr>
              <a:t>=</a:t>
            </a:r>
            <a:r>
              <a:rPr lang="en-US" altLang="ko-KR" sz="1600" u="sng" dirty="0" err="1">
                <a:solidFill>
                  <a:srgbClr val="0563C1"/>
                </a:solidFill>
                <a:ea typeface="나눔고딕OTF"/>
                <a:cs typeface="나눔고딕OTF"/>
                <a:hlinkClick r:id="rId3"/>
              </a:rPr>
              <a:t>1553s</a:t>
            </a:r>
            <a:r>
              <a:rPr lang="en-US" altLang="ko-KR" sz="1600" dirty="0">
                <a:ea typeface="나눔고딕OTF"/>
                <a:cs typeface="나눔고딕OTF"/>
              </a:rPr>
              <a:t> </a:t>
            </a:r>
            <a:r>
              <a:rPr lang="ko-KR" altLang="ko-KR" sz="1600" dirty="0">
                <a:ea typeface="나눔고딕OTF"/>
                <a:cs typeface="나눔고딕OTF"/>
              </a:rPr>
              <a:t>을 참고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54614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Python code</a:t>
            </a:r>
          </a:p>
          <a:p>
            <a:pPr lvl="1"/>
            <a:r>
              <a:rPr lang="en-US" altLang="ko-KR" sz="2400" dirty="0" smtClean="0"/>
              <a:t>See “</a:t>
            </a:r>
            <a:r>
              <a:rPr lang="en-US" altLang="ko-KR" sz="2400" dirty="0" err="1" smtClean="0"/>
              <a:t>SVC_example.ipynb</a:t>
            </a:r>
            <a:r>
              <a:rPr lang="en-US" altLang="ko-KR" sz="2400" dirty="0" smtClean="0"/>
              <a:t>”</a:t>
            </a:r>
          </a:p>
          <a:p>
            <a:pPr lvl="1"/>
            <a:r>
              <a:rPr lang="ko-KR" altLang="en-US" sz="2400" dirty="0" smtClean="0"/>
              <a:t>주요 하이퍼파라미터</a:t>
            </a:r>
            <a:endParaRPr lang="en-US" altLang="ko-KR" sz="2400" dirty="0" smtClean="0"/>
          </a:p>
          <a:p>
            <a:pPr lvl="2"/>
            <a:r>
              <a:rPr lang="en-US" altLang="ko-KR" sz="2000" dirty="0" smtClean="0"/>
              <a:t>C</a:t>
            </a:r>
          </a:p>
          <a:p>
            <a:pPr lvl="2"/>
            <a:r>
              <a:rPr lang="en-US" altLang="ko-KR" sz="2000" dirty="0" smtClean="0"/>
              <a:t>kernel</a:t>
            </a:r>
          </a:p>
          <a:p>
            <a:pPr lvl="2"/>
            <a:r>
              <a:rPr lang="en-US" altLang="ko-KR" sz="2000" dirty="0" smtClean="0"/>
              <a:t>gamma</a:t>
            </a:r>
            <a:endParaRPr lang="ko-KR" alt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4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 sz="28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Introduction to </a:t>
            </a:r>
            <a:r>
              <a:rPr lang="en-US" altLang="ko-KR" sz="2800" spc="-80" dirty="0" err="1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SVM</a:t>
            </a:r>
            <a:endParaRPr lang="en-US" altLang="ko-KR" sz="2800" spc="-80" dirty="0" smtClean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lvl="1"/>
            <a:r>
              <a:rPr lang="ko-KR" altLang="en-US" sz="24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분류의 문제에 주로 적용</a:t>
            </a:r>
            <a:endParaRPr lang="en-US" altLang="ko-KR" sz="2400" spc="-80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lvl="1"/>
            <a:r>
              <a:rPr lang="ko-KR" altLang="en-US" sz="24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관측치들을 벡터로 변환하여 </a:t>
            </a:r>
            <a:r>
              <a:rPr lang="ko-KR" altLang="en-US" sz="24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공간상의 점으로 표현</a:t>
            </a:r>
            <a:r>
              <a:rPr lang="en-US" altLang="ko-KR" sz="24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 </a:t>
            </a:r>
          </a:p>
          <a:p>
            <a:pPr lvl="1"/>
            <a:endParaRPr lang="ko-KR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034" y="3644093"/>
            <a:ext cx="3979524" cy="2655853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86400" y="3617320"/>
                <a:ext cx="282264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:r>
                  <a:rPr lang="ko-KR" altLang="ko-KR" dirty="0"/>
                  <a:t>두개는 </a:t>
                </a:r>
                <a:r>
                  <a:rPr lang="en-US" altLang="ko-KR" dirty="0"/>
                  <a:t>+</a:t>
                </a:r>
                <a:r>
                  <a:rPr lang="ko-KR" altLang="ko-KR" dirty="0"/>
                  <a:t>에 해당하는 레이블</a:t>
                </a:r>
                <a:r>
                  <a:rPr lang="en-US" altLang="ko-KR" dirty="0"/>
                  <a:t> (</a:t>
                </a:r>
                <a:r>
                  <a:rPr lang="ko-KR" altLang="ko-KR" dirty="0"/>
                  <a:t>즉</a:t>
                </a:r>
                <a:r>
                  <a:rPr lang="en-US" altLang="ko-KR" dirty="0"/>
                  <a:t>, </a:t>
                </a:r>
                <a:r>
                  <a:rPr lang="ko-KR" altLang="ko-KR" dirty="0"/>
                  <a:t>종속변수 값</a:t>
                </a:r>
                <a:r>
                  <a:rPr lang="en-US" altLang="ko-KR" dirty="0"/>
                  <a:t>)</a:t>
                </a:r>
                <a:r>
                  <a:rPr lang="ko-KR" altLang="ko-KR" dirty="0"/>
                  <a:t>을 그리고 나머지 두개는 </a:t>
                </a:r>
                <a:r>
                  <a:rPr lang="en-US" altLang="ko-KR" dirty="0"/>
                  <a:t>–</a:t>
                </a:r>
                <a:r>
                  <a:rPr lang="ko-KR" altLang="ko-KR" dirty="0"/>
                  <a:t>에 해당하는 레이블 </a:t>
                </a:r>
                <a:r>
                  <a:rPr lang="ko-KR" altLang="ko-KR" dirty="0" smtClean="0"/>
                  <a:t>정보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보통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>
                        <a:latin typeface="Cambria Math" panose="02040503050406030204" pitchFamily="18" charset="0"/>
                      </a:rPr>
                      <m:t>∈{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1, 1}</m:t>
                    </m:r>
                  </m:oMath>
                </a14:m>
                <a:r>
                  <a:rPr lang="ko-KR" altLang="en-US" dirty="0"/>
                  <a:t> 라고 가정</a:t>
                </a:r>
                <a:endParaRPr lang="en-US" altLang="ko-KR" dirty="0"/>
              </a:p>
              <a:p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617320"/>
                <a:ext cx="2822646" cy="2031325"/>
              </a:xfrm>
              <a:prstGeom prst="rect">
                <a:avLst/>
              </a:prstGeom>
              <a:blipFill>
                <a:blip r:embed="rId3"/>
                <a:stretch>
                  <a:fillRect l="-1728" t="-14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486400" y="5553670"/>
            <a:ext cx="2953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 smtClean="0"/>
              <a:t>감</a:t>
            </a:r>
            <a:r>
              <a:rPr lang="ko-KR" altLang="en-US" dirty="0" smtClean="0"/>
              <a:t>정</a:t>
            </a:r>
            <a:r>
              <a:rPr lang="ko-KR" altLang="ko-KR" dirty="0" smtClean="0"/>
              <a:t>분석에서 </a:t>
            </a:r>
            <a:r>
              <a:rPr lang="en-US" altLang="ko-KR" dirty="0"/>
              <a:t>+</a:t>
            </a:r>
            <a:r>
              <a:rPr lang="ko-KR" altLang="ko-KR" dirty="0"/>
              <a:t>는 </a:t>
            </a:r>
            <a:r>
              <a:rPr lang="ko-KR" altLang="ko-KR" dirty="0" smtClean="0"/>
              <a:t>긍정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</a:t>
            </a:r>
            <a:r>
              <a:rPr lang="en-US" altLang="ko-KR" dirty="0"/>
              <a:t>–</a:t>
            </a:r>
            <a:r>
              <a:rPr lang="ko-KR" altLang="ko-KR" dirty="0"/>
              <a:t>는 </a:t>
            </a:r>
            <a:r>
              <a:rPr lang="ko-KR" altLang="ko-KR" dirty="0" smtClean="0"/>
              <a:t>부정</a:t>
            </a:r>
            <a:r>
              <a:rPr lang="ko-KR" altLang="en-US" dirty="0" smtClean="0"/>
              <a:t>을 의미한다고 생각 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4532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3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r>
              <a:rPr lang="en-US" altLang="ko-KR" dirty="0" smtClean="0"/>
              <a:t>: </a:t>
            </a:r>
            <a:r>
              <a:rPr lang="en-US" dirty="0" smtClean="0"/>
              <a:t>Constrained </a:t>
            </a:r>
            <a:r>
              <a:rPr lang="en-US" dirty="0" smtClean="0"/>
              <a:t>Optimization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1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with equality </a:t>
            </a:r>
            <a:r>
              <a:rPr lang="en-US" dirty="0" smtClean="0"/>
              <a:t>constraints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Example: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4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=60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Find the values of x1 and x2 that maximize y. </a:t>
                </a:r>
                <a:endParaRPr lang="en-US" sz="2400" dirty="0" smtClean="0"/>
              </a:p>
              <a:p>
                <a:r>
                  <a:rPr lang="en-US" sz="2800" dirty="0" smtClean="0"/>
                  <a:t>How to solve?</a:t>
                </a:r>
              </a:p>
              <a:p>
                <a:pPr lvl="1"/>
                <a:r>
                  <a:rPr lang="en-US" altLang="ko-KR" sz="2400" dirty="0" smtClean="0"/>
                  <a:t>(Simply) </a:t>
                </a:r>
                <a:r>
                  <a:rPr lang="ko-KR" altLang="en-US" sz="2400" dirty="0" smtClean="0"/>
                  <a:t>대입방법으로 풀 수 있다</a:t>
                </a:r>
                <a:endParaRPr lang="en-US" altLang="ko-KR" sz="24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r>
                  <a:rPr lang="en-US" sz="2000" dirty="0"/>
                  <a:t> =&gt;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=30−2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2"/>
                <a:r>
                  <a:rPr lang="ko-KR" altLang="en-US" sz="2000" dirty="0"/>
                  <a:t>따라서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(30−2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=&gt; x1 = 8, x2 = </a:t>
                </a:r>
                <a:r>
                  <a:rPr lang="en-US" sz="2000" dirty="0" smtClean="0"/>
                  <a:t>14</a:t>
                </a:r>
              </a:p>
              <a:p>
                <a:pPr lvl="2"/>
                <a:r>
                  <a:rPr lang="ko-KR" altLang="en-US" sz="2000" dirty="0" smtClean="0"/>
                  <a:t>하지만 이 방법은 실제 분석에서는 사용되지 않는다</a:t>
                </a:r>
                <a:r>
                  <a:rPr lang="en-US" altLang="ko-KR" sz="2000" dirty="0" smtClean="0"/>
                  <a:t>.</a:t>
                </a:r>
                <a:endParaRPr lang="en-US" sz="2000" dirty="0"/>
              </a:p>
              <a:p>
                <a:pPr lvl="2"/>
                <a:endParaRPr lang="en-US" sz="20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with equality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Lagrange-multiplier method</a:t>
                </a:r>
              </a:p>
              <a:p>
                <a:pPr lvl="1"/>
                <a:r>
                  <a:rPr lang="ko-KR" altLang="en-US" sz="2400" dirty="0"/>
                  <a:t>이문제를 풀기위해 새로운</a:t>
                </a:r>
                <a:r>
                  <a:rPr lang="en-US" sz="2400" dirty="0"/>
                  <a:t> objective function</a:t>
                </a:r>
                <a:r>
                  <a:rPr lang="ko-KR" altLang="en-US" sz="2400" dirty="0"/>
                  <a:t>을 생성</a:t>
                </a:r>
                <a:r>
                  <a:rPr lang="en-US" sz="2400" dirty="0"/>
                  <a:t> called the </a:t>
                </a:r>
                <a:r>
                  <a:rPr lang="en-US" sz="2400" dirty="0" err="1"/>
                  <a:t>Lagrangian</a:t>
                </a:r>
                <a:r>
                  <a:rPr lang="en-US" sz="2400" dirty="0"/>
                  <a:t>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(60−4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		(1)</a:t>
                </a:r>
              </a:p>
              <a:p>
                <a:pPr lvl="3"/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/>
                  <a:t> is called a Lagrange </a:t>
                </a:r>
                <a:r>
                  <a:rPr lang="en-US" sz="1800" dirty="0" smtClean="0"/>
                  <a:t>multiplier</a:t>
                </a:r>
              </a:p>
              <a:p>
                <a:pPr lvl="3"/>
                <a:r>
                  <a:rPr lang="en-US" sz="1800" dirty="0"/>
                  <a:t>If we can somehow be assured that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4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=60</m:t>
                    </m:r>
                  </m:oMath>
                </a14:m>
                <a:r>
                  <a:rPr lang="en-US" sz="1800" dirty="0"/>
                  <a:t>, so that the constraint will be satisfied, then the last term in </a:t>
                </a:r>
                <a:r>
                  <a:rPr lang="en-US" sz="1800" dirty="0" smtClean="0"/>
                  <a:t>(1) </a:t>
                </a:r>
                <a:r>
                  <a:rPr lang="en-US" sz="1800" dirty="0"/>
                  <a:t>will vanish regardless of the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800" dirty="0" smtClean="0"/>
              </a:p>
              <a:p>
                <a:pPr lvl="3"/>
                <a:r>
                  <a:rPr lang="en-US" sz="1800" dirty="0"/>
                  <a:t>The questions is: How can we make the term vanish?</a:t>
                </a:r>
              </a:p>
              <a:p>
                <a:pPr lvl="3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197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with equality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/>
                  <a:t>Lagrange-multiplier </a:t>
                </a:r>
                <a:r>
                  <a:rPr lang="en-US" sz="2800" dirty="0" smtClean="0"/>
                  <a:t>method</a:t>
                </a:r>
              </a:p>
              <a:p>
                <a:pPr lvl="1"/>
                <a:r>
                  <a:rPr lang="en-US" sz="2400" dirty="0" smtClean="0"/>
                  <a:t>The </a:t>
                </a:r>
                <a:r>
                  <a:rPr lang="en-US" sz="2400" dirty="0"/>
                  <a:t>tactic is to treat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as an additional choice variable in </a:t>
                </a:r>
                <a:r>
                  <a:rPr lang="en-US" sz="2400" dirty="0" smtClean="0"/>
                  <a:t>(3</a:t>
                </a:r>
                <a:r>
                  <a:rPr lang="en-US" sz="2400" dirty="0"/>
                  <a:t>), i.e., to consider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Then the first order condition: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60−4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  <a:p>
                <a:pPr lvl="3"/>
                <a:r>
                  <a:rPr lang="en-US" sz="1800" dirty="0" smtClean="0"/>
                  <a:t>the </a:t>
                </a:r>
                <a:r>
                  <a:rPr lang="en-US" sz="1800" dirty="0"/>
                  <a:t>first equation will automatically guarantee the satisfaction of the </a:t>
                </a:r>
                <a:r>
                  <a:rPr lang="en-US" sz="1800" dirty="0" smtClean="0"/>
                  <a:t>constraint</a:t>
                </a:r>
              </a:p>
              <a:p>
                <a:pPr lvl="3"/>
                <a:r>
                  <a:rPr lang="en-US" sz="1800" dirty="0"/>
                  <a:t>Thus, by incorporating the constraint into the </a:t>
                </a:r>
                <a:r>
                  <a:rPr lang="en-US" sz="1800" dirty="0" err="1"/>
                  <a:t>Lagrangian</a:t>
                </a:r>
                <a:r>
                  <a:rPr lang="en-US" sz="1800" dirty="0"/>
                  <a:t> function Z and by treating the </a:t>
                </a:r>
                <a:r>
                  <a:rPr lang="en-US" sz="1800" dirty="0" err="1"/>
                  <a:t>Lagrangian</a:t>
                </a:r>
                <a:r>
                  <a:rPr lang="en-US" sz="1800" dirty="0"/>
                  <a:t> multiplier as an extra variable, we can obtain the constrained </a:t>
                </a:r>
                <a:r>
                  <a:rPr lang="en-US" sz="1800" dirty="0" smtClean="0"/>
                  <a:t>extremum.</a:t>
                </a:r>
                <a:endParaRPr lang="en-US" sz="1800" dirty="0"/>
              </a:p>
              <a:p>
                <a:pPr lvl="3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481" b="-6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with equality constraints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Lagrange-multiplier method</a:t>
                </a:r>
              </a:p>
              <a:p>
                <a:pPr lvl="1"/>
                <a:r>
                  <a:rPr lang="en-US" sz="2400" dirty="0" smtClean="0"/>
                  <a:t>Generalization</a:t>
                </a:r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subject </a:t>
                </a:r>
                <a:r>
                  <a:rPr lang="en-US" sz="2000" dirty="0"/>
                  <a:t>to the constraint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  <a:p>
                <a:pPr lvl="3"/>
                <a:r>
                  <a:rPr lang="en-US" sz="1800" dirty="0"/>
                  <a:t>where c is a </a:t>
                </a:r>
                <a:r>
                  <a:rPr lang="en-US" sz="1800" dirty="0" smtClean="0"/>
                  <a:t>constant</a:t>
                </a:r>
              </a:p>
              <a:p>
                <a:pPr lvl="2"/>
                <a:r>
                  <a:rPr lang="en-US" sz="2000" dirty="0"/>
                  <a:t>W</a:t>
                </a:r>
                <a:r>
                  <a:rPr lang="en-US" sz="2000" dirty="0" smtClean="0"/>
                  <a:t>e </a:t>
                </a:r>
                <a:r>
                  <a:rPr lang="en-US" sz="2000" dirty="0"/>
                  <a:t>can write the </a:t>
                </a:r>
                <a:r>
                  <a:rPr lang="en-US" sz="2000" dirty="0" err="1"/>
                  <a:t>Lagrangian</a:t>
                </a:r>
                <a:r>
                  <a:rPr lang="en-US" sz="2000" dirty="0"/>
                  <a:t> function as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1800" dirty="0"/>
              </a:p>
              <a:p>
                <a:pPr lvl="2"/>
                <a:r>
                  <a:rPr lang="en-US" sz="2000" dirty="0"/>
                  <a:t>The FOC becomes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 smtClean="0"/>
              </a:p>
              <a:p>
                <a:pPr lvl="2"/>
                <a:r>
                  <a:rPr lang="ko-KR" altLang="en-US" sz="2000" dirty="0"/>
                  <a:t>그 다음</a:t>
                </a:r>
                <a:r>
                  <a:rPr lang="en-US" sz="2000" dirty="0"/>
                  <a:t> SOC</a:t>
                </a:r>
                <a:r>
                  <a:rPr lang="ko-KR" altLang="en-US" sz="2000" dirty="0"/>
                  <a:t>을 추가적으로</a:t>
                </a:r>
                <a:r>
                  <a:rPr lang="en-US" sz="2000" dirty="0"/>
                  <a:t> test </a:t>
                </a:r>
                <a:r>
                  <a:rPr lang="ko-KR" altLang="en-US" sz="2000" dirty="0"/>
                  <a:t>해야함</a:t>
                </a:r>
                <a:endParaRPr lang="en-US" sz="2000" dirty="0"/>
              </a:p>
              <a:p>
                <a:pPr lvl="2"/>
                <a:endParaRPr lang="en-US" sz="22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14" t="-1481" b="-4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with </a:t>
            </a:r>
            <a:r>
              <a:rPr lang="en-US" dirty="0" smtClean="0"/>
              <a:t>inequality </a:t>
            </a:r>
            <a:r>
              <a:rPr lang="en-US" dirty="0"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the optimization with equality </a:t>
            </a:r>
            <a:r>
              <a:rPr lang="en-US" dirty="0" smtClean="0"/>
              <a:t>constraints (Lagrange method with </a:t>
            </a:r>
            <a:r>
              <a:rPr lang="en-US" dirty="0" err="1" smtClean="0"/>
              <a:t>KKT</a:t>
            </a:r>
            <a:r>
              <a:rPr lang="en-US" smtClean="0"/>
              <a:t> conditions)</a:t>
            </a:r>
            <a:endParaRPr lang="en-US" dirty="0" smtClean="0"/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machinelearningmastery.com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lagrange</a:t>
            </a:r>
            <a:r>
              <a:rPr lang="en-US" dirty="0">
                <a:hlinkClick r:id="rId2"/>
              </a:rPr>
              <a:t>-multiplier-approach-with-inequality-constraints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err="1" smtClean="0">
                <a:hlinkClick r:id="rId3"/>
              </a:rPr>
              <a:t>subprofessor.tistory.com</a:t>
            </a:r>
            <a:r>
              <a:rPr lang="en-US" dirty="0" smtClean="0">
                <a:hlinkClick r:id="rId3"/>
              </a:rPr>
              <a:t>/65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ko-KR" sz="28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Intro to </a:t>
                </a:r>
                <a:r>
                  <a:rPr lang="en-US" altLang="ko-KR" sz="2800" spc="-8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SVM</a:t>
                </a:r>
                <a:r>
                  <a:rPr lang="en-US" altLang="ko-KR" sz="28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 (cont’d)</a:t>
                </a:r>
              </a:p>
              <a:p>
                <a:pPr lvl="1" defTabSz="914400" latinLnBrk="1">
                  <a:spcBef>
                    <a:spcPts val="1000"/>
                  </a:spcBef>
                </a:pPr>
                <a:r>
                  <a:rPr lang="ko-KR" altLang="en-US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레이블에 </a:t>
                </a:r>
                <a:r>
                  <a:rPr lang="ko-KR" altLang="en-US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따라 벡터들을 구분하기 위해서 </a:t>
                </a:r>
                <a:r>
                  <a:rPr lang="ko-KR" altLang="en-US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하이퍼플레인 </a:t>
                </a:r>
                <a:r>
                  <a:rPr lang="en-US" altLang="ko-KR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(hyperplane)</a:t>
                </a:r>
                <a:r>
                  <a:rPr lang="ko-KR" altLang="en-US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 사용</a:t>
                </a:r>
                <a:endParaRPr lang="en-US" altLang="ko-KR" sz="2400" spc="-8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lvl="1" defTabSz="914400" latinLnBrk="1">
                  <a:spcBef>
                    <a:spcPts val="1000"/>
                  </a:spcBef>
                </a:pPr>
                <a:r>
                  <a:rPr lang="en" altLang="ko-KR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n </a:t>
                </a:r>
                <a:r>
                  <a:rPr lang="ko-KR" altLang="en-US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차원 공간에 대한 </a:t>
                </a:r>
                <a:r>
                  <a:rPr lang="ko-KR" altLang="en-US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하이퍼플레인</a:t>
                </a:r>
                <a:endParaRPr lang="en-US" altLang="ko-KR" sz="2400" spc="-8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lvl="2" latinLnBrk="1">
                  <a:spcBef>
                    <a:spcPts val="10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 smtClean="0"/>
              </a:p>
              <a:p>
                <a:pPr lvl="2" latinLnBrk="1">
                  <a:spcBef>
                    <a:spcPts val="1000"/>
                  </a:spcBef>
                </a:pPr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) 2</a:t>
                </a:r>
                <a:r>
                  <a:rPr lang="ko-KR" altLang="en-US" sz="2000" dirty="0" smtClean="0"/>
                  <a:t>차원 공간인 경우</a:t>
                </a:r>
                <a:r>
                  <a:rPr lang="en-US" altLang="ko-KR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 smtClean="0"/>
                  <a:t> </a:t>
                </a:r>
                <a:r>
                  <a:rPr lang="en-US" altLang="ko-KR" sz="2000" dirty="0" smtClean="0"/>
                  <a:t>= 0</a:t>
                </a:r>
                <a:endParaRPr lang="ko-KR" altLang="en-US" sz="2400" dirty="0"/>
              </a:p>
              <a:p>
                <a:pPr lvl="2" latinLnBrk="1">
                  <a:spcBef>
                    <a:spcPts val="1000"/>
                  </a:spcBef>
                </a:pPr>
                <a:endParaRPr lang="en-US" altLang="ko-KR" sz="2000" spc="-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lvl="1"/>
                <a:endParaRPr lang="ko-KR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2</a:t>
            </a:r>
            <a:r>
              <a:rPr lang="ko-KR" altLang="en-US" sz="2800" dirty="0" smtClean="0"/>
              <a:t>차원 공간의 경우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레이블에 따라 관측치들을 구분하는 여러 개의 직선 존재</a:t>
            </a:r>
            <a:endParaRPr lang="ko-KR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364" y="3223975"/>
            <a:ext cx="4859284" cy="3019663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616392" y="3576589"/>
            <a:ext cx="28989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여러개의 직선 존재 </a:t>
            </a: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endParaRPr lang="en-US" altLang="ko-KR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어떠한 직선을 사용해야</a:t>
            </a:r>
            <a:r>
              <a:rPr lang="ko-KR" altLang="en-US" dirty="0" smtClean="0"/>
              <a:t> 하는가</a:t>
            </a:r>
            <a:r>
              <a:rPr lang="en-US" altLang="ko-KR" dirty="0" smtClean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어떠한 직선이 최적인가</a:t>
            </a:r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16229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Intro to </a:t>
            </a:r>
            <a:r>
              <a:rPr lang="en-US" altLang="ko-KR" sz="2800" dirty="0" err="1" smtClean="0"/>
              <a:t>SVM</a:t>
            </a:r>
            <a:r>
              <a:rPr lang="en-US" altLang="ko-KR" sz="2800" dirty="0" smtClean="0"/>
              <a:t> (cont’d)</a:t>
            </a:r>
          </a:p>
          <a:p>
            <a:pPr lvl="1"/>
            <a:r>
              <a:rPr lang="ko-KR" altLang="en-US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벡터들을 </a:t>
            </a:r>
            <a:r>
              <a:rPr lang="ko-KR" altLang="en-US" sz="20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구분하는 직선과 가장 가까이 있는 </a:t>
            </a:r>
            <a:r>
              <a:rPr lang="ko-KR" altLang="en-US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벡터들과</a:t>
            </a:r>
            <a:r>
              <a:rPr lang="ko-KR" altLang="en-US" sz="20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의</a:t>
            </a:r>
            <a:r>
              <a:rPr lang="ko-KR" altLang="en-US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 거리</a:t>
            </a:r>
            <a:r>
              <a:rPr lang="en-US" altLang="ko-KR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(margin</a:t>
            </a:r>
            <a:r>
              <a:rPr lang="ko-KR" altLang="en-US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이라고 함</a:t>
            </a:r>
            <a:r>
              <a:rPr lang="en-US" altLang="ko-KR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)</a:t>
            </a:r>
            <a:r>
              <a:rPr lang="ko-KR" altLang="en-US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가 </a:t>
            </a:r>
            <a:r>
              <a:rPr lang="ko-KR" altLang="en-US" sz="20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가장 크게 하는 직선 </a:t>
            </a:r>
            <a:r>
              <a:rPr lang="ko-KR" altLang="en-US" sz="20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선택</a:t>
            </a:r>
            <a:endParaRPr lang="en-US" altLang="ko-KR" sz="2000" spc="-80" dirty="0" smtClean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lvl="2"/>
            <a:r>
              <a:rPr lang="ko-KR" altLang="en-US" sz="1800" spc="-8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이러한 </a:t>
            </a:r>
            <a:r>
              <a:rPr lang="ko-KR" altLang="en-US" sz="1800" spc="-80" dirty="0">
                <a:solidFill>
                  <a:prstClr val="black">
                    <a:lumMod val="85000"/>
                    <a:lumOff val="15000"/>
                  </a:prstClr>
                </a:solidFill>
                <a:latin typeface="+mn-ea"/>
                <a:cs typeface="Arial" panose="020B0604020202020204" pitchFamily="34" charset="0"/>
              </a:rPr>
              <a:t>벡터들을 서포트 벡터라고 함</a:t>
            </a:r>
            <a:endParaRPr lang="en-US" altLang="ko-KR" sz="1800" spc="-80" dirty="0">
              <a:solidFill>
                <a:prstClr val="black">
                  <a:lumMod val="85000"/>
                  <a:lumOff val="15000"/>
                </a:prstClr>
              </a:solidFill>
              <a:latin typeface="+mn-ea"/>
              <a:cs typeface="Arial" panose="020B0604020202020204" pitchFamily="34" charset="0"/>
            </a:endParaRPr>
          </a:p>
          <a:p>
            <a:pPr lvl="1"/>
            <a:endParaRPr lang="ko-KR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91" y="3166171"/>
            <a:ext cx="3914258" cy="2884133"/>
          </a:xfrm>
          <a:prstGeom prst="rect">
            <a:avLst/>
          </a:prstGeom>
          <a:noFill/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471" y="3276601"/>
            <a:ext cx="4191000" cy="2773703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1904512" y="6019800"/>
            <a:ext cx="5867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If </a:t>
            </a:r>
            <a:r>
              <a:rPr lang="en-US" altLang="ko-KR" sz="1600" dirty="0" err="1" smtClean="0"/>
              <a:t>M2</a:t>
            </a:r>
            <a:r>
              <a:rPr lang="en-US" altLang="ko-KR" sz="1600" dirty="0" smtClean="0"/>
              <a:t> &gt; </a:t>
            </a:r>
            <a:r>
              <a:rPr lang="en-US" altLang="ko-KR" sz="1600" dirty="0" err="1" smtClean="0"/>
              <a:t>M1</a:t>
            </a:r>
            <a:r>
              <a:rPr lang="en-US" altLang="ko-KR" sz="1600" dirty="0" smtClean="0"/>
              <a:t>, then the hyperplane on the right side is preferred.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3571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ko-KR" sz="28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Intro to </a:t>
                </a:r>
                <a:r>
                  <a:rPr lang="en-US" altLang="ko-KR" sz="2800" spc="-80" dirty="0" err="1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SVM</a:t>
                </a:r>
                <a:r>
                  <a:rPr lang="en-US" altLang="ko-KR" sz="28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 (cont’d)</a:t>
                </a:r>
              </a:p>
              <a:p>
                <a:pPr lvl="1"/>
                <a:r>
                  <a:rPr lang="en-US" altLang="ko-KR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2</a:t>
                </a:r>
                <a:r>
                  <a:rPr lang="ko-KR" altLang="en-US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차원에 대한 하이퍼플레인</a:t>
                </a:r>
                <a:r>
                  <a:rPr lang="en-US" altLang="ko-KR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: </a:t>
                </a:r>
                <a:r>
                  <a:rPr lang="ko-KR" altLang="en-US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직선 형태</a:t>
                </a:r>
                <a:endParaRPr lang="en-US" altLang="ko-KR" sz="2400" spc="-8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ko-KR" altLang="en-US" sz="20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00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 smtClean="0">
                  <a:latin typeface="+mn-ea"/>
                </a:endParaRPr>
              </a:p>
              <a:p>
                <a:pPr lvl="1"/>
                <a:r>
                  <a:rPr lang="ko-KR" altLang="ko-KR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우리는 </a:t>
                </a:r>
                <a:r>
                  <a:rPr lang="en-US" altLang="ko-KR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margin</a:t>
                </a:r>
                <a:r>
                  <a:rPr lang="ko-KR" altLang="ko-KR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을 가장 크게하는</a:t>
                </a:r>
                <a:r>
                  <a:rPr lang="ko-KR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ko-KR" sz="2400" spc="-8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을 찾아야 하는 </a:t>
                </a:r>
                <a:r>
                  <a:rPr lang="ko-KR" altLang="ko-KR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것</a:t>
                </a:r>
                <a:endParaRPr lang="en-US" altLang="ko-KR" sz="2400" spc="-80" dirty="0" smtClean="0">
                  <a:solidFill>
                    <a:prstClr val="black">
                      <a:lumMod val="85000"/>
                      <a:lumOff val="15000"/>
                    </a:prstClr>
                  </a:solidFill>
                  <a:latin typeface="+mn-ea"/>
                  <a:cs typeface="Arial" panose="020B0604020202020204" pitchFamily="34" charset="0"/>
                </a:endParaRPr>
              </a:p>
              <a:p>
                <a:pPr lvl="2"/>
                <a14:m>
                  <m:oMath xmlns:m="http://schemas.openxmlformats.org/officeDocument/2006/math">
                    <m:func>
                      <m:func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lim>
                        </m:limLow>
                      </m:fName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func>
                  </m:oMath>
                </a14:m>
                <a:endParaRPr lang="ko-KR" altLang="ko-KR" sz="2000" dirty="0"/>
              </a:p>
              <a:p>
                <a:pPr lvl="3"/>
                <a:r>
                  <a:rPr lang="en-US" altLang="ko-KR" sz="18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M = Margin</a:t>
                </a:r>
              </a:p>
              <a:p>
                <a:pPr lvl="1"/>
                <a:r>
                  <a:rPr lang="en-US" altLang="ko-KR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Margin</a:t>
                </a:r>
                <a:r>
                  <a:rPr lang="ko-KR" altLang="en-US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은 어떻게 표현이 되는가</a:t>
                </a:r>
                <a:r>
                  <a:rPr lang="en-US" altLang="ko-KR" sz="24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?</a:t>
                </a:r>
              </a:p>
              <a:p>
                <a:pPr lvl="2"/>
                <a:r>
                  <a:rPr lang="ko-KR" altLang="en-US" sz="20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이를 위해서는 점과 직선 사이의 거리를 알아야 한다</a:t>
                </a:r>
                <a:r>
                  <a:rPr lang="en-US" altLang="ko-KR" sz="2000" spc="-80" dirty="0" smtClean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+mn-ea"/>
                    <a:cs typeface="Arial" panose="020B0604020202020204" pitchFamily="34" charset="0"/>
                  </a:rPr>
                  <a:t>.</a:t>
                </a:r>
              </a:p>
              <a:p>
                <a:pPr lvl="1"/>
                <a:endParaRPr lang="ko-KR" alt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SVM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점과 직선 사이의 거리</a:t>
                </a:r>
                <a:endParaRPr lang="en-US" altLang="ko-KR" sz="2800" dirty="0" smtClean="0"/>
              </a:p>
              <a:p>
                <a:pPr lvl="1"/>
                <a:r>
                  <a:rPr lang="ko-KR" altLang="ko-KR" sz="2400" dirty="0"/>
                  <a:t>점</a:t>
                </a:r>
                <a:r>
                  <a:rPr lang="en-US" altLang="ko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/>
                  <a:t>)</a:t>
                </a:r>
                <a:r>
                  <a:rPr lang="ko-KR" altLang="ko-KR" sz="2400" dirty="0"/>
                  <a:t>과 직선</a:t>
                </a:r>
                <a:r>
                  <a:rPr lang="en-US" altLang="ko-KR" sz="2400" dirty="0"/>
                  <a:t> ax + by + c = 0 </a:t>
                </a:r>
                <a:r>
                  <a:rPr lang="ko-KR" altLang="ko-KR" sz="2400" dirty="0"/>
                  <a:t>사이의 </a:t>
                </a:r>
                <a:r>
                  <a:rPr lang="ko-KR" altLang="ko-KR" sz="2400" dirty="0" smtClean="0"/>
                  <a:t>거리</a:t>
                </a:r>
                <a:endParaRPr lang="en-US" altLang="ko-KR" sz="2400" dirty="0" smtClean="0"/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|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ko-KR" altLang="ko-KR" sz="2000" dirty="0"/>
              </a:p>
              <a:p>
                <a:pPr lvl="2"/>
                <a:r>
                  <a:rPr lang="ko-KR" altLang="en-US" sz="2000" dirty="0" smtClean="0"/>
                  <a:t>여기에서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ko-KR" altLang="en-US" sz="2000" dirty="0" smtClean="0"/>
                  <a:t>라고 표현 가능</a:t>
                </a:r>
                <a:r>
                  <a:rPr lang="en-US" altLang="ko-KR" sz="2000" dirty="0" smtClean="0"/>
                  <a:t>, </a:t>
                </a:r>
                <a:r>
                  <a:rPr lang="ko-KR" altLang="ko-KR" sz="2000" dirty="0"/>
                  <a:t>여기서 점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ko-KR" sz="2000" dirty="0"/>
                  <a:t>은 직선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ko-KR" sz="2000" dirty="0"/>
                  <a:t>위이 점이 되는 것이고</a:t>
                </a:r>
                <a:r>
                  <a:rPr lang="en-US" altLang="ko-KR" sz="2000" dirty="0"/>
                  <a:t>, </a:t>
                </a:r>
                <a:r>
                  <a:rPr lang="ko-KR" altLang="ko-KR" sz="2000" dirty="0"/>
                  <a:t>이 직선</a:t>
                </a:r>
                <a:r>
                  <a:rPr lang="en-US" altLang="ko-KR" sz="2000" dirty="0"/>
                  <a:t> 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ko-KR" sz="2000" dirty="0"/>
                  <a:t>은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ko-KR" sz="2000" dirty="0"/>
                  <a:t>으로 표현되는 </a:t>
                </a:r>
                <a:r>
                  <a:rPr lang="en-US" altLang="ko-KR" sz="2000" dirty="0"/>
                  <a:t>hyperplane</a:t>
                </a:r>
                <a:r>
                  <a:rPr lang="ko-KR" altLang="ko-KR" sz="2000" dirty="0"/>
                  <a:t>과 평행한 직선</a:t>
                </a:r>
                <a:endParaRPr lang="ko-KR" alt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4" t="-1630" r="-14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1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법선 벡터 </a:t>
                </a:r>
                <a:r>
                  <a:rPr lang="en-US" altLang="ko-KR" sz="2400" dirty="0" smtClean="0"/>
                  <a:t>(normal vector)</a:t>
                </a:r>
              </a:p>
              <a:p>
                <a:pPr lvl="1"/>
                <a:r>
                  <a:rPr lang="ko-KR" altLang="en-US" sz="2000" dirty="0" smtClean="0"/>
                  <a:t>직선</a:t>
                </a:r>
                <a:r>
                  <a:rPr lang="en-US" altLang="ko-KR" sz="2000" dirty="0" smtClean="0"/>
                  <a:t>: </a:t>
                </a:r>
                <a:r>
                  <a:rPr lang="en-US" sz="2000" dirty="0" smtClean="0"/>
                  <a:t>ax + by = c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r>
                  <a:rPr lang="ko-KR" altLang="en-US" sz="2000" dirty="0" smtClean="0"/>
                  <a:t>의 </a:t>
                </a:r>
                <a:r>
                  <a:rPr lang="ko-KR" altLang="en-US" sz="2000" dirty="0"/>
                  <a:t>법선벡터는</a:t>
                </a:r>
                <a:r>
                  <a:rPr lang="en-US" sz="2000" dirty="0"/>
                  <a:t> N = (a</a:t>
                </a:r>
                <a:r>
                  <a:rPr lang="en-US" sz="2000" dirty="0" smtClean="0"/>
                  <a:t>, b)</a:t>
                </a:r>
              </a:p>
              <a:p>
                <a:pPr lvl="1"/>
                <a:r>
                  <a:rPr lang="ko-KR" altLang="en-US" sz="2000" dirty="0" smtClean="0"/>
                  <a:t>내적을 이용해 계산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해당 직선을 지나는 임의의 </a:t>
                </a: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ko-KR" altLang="en-US" sz="2000" dirty="0" smtClean="0"/>
                  <a:t>두 점 </a:t>
                </a:r>
                <a:r>
                  <a:rPr lang="en-US" altLang="ko-KR" sz="2000" dirty="0" smtClean="0"/>
                  <a:t>(X = (</a:t>
                </a:r>
                <a:r>
                  <a:rPr lang="en-US" altLang="ko-KR" sz="2000" dirty="0" err="1" smtClean="0"/>
                  <a:t>x,y</a:t>
                </a:r>
                <a:r>
                  <a:rPr lang="en-US" altLang="ko-KR" sz="2000" dirty="0" smtClean="0"/>
                  <a:t>), X</a:t>
                </a:r>
                <a:r>
                  <a:rPr lang="en-US" altLang="ko-KR" sz="2000" baseline="-25000" dirty="0" smtClean="0"/>
                  <a:t>0 </a:t>
                </a:r>
                <a:r>
                  <a:rPr lang="en-US" altLang="ko-KR" sz="2000" dirty="0" smtClean="0"/>
                  <a:t>= (x</a:t>
                </a:r>
                <a:r>
                  <a:rPr lang="en-US" altLang="ko-KR" sz="2000" baseline="-25000" dirty="0" smtClean="0"/>
                  <a:t>0</a:t>
                </a:r>
                <a:r>
                  <a:rPr lang="en-US" altLang="ko-KR" sz="2000" dirty="0" smtClean="0"/>
                  <a:t>, y</a:t>
                </a:r>
                <a:r>
                  <a:rPr lang="en-US" altLang="ko-KR" sz="2000" baseline="-25000" dirty="0" smtClean="0"/>
                  <a:t>0</a:t>
                </a:r>
                <a:r>
                  <a:rPr lang="en-US" altLang="ko-KR" sz="2000" dirty="0" smtClean="0"/>
                  <a:t>))</a:t>
                </a:r>
              </a:p>
              <a:p>
                <a:pPr lvl="1"/>
                <a:r>
                  <a:rPr lang="ko-KR" altLang="en-US" sz="2000" dirty="0" smtClean="0"/>
                  <a:t>새로운 직선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/>
                          </a:rPr>
                          <m:t>𝑋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 smtClean="0"/>
                  <a:t> = X – </a:t>
                </a:r>
                <a:r>
                  <a:rPr lang="en-US" sz="2000" dirty="0" err="1" smtClean="0"/>
                  <a:t>X</a:t>
                </a:r>
                <a:r>
                  <a:rPr lang="en-US" sz="2000" baseline="-25000" dirty="0" err="1" smtClean="0"/>
                  <a:t>0</a:t>
                </a:r>
                <a:endParaRPr lang="en-US" sz="2000" dirty="0"/>
              </a:p>
              <a:p>
                <a:pPr lvl="1"/>
                <a:r>
                  <a:rPr lang="en-US" sz="2000" dirty="0" smtClean="0"/>
                  <a:t>X, </a:t>
                </a:r>
                <a:r>
                  <a:rPr lang="en-US" sz="2000" dirty="0" err="1" smtClean="0"/>
                  <a:t>X</a:t>
                </a:r>
                <a:r>
                  <a:rPr lang="en-US" sz="2000" baseline="-25000" dirty="0" err="1" smtClean="0"/>
                  <a:t>0</a:t>
                </a:r>
                <a:r>
                  <a:rPr lang="ko-KR" altLang="en-US" sz="2000" dirty="0" smtClean="0"/>
                  <a:t>에 대해 아래 만족</a:t>
                </a:r>
                <a:r>
                  <a:rPr lang="en-US" altLang="ko-KR" sz="2000" dirty="0" smtClean="0"/>
                  <a:t/>
                </a:r>
                <a:br>
                  <a:rPr lang="en-US" altLang="ko-KR" sz="2000" dirty="0" smtClean="0"/>
                </a:br>
                <a:r>
                  <a:rPr lang="en-US" sz="2000" dirty="0" smtClean="0"/>
                  <a:t>a(x – x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) +b(y – y</a:t>
                </a:r>
                <a:r>
                  <a:rPr lang="en-US" sz="2000" baseline="-25000" dirty="0" smtClean="0"/>
                  <a:t>0</a:t>
                </a:r>
                <a:r>
                  <a:rPr lang="en-US" sz="2000" dirty="0" smtClean="0"/>
                  <a:t>) = 0</a:t>
                </a:r>
              </a:p>
              <a:p>
                <a:pPr lvl="1"/>
                <a:r>
                  <a:rPr lang="en-US" sz="2000" dirty="0" smtClean="0"/>
                  <a:t>N = (a, b), then</a:t>
                </a:r>
                <a:br>
                  <a:rPr lang="en-US" sz="2000" dirty="0" smtClean="0"/>
                </a:br>
                <a:r>
                  <a:rPr lang="en-US" sz="2000" dirty="0" smtClean="0"/>
                  <a:t>N</a:t>
                </a:r>
                <a:r>
                  <a:rPr lang="en-US" sz="2000" dirty="0" smtClean="0">
                    <a:latin typeface="Calibri"/>
                    <a:cs typeface="Calibri"/>
                  </a:rPr>
                  <a:t>●(</a:t>
                </a:r>
                <a:r>
                  <a:rPr lang="en-US" sz="2000" dirty="0"/>
                  <a:t>X – X</a:t>
                </a:r>
                <a:r>
                  <a:rPr lang="en-US" sz="2000" baseline="-25000" dirty="0"/>
                  <a:t>0</a:t>
                </a:r>
                <a:r>
                  <a:rPr lang="en-US" sz="2000" dirty="0" smtClean="0">
                    <a:latin typeface="Calibri"/>
                    <a:cs typeface="Calibri"/>
                  </a:rPr>
                  <a:t>) = 0</a:t>
                </a:r>
                <a:r>
                  <a:rPr lang="en-US" sz="2000" dirty="0"/>
                  <a:t/>
                </a:r>
                <a:br>
                  <a:rPr lang="en-US" sz="2000" dirty="0"/>
                </a:br>
                <a:endParaRPr lang="en-US" sz="20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754" y="3505200"/>
            <a:ext cx="3686175" cy="257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324600" y="2971800"/>
            <a:ext cx="1394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ax + by = c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>
            <a:off x="5943600" y="3341132"/>
            <a:ext cx="685800" cy="849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6584484" y="557426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출처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네이버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82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점과 직선 사이의 거리</a:t>
                </a:r>
                <a:endParaRPr lang="en-US" altLang="ko-KR" sz="2000" dirty="0" smtClean="0"/>
              </a:p>
              <a:p>
                <a:pPr lvl="1"/>
                <a:r>
                  <a:rPr lang="ko-KR" altLang="en-US" sz="1800" dirty="0" smtClean="0"/>
                  <a:t>점 </a:t>
                </a:r>
                <a:r>
                  <a:rPr lang="en-US" altLang="ko-KR" sz="1800" dirty="0" smtClean="0"/>
                  <a:t>(x0, y0)</a:t>
                </a:r>
                <a:r>
                  <a:rPr lang="ko-KR" altLang="en-US" sz="1800" dirty="0" smtClean="0"/>
                  <a:t>과 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:r>
                  <a:rPr lang="ko-KR" altLang="en-US" sz="1800" dirty="0" smtClean="0"/>
                  <a:t>직선 </a:t>
                </a:r>
                <a:r>
                  <a:rPr lang="en-US" sz="1800" dirty="0"/>
                  <a:t>ax + by </a:t>
                </a:r>
                <a:r>
                  <a:rPr lang="en-US" sz="1800" dirty="0" smtClean="0"/>
                  <a:t>+ c = 0</a:t>
                </a:r>
                <a:br>
                  <a:rPr lang="en-US" sz="1800" dirty="0" smtClean="0"/>
                </a:br>
                <a:r>
                  <a:rPr lang="ko-KR" altLang="en-US" sz="1800" dirty="0" smtClean="0"/>
                  <a:t>간의 거리</a:t>
                </a:r>
                <a:endParaRPr lang="en-US" altLang="ko-KR" sz="1800" dirty="0" smtClean="0"/>
              </a:p>
              <a:p>
                <a:pPr lvl="1"/>
                <a:r>
                  <a:rPr lang="en-US" sz="18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𝑏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/>
                          </a:rPr>
                          <m:t>+</m:t>
                        </m:r>
                        <m:r>
                          <a:rPr lang="en-US" sz="1800" b="0" i="1" smtClean="0">
                            <a:latin typeface="Cambria Math"/>
                          </a:rPr>
                          <m:t>𝑐</m:t>
                        </m:r>
                        <m:r>
                          <a:rPr lang="en-US" sz="1800" b="0" i="1" smtClean="0">
                            <a:latin typeface="Cambria Math"/>
                          </a:rPr>
                          <m:t>|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sz="1800" dirty="0" smtClean="0"/>
              </a:p>
              <a:p>
                <a:pPr lvl="1"/>
                <a:r>
                  <a:rPr lang="ko-KR" altLang="en-US" sz="1800" dirty="0" smtClean="0"/>
                  <a:t>증명</a:t>
                </a:r>
                <a:r>
                  <a:rPr lang="en-US" altLang="ko-KR" sz="1800" dirty="0" smtClean="0"/>
                  <a:t/>
                </a:r>
                <a:br>
                  <a:rPr lang="en-US" altLang="ko-KR" sz="1800" dirty="0" smtClean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ko-KR" altLang="en-US" sz="1800" i="1" smtClean="0">
                            <a:latin typeface="Cambria Math"/>
                          </a:rPr>
                          <m:t>𝜃</m:t>
                        </m:r>
                        <m:r>
                          <a:rPr lang="en-US" altLang="ko-KR" sz="18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type m:val="skw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/>
                              </a:rPr>
                              <m:t>|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𝑃𝑄</m:t>
                                </m:r>
                              </m:e>
                            </m:acc>
                            <m:r>
                              <a:rPr lang="en-US" altLang="ko-KR" sz="1800" i="1">
                                <a:latin typeface="Cambria Math"/>
                              </a:rPr>
                              <m:t>|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∴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𝑑</m:t>
                    </m:r>
                    <m:r>
                      <a:rPr lang="en-US" sz="1800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𝑃𝑄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800" i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ko-KR" altLang="en-US" sz="1800" i="1" smtClean="0">
                            <a:latin typeface="Cambria Math"/>
                          </a:rPr>
                          <m:t>𝜃</m:t>
                        </m:r>
                      </m:e>
                    </m:func>
                    <m:r>
                      <a:rPr lang="en-US" altLang="ko-KR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latin typeface="Cambria Math"/>
                                  </a:rPr>
                                  <m:t>𝑃𝑄</m:t>
                                </m:r>
                              </m:e>
                            </m:acc>
                          </m:e>
                        </m:d>
                        <m:func>
                          <m:func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ko-KR" sz="1800" b="0" i="1" smtClean="0">
                                <a:latin typeface="Cambria Math"/>
                              </a:rPr>
                              <m:t>|</m:t>
                            </m:r>
                            <m:acc>
                              <m:accPr>
                                <m:chr m:val="⃑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b="0" i="1" smtClean="0">
                                    <a:latin typeface="Cambria Math"/>
                                    <a:ea typeface="Cambria Math"/>
                                  </a:rPr>
                                  <m:t>𝑛</m:t>
                                </m:r>
                              </m:e>
                            </m:acc>
                            <m:r>
                              <a:rPr lang="en-US" altLang="ko-KR" sz="1800" b="0" i="1" smtClean="0">
                                <a:latin typeface="Cambria Math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ko-KR" altLang="en-US" sz="1800" i="1">
                                <a:latin typeface="Cambria Math"/>
                              </a:rPr>
                              <m:t>𝜃</m:t>
                            </m:r>
                          </m:e>
                        </m:func>
                      </m:num>
                      <m:den>
                        <m:r>
                          <a:rPr lang="en-US" altLang="ko-KR" sz="1800" i="1">
                            <a:latin typeface="Cambria Math"/>
                          </a:rPr>
                          <m:t>|</m:t>
                        </m:r>
                        <m:acc>
                          <m:accPr>
                            <m:chr m:val="⃑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acc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  <m:r>
                      <a:rPr lang="en-US" altLang="ko-KR" sz="1800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</a:rPr>
                              <m:t>𝑃𝑄</m:t>
                            </m:r>
                          </m:e>
                        </m:acc>
                        <m:r>
                          <a:rPr lang="en-US" altLang="ko-KR" sz="1800" i="1" smtClean="0">
                            <a:latin typeface="Cambria Math"/>
                            <a:ea typeface="Cambria Math"/>
                          </a:rPr>
                          <m:t>∙</m:t>
                        </m:r>
                        <m:acc>
                          <m:accPr>
                            <m:chr m:val="⃑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acc>
                      </m:num>
                      <m:den>
                        <m:r>
                          <a:rPr lang="en-US" altLang="ko-KR" sz="1800" b="0" i="1" smtClean="0">
                            <a:latin typeface="Cambria Math"/>
                          </a:rPr>
                          <m:t>|</m:t>
                        </m:r>
                        <m:acc>
                          <m:accPr>
                            <m:chr m:val="⃑"/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altLang="ko-KR" sz="1800" i="1">
                                <a:latin typeface="Cambria Math"/>
                                <a:ea typeface="Cambria Math"/>
                              </a:rPr>
                              <m:t>𝑛</m:t>
                            </m:r>
                          </m:e>
                        </m:acc>
                        <m:r>
                          <a:rPr lang="en-US" altLang="ko-KR" sz="1800" b="0" i="1" smtClean="0">
                            <a:latin typeface="Cambria Math"/>
                            <a:ea typeface="Cambria Math"/>
                          </a:rPr>
                          <m:t>|</m:t>
                        </m:r>
                      </m:den>
                    </m:f>
                    <m:r>
                      <a:rPr lang="en-US" altLang="ko-KR" sz="18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 smtClean="0"/>
                  <a:t>  </a:t>
                </a:r>
                <a:br>
                  <a:rPr lang="en-US" sz="1800" dirty="0" smtClean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/>
                          </a:rPr>
                          <m:t>𝑃𝑄</m:t>
                        </m:r>
                      </m:e>
                    </m:acc>
                    <m:r>
                      <a:rPr lang="en-US" altLang="ko-KR" sz="1800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ea typeface="Cambria Math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/>
                          </a:rPr>
                          <m:t>𝑃𝑄</m:t>
                        </m:r>
                      </m:e>
                    </m:acc>
                    <m:r>
                      <a:rPr lang="en-US" altLang="ko-KR" sz="1800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⃑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acc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ko-KR" sz="1800" b="0" i="1" smtClean="0">
                        <a:latin typeface="Cambria Math"/>
                        <a:ea typeface="Cambria Math"/>
                      </a:rPr>
                      <m:t>𝑎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</a:rPr>
                      <m:t>+</m:t>
                    </m:r>
                    <m:r>
                      <a:rPr lang="en-US" sz="1800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𝑎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r>
                          <a:rPr lang="en-US" sz="1800" i="1">
                            <a:latin typeface="Cambria Math"/>
                          </a:rPr>
                          <m:t>𝑏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b="0" i="1" dirty="0" smtClean="0">
                    <a:latin typeface="Cambria Math"/>
                  </a:rPr>
                  <a:t/>
                </a:r>
                <a:br>
                  <a:rPr lang="en-US" sz="1800" b="0" i="1" dirty="0" smtClean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+</m:t>
                    </m:r>
                    <m:r>
                      <a:rPr lang="en-US" sz="1800" i="1">
                        <a:latin typeface="Cambria Math"/>
                      </a:rPr>
                      <m:t>𝑐</m:t>
                    </m:r>
                  </m:oMath>
                </a14:m>
                <a:r>
                  <a:rPr lang="en-US" sz="1800" dirty="0" smtClean="0"/>
                  <a:t/>
                </a:r>
                <a:br>
                  <a:rPr lang="en-US" sz="1800" dirty="0" smtClean="0"/>
                </a:b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/>
                      </a:rPr>
                      <m:t>|</m:t>
                    </m:r>
                    <m:acc>
                      <m:accPr>
                        <m:chr m:val="⃑"/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𝑛</m:t>
                        </m:r>
                      </m:e>
                    </m:acc>
                    <m:r>
                      <a:rPr lang="en-US" altLang="ko-KR" sz="1800" i="1">
                        <a:latin typeface="Cambria Math"/>
                        <a:ea typeface="Cambria Math"/>
                      </a:rPr>
                      <m:t>|</m:t>
                    </m:r>
                  </m:oMath>
                </a14:m>
                <a:r>
                  <a:rPr lang="en-US" sz="1800" dirty="0" smtClean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1800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889" b="-6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SVM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https://ds055uzetaobb.cloudfront.net/image_optimizer/d079961ddc29b0aa0374dd4fc6297f230c4c26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590800"/>
            <a:ext cx="2929528" cy="244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90058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TM01859862[[fn=Urban Pop]]</Template>
  <TotalTime>19827</TotalTime>
  <Words>708</Words>
  <Application>Microsoft Office PowerPoint</Application>
  <PresentationFormat>On-screen Show (4:3)</PresentationFormat>
  <Paragraphs>224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나눔고딕OTF</vt:lpstr>
      <vt:lpstr>맑은 고딕</vt:lpstr>
      <vt:lpstr>Arial</vt:lpstr>
      <vt:lpstr>Calibri</vt:lpstr>
      <vt:lpstr>Cambria Math</vt:lpstr>
      <vt:lpstr>Tahoma</vt:lpstr>
      <vt:lpstr>Wingdings</vt:lpstr>
      <vt:lpstr>01013022</vt:lpstr>
      <vt:lpstr>SVM (Support vector machines) </vt:lpstr>
      <vt:lpstr>SVM</vt:lpstr>
      <vt:lpstr>SVM</vt:lpstr>
      <vt:lpstr>SVM</vt:lpstr>
      <vt:lpstr>SVM</vt:lpstr>
      <vt:lpstr>SVM</vt:lpstr>
      <vt:lpstr>SVM</vt:lpstr>
      <vt:lpstr>참고</vt:lpstr>
      <vt:lpstr>참고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SVM</vt:lpstr>
      <vt:lpstr>PowerPoint Presentation</vt:lpstr>
      <vt:lpstr>참고: Constrained Optimization </vt:lpstr>
      <vt:lpstr>Optimization with equality constraints</vt:lpstr>
      <vt:lpstr>Optimization with equality constraints</vt:lpstr>
      <vt:lpstr>Optimization with equality constraints</vt:lpstr>
      <vt:lpstr>Optimization with equality constraints</vt:lpstr>
      <vt:lpstr>Optimization with inequality constraints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296</cp:revision>
  <dcterms:created xsi:type="dcterms:W3CDTF">2015-01-19T14:33:39Z</dcterms:created>
  <dcterms:modified xsi:type="dcterms:W3CDTF">2022-05-22T14:08:31Z</dcterms:modified>
</cp:coreProperties>
</file>