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4D3695-E652-4E17-A6EE-2DCE166A54D1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705C8-73ED-4AA3-A385-7D1C71796D46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25201-9B24-440D-BC91-923B4E657A0B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390AB-DE15-4879-846A-8FD6E641A173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0DF300-BEA0-41D4-9001-A251936A2EFF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2A225F-0FC3-48CC-A217-7186A4979D1C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FB5AD-EB39-4C7A-9B42-40EE871F7C38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313475-F67E-4B22-A73E-0165AF55D1D0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E80E9-7DAD-4AC2-9368-F28E9CFFDBAC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FB89C-1925-4AFD-BE57-DA78EB71E4A7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43A6A5-E004-455A-8E0C-855802944C60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0A5BA7C1-5063-4A8D-8D9E-7B8049621937}" type="datetime1">
              <a:rPr lang="en-US" altLang="ko-KR" smtClean="0"/>
              <a:t>6/12/2022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GMM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8153400" cy="1462088"/>
          </a:xfrm>
        </p:spPr>
        <p:txBody>
          <a:bodyPr/>
          <a:lstStyle/>
          <a:p>
            <a:r>
              <a:rPr lang="en-US" dirty="0" err="1"/>
              <a:t>GMM</a:t>
            </a:r>
            <a:r>
              <a:rPr lang="en-US" dirty="0"/>
              <a:t> (Gaussian Mixture </a:t>
            </a:r>
            <a:r>
              <a:rPr lang="en-US" dirty="0" smtClean="0"/>
              <a:t>Models)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How to find the values of the parameters that maximize the log-likelihood? </a:t>
                </a:r>
              </a:p>
              <a:p>
                <a:pPr lvl="1"/>
                <a:r>
                  <a:rPr lang="en-US" altLang="ko-KR" sz="2400" dirty="0" smtClean="0"/>
                  <a:t>Due to the existence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𝜋</m:t>
                        </m:r>
                      </m:e>
                      <m:sub>
                        <m:r>
                          <a:rPr lang="en-US" altLang="ko-KR" i="1"/>
                          <m:t>𝑖</m:t>
                        </m:r>
                        <m:r>
                          <a:rPr lang="en-US" altLang="ko-KR" i="1"/>
                          <m:t>, </m:t>
                        </m:r>
                        <m:r>
                          <a:rPr lang="en-US" altLang="ko-KR" i="1"/>
                          <m:t>𝑘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즉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잠재 변수 </a:t>
                </a:r>
                <a:r>
                  <a:rPr lang="en-US" altLang="ko-KR" sz="2400" dirty="0" smtClean="0"/>
                  <a:t>z </a:t>
                </a:r>
                <a:r>
                  <a:rPr lang="ko-KR" altLang="en-US" sz="2400" dirty="0" smtClean="0"/>
                  <a:t>가 특정한 값을 갖을 확률</a:t>
                </a:r>
                <a:r>
                  <a:rPr lang="en-US" altLang="ko-KR" sz="2400" dirty="0" smtClean="0"/>
                  <a:t>), </a:t>
                </a:r>
                <a:r>
                  <a:rPr lang="ko-KR" altLang="en-US" sz="2400" dirty="0" smtClean="0"/>
                  <a:t>일반적인 </a:t>
                </a:r>
                <a:r>
                  <a:rPr lang="en-US" altLang="ko-KR" sz="2400" dirty="0" smtClean="0"/>
                  <a:t>maximization </a:t>
                </a:r>
                <a:r>
                  <a:rPr lang="ko-KR" altLang="en-US" sz="2400" dirty="0" smtClean="0"/>
                  <a:t>방법은 적용이 어렵다</a:t>
                </a:r>
                <a:r>
                  <a:rPr lang="en-US" altLang="ko-KR" sz="2400" dirty="0" smtClean="0"/>
                  <a:t>. </a:t>
                </a:r>
                <a:r>
                  <a:rPr lang="en-US" altLang="ko-KR" sz="2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EM (Expectation-Maximization) algorithm </a:t>
                </a:r>
                <a:r>
                  <a:rPr lang="ko-KR" altLang="en-US" sz="2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 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r="-2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EM </a:t>
                </a:r>
                <a:r>
                  <a:rPr lang="ko-KR" altLang="en-US" sz="2800" dirty="0" smtClean="0"/>
                  <a:t>알고리즘 </a:t>
                </a:r>
                <a:r>
                  <a:rPr lang="en-US" altLang="ko-KR" sz="2800" dirty="0" smtClean="0"/>
                  <a:t>(</a:t>
                </a:r>
                <a:r>
                  <a:rPr lang="ko-KR" altLang="en-US" sz="2800" dirty="0" smtClean="0"/>
                  <a:t>다음과 같은 순서로 진행</a:t>
                </a:r>
                <a:r>
                  <a:rPr lang="en-US" altLang="ko-KR" sz="2800" dirty="0" smtClean="0"/>
                  <a:t>)</a:t>
                </a:r>
              </a:p>
              <a:p>
                <a:pPr lvl="1"/>
                <a:r>
                  <a:rPr lang="en-US" altLang="ko-KR" sz="2400" dirty="0"/>
                  <a:t> </a:t>
                </a:r>
                <a:r>
                  <a:rPr lang="ko-KR" altLang="en-US" sz="2400" dirty="0" smtClean="0"/>
                  <a:t>자세한 내용은 첨부된 </a:t>
                </a:r>
                <a:r>
                  <a:rPr lang="en-US" altLang="ko-KR" sz="2400" dirty="0" smtClean="0"/>
                  <a:t>“EM-</a:t>
                </a:r>
                <a:r>
                  <a:rPr lang="en-US" altLang="ko-KR" sz="2400" dirty="0" err="1" smtClean="0"/>
                  <a:t>algorithm.pdf</a:t>
                </a:r>
                <a:r>
                  <a:rPr lang="en-US" altLang="ko-KR" sz="2400" dirty="0" smtClean="0"/>
                  <a:t>” </a:t>
                </a:r>
                <a:r>
                  <a:rPr lang="ko-KR" altLang="en-US" sz="2400" dirty="0" smtClean="0"/>
                  <a:t>파일 참고</a:t>
                </a:r>
                <a:endParaRPr lang="en-US" altLang="ko-KR" sz="2400" dirty="0" smtClean="0"/>
              </a:p>
              <a:p>
                <a:pPr lvl="1"/>
                <a:r>
                  <a:rPr lang="ko-KR" altLang="ko-KR" sz="2400" dirty="0"/>
                  <a:t>처음에 </a:t>
                </a:r>
                <a:r>
                  <a:rPr lang="en-US" altLang="ko-KR" sz="2400" dirty="0"/>
                  <a:t>random </a:t>
                </a:r>
                <a:r>
                  <a:rPr lang="ko-KR" altLang="ko-KR" sz="2400" dirty="0"/>
                  <a:t>하게 파라미터의 값들을 </a:t>
                </a:r>
                <a:r>
                  <a:rPr lang="ko-KR" altLang="ko-KR" sz="2400" dirty="0" smtClean="0"/>
                  <a:t>초기화</a:t>
                </a:r>
                <a:r>
                  <a:rPr lang="ko-KR" altLang="en-US" sz="2400" dirty="0" smtClean="0"/>
                  <a:t>한다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/>
                        </m:ctrlPr>
                      </m:sSubPr>
                      <m:e>
                        <m:r>
                          <a:rPr lang="en-US" altLang="ko-KR" sz="2400" i="1"/>
                          <m:t>𝜋</m:t>
                        </m:r>
                      </m:e>
                      <m:sub>
                        <m:r>
                          <a:rPr lang="en-US" altLang="ko-KR" sz="2400" i="1"/>
                          <m:t>𝑖</m:t>
                        </m:r>
                        <m:r>
                          <a:rPr lang="en-US" altLang="ko-KR" sz="2400" i="1"/>
                          <m:t>, </m:t>
                        </m:r>
                        <m:r>
                          <a:rPr lang="en-US" altLang="ko-KR" sz="2400" i="1"/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:r>
                  <a:rPr lang="ko-KR" altLang="ko-KR" sz="2400" dirty="0"/>
                  <a:t>의 값은 </a:t>
                </a:r>
                <a:r>
                  <a:rPr lang="en-US" altLang="ko-KR" sz="2400" dirty="0"/>
                  <a:t>1/K </a:t>
                </a:r>
                <a:r>
                  <a:rPr lang="ko-KR" altLang="ko-KR" sz="2400" dirty="0"/>
                  <a:t>로 초기화</a:t>
                </a:r>
                <a:r>
                  <a:rPr lang="en-US" altLang="ko-KR" sz="2400" dirty="0" smtClean="0"/>
                  <a:t>).</a:t>
                </a:r>
              </a:p>
              <a:p>
                <a:pPr lvl="1"/>
                <a:r>
                  <a:rPr lang="en-US" altLang="ko-KR" sz="2400" dirty="0" smtClean="0"/>
                  <a:t>Expectation </a:t>
                </a:r>
                <a:r>
                  <a:rPr lang="ko-KR" altLang="en-US" sz="2400" dirty="0" smtClean="0"/>
                  <a:t>단계</a:t>
                </a:r>
                <a:endParaRPr lang="en-US" altLang="ko-KR" sz="2400" dirty="0" smtClean="0"/>
              </a:p>
              <a:p>
                <a:pPr lvl="2" latinLnBrk="1"/>
                <a:r>
                  <a:rPr lang="ko-KR" altLang="ko-KR" sz="2000" dirty="0"/>
                  <a:t>그러한 파라미터의 값들을 이용해서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/>
                      <m:t>p</m:t>
                    </m:r>
                    <m:d>
                      <m:dPr>
                        <m:ctrlPr>
                          <a:rPr lang="ko-KR" altLang="ko-KR" sz="20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/>
                            </m:ctrlPr>
                          </m:sSubPr>
                          <m:e>
                            <m:r>
                              <a:rPr lang="en-US" altLang="ko-KR" sz="2000" i="1"/>
                              <m:t>𝑧</m:t>
                            </m:r>
                          </m:e>
                          <m:sub>
                            <m:r>
                              <a:rPr lang="en-US" altLang="ko-KR" sz="2000" i="1"/>
                              <m:t>𝑖</m:t>
                            </m:r>
                          </m:sub>
                        </m:sSub>
                        <m:r>
                          <a:rPr lang="en-US" altLang="ko-KR" sz="2000" i="1"/>
                          <m:t>=</m:t>
                        </m:r>
                        <m:r>
                          <a:rPr lang="en-US" altLang="ko-KR" sz="2000" i="1"/>
                          <m:t>𝑘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값들을 </a:t>
                </a:r>
                <a:r>
                  <a:rPr lang="en-US" altLang="ko-KR" sz="2000" dirty="0"/>
                  <a:t>update </a:t>
                </a:r>
                <a:r>
                  <a:rPr lang="ko-KR" altLang="ko-KR" sz="2000" dirty="0"/>
                  <a:t>한다</a:t>
                </a:r>
                <a:r>
                  <a:rPr lang="en-US" altLang="ko-KR" sz="2000" dirty="0"/>
                  <a:t>. </a:t>
                </a:r>
                <a:r>
                  <a:rPr lang="ko-KR" altLang="ko-KR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아래와 같은 조건부 확률을 구한다</a:t>
                </a:r>
                <a:r>
                  <a:rPr lang="en-US" altLang="ko-KR" sz="2000" dirty="0"/>
                  <a:t>. </a:t>
                </a:r>
                <a:endParaRPr lang="ko-KR" altLang="ko-KR" sz="2000" dirty="0"/>
              </a:p>
              <a:p>
                <a:pPr lvl="2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/>
                      <m:t>p</m:t>
                    </m:r>
                    <m:d>
                      <m:dPr>
                        <m:ctrlPr>
                          <a:rPr lang="ko-KR" altLang="ko-KR" sz="20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/>
                            </m:ctrlPr>
                          </m:sSubPr>
                          <m:e>
                            <m:r>
                              <a:rPr lang="en-US" altLang="ko-KR" sz="2000" i="1"/>
                              <m:t>𝑧</m:t>
                            </m:r>
                          </m:e>
                          <m:sub>
                            <m:r>
                              <a:rPr lang="en-US" altLang="ko-KR" sz="2000" i="1"/>
                              <m:t>𝑖</m:t>
                            </m:r>
                          </m:sub>
                        </m:sSub>
                        <m:r>
                          <a:rPr lang="en-US" altLang="ko-KR" sz="2000" i="1"/>
                          <m:t>=</m:t>
                        </m:r>
                        <m:r>
                          <a:rPr lang="en-US" altLang="ko-KR" sz="2000" i="1"/>
                          <m:t>𝑘</m:t>
                        </m:r>
                        <m:r>
                          <a:rPr lang="en-US" altLang="ko-KR" sz="2000" i="1"/>
                          <m:t>|</m:t>
                        </m:r>
                        <m:sSub>
                          <m:sSubPr>
                            <m:ctrlPr>
                              <a:rPr lang="ko-KR" altLang="ko-KR" sz="2000" i="1"/>
                            </m:ctrlPr>
                          </m:sSubPr>
                          <m:e>
                            <m:r>
                              <a:rPr lang="en-US" altLang="ko-KR" sz="2000" i="1"/>
                              <m:t>𝑥</m:t>
                            </m:r>
                          </m:e>
                          <m:sub>
                            <m:r>
                              <a:rPr lang="en-US" altLang="ko-KR" sz="2000" i="1"/>
                              <m:t>𝑖</m:t>
                            </m:r>
                          </m:sub>
                        </m:sSub>
                        <m:r>
                          <a:rPr lang="en-US" altLang="ko-KR" sz="2000" b="1"/>
                          <m:t>,</m:t>
                        </m:r>
                        <m:sSub>
                          <m:sSubPr>
                            <m:ctrlPr>
                              <a:rPr lang="ko-KR" altLang="ko-KR" sz="2000" i="1"/>
                            </m:ctrlPr>
                          </m:sSubPr>
                          <m:e>
                            <m:r>
                              <a:rPr lang="en-US" altLang="ko-KR" sz="2000" i="1"/>
                              <m:t>𝜋</m:t>
                            </m:r>
                          </m:e>
                          <m:sub>
                            <m:r>
                              <a:rPr lang="en-US" altLang="ko-KR" sz="2000" i="1"/>
                              <m:t>𝑖</m:t>
                            </m:r>
                            <m:r>
                              <a:rPr lang="en-US" altLang="ko-KR" sz="2000" i="1"/>
                              <m:t>, </m:t>
                            </m:r>
                            <m:r>
                              <a:rPr lang="en-US" altLang="ko-KR" sz="2000" i="1"/>
                              <m:t>𝑘</m:t>
                            </m:r>
                          </m:sub>
                        </m:sSub>
                        <m:r>
                          <a:rPr lang="en-US" altLang="ko-KR" sz="2000" b="1"/>
                          <m:t>, </m:t>
                        </m:r>
                        <m:sSub>
                          <m:sSubPr>
                            <m:ctrlPr>
                              <a:rPr lang="ko-KR" altLang="ko-KR" sz="2000" b="1" i="1"/>
                            </m:ctrlPr>
                          </m:sSubPr>
                          <m:e>
                            <m:r>
                              <a:rPr lang="en-US" altLang="ko-KR" sz="2000" b="1" i="1"/>
                              <m:t>𝛍</m:t>
                            </m:r>
                          </m:e>
                          <m:sub>
                            <m:r>
                              <a:rPr lang="en-US" altLang="ko-KR" sz="2000" b="1" i="1"/>
                              <m:t>𝒌</m:t>
                            </m:r>
                          </m:sub>
                        </m:sSub>
                        <m:r>
                          <a:rPr lang="en-US" altLang="ko-KR" sz="2000" b="1"/>
                          <m:t>,</m:t>
                        </m:r>
                        <m:sSub>
                          <m:sSubPr>
                            <m:ctrlPr>
                              <a:rPr lang="ko-KR" altLang="ko-KR" sz="2000" b="1" i="1"/>
                            </m:ctrlPr>
                          </m:sSubPr>
                          <m:e>
                            <m:r>
                              <a:rPr lang="en-US" altLang="ko-KR" sz="2000" b="1" i="1"/>
                              <m:t>𝚺</m:t>
                            </m:r>
                          </m:e>
                          <m:sub>
                            <m:r>
                              <a:rPr lang="en-US" altLang="ko-KR" sz="2000" b="1" i="1"/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2000" dirty="0"/>
              </a:p>
              <a:p>
                <a:pPr lvl="2"/>
                <a:endParaRPr lang="ko-KR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3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EM </a:t>
                </a:r>
                <a:r>
                  <a:rPr lang="ko-KR" altLang="en-US" dirty="0" smtClean="0"/>
                  <a:t>알고리즘 </a:t>
                </a:r>
                <a:r>
                  <a:rPr lang="en-US" altLang="ko-KR" dirty="0" smtClean="0"/>
                  <a:t>(cont’d)</a:t>
                </a:r>
              </a:p>
              <a:p>
                <a:pPr lvl="1"/>
                <a:r>
                  <a:rPr lang="en-US" altLang="ko-KR" dirty="0" smtClean="0"/>
                  <a:t>Maximization </a:t>
                </a:r>
                <a:r>
                  <a:rPr lang="ko-KR" altLang="en-US" dirty="0" smtClean="0"/>
                  <a:t>단계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업데이트된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p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𝑧</m:t>
                            </m:r>
                          </m:e>
                          <m:sub>
                            <m:r>
                              <a:rPr lang="en-US" altLang="ko-KR" i="1"/>
                              <m:t>𝑖</m:t>
                            </m:r>
                          </m:sub>
                        </m:sSub>
                        <m:r>
                          <a:rPr lang="en-US" altLang="ko-KR" i="1"/>
                          <m:t>=</m:t>
                        </m:r>
                        <m:r>
                          <a:rPr lang="en-US" altLang="ko-KR" i="1"/>
                          <m:t>𝑘</m:t>
                        </m:r>
                        <m:r>
                          <a:rPr lang="en-US" altLang="ko-KR" i="1"/>
                          <m:t>|</m:t>
                        </m:r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𝑥</m:t>
                            </m:r>
                          </m:e>
                          <m:sub>
                            <m:r>
                              <a:rPr lang="en-US" altLang="ko-KR" i="1"/>
                              <m:t>𝑖</m:t>
                            </m:r>
                          </m:sub>
                        </m:sSub>
                        <m:r>
                          <a:rPr lang="en-US" altLang="ko-KR" b="1"/>
                          <m:t>,</m:t>
                        </m:r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𝜋</m:t>
                            </m:r>
                          </m:e>
                          <m:sub>
                            <m:r>
                              <a:rPr lang="en-US" altLang="ko-KR" i="1"/>
                              <m:t>𝑖</m:t>
                            </m:r>
                            <m:r>
                              <a:rPr lang="en-US" altLang="ko-KR" i="1"/>
                              <m:t>, </m:t>
                            </m:r>
                            <m:r>
                              <a:rPr lang="en-US" altLang="ko-KR" i="1"/>
                              <m:t>𝑘</m:t>
                            </m:r>
                          </m:sub>
                        </m:sSub>
                        <m:r>
                          <a:rPr lang="en-US" altLang="ko-KR" b="1"/>
                          <m:t>, </m:t>
                        </m:r>
                        <m:sSub>
                          <m:sSubPr>
                            <m:ctrlPr>
                              <a:rPr lang="ko-KR" altLang="ko-KR" b="1" i="1"/>
                            </m:ctrlPr>
                          </m:sSubPr>
                          <m:e>
                            <m:r>
                              <a:rPr lang="en-US" altLang="ko-KR" b="1" i="1"/>
                              <m:t>𝛍</m:t>
                            </m:r>
                          </m:e>
                          <m:sub>
                            <m:r>
                              <a:rPr lang="en-US" altLang="ko-KR" b="1" i="1"/>
                              <m:t>𝒌</m:t>
                            </m:r>
                          </m:sub>
                        </m:sSub>
                        <m:r>
                          <a:rPr lang="en-US" altLang="ko-KR" b="1"/>
                          <m:t>,</m:t>
                        </m:r>
                        <m:sSub>
                          <m:sSubPr>
                            <m:ctrlPr>
                              <a:rPr lang="ko-KR" altLang="ko-KR" b="1" i="1"/>
                            </m:ctrlPr>
                          </m:sSubPr>
                          <m:e>
                            <m:r>
                              <a:rPr lang="en-US" altLang="ko-KR" b="1" i="1"/>
                              <m:t>𝚺</m:t>
                            </m:r>
                          </m:e>
                          <m:sub>
                            <m:r>
                              <a:rPr lang="en-US" altLang="ko-KR" b="1" i="1"/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을 사용해서 </a:t>
                </a:r>
                <a:r>
                  <a:rPr lang="en-US" altLang="ko-KR" dirty="0" smtClean="0"/>
                  <a:t>Log-likelihood 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maximize</a:t>
                </a:r>
                <a:r>
                  <a:rPr lang="ko-KR" altLang="en-US" dirty="0" smtClean="0"/>
                  <a:t>하는 파라미터의 값을 계산한다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ko-KR" altLang="en-US" dirty="0" smtClean="0"/>
                  <a:t>위 </a:t>
                </a:r>
                <a:r>
                  <a:rPr lang="en-US" altLang="ko-KR" dirty="0" smtClean="0"/>
                  <a:t>E-M </a:t>
                </a:r>
                <a:r>
                  <a:rPr lang="ko-KR" altLang="en-US" dirty="0" smtClean="0"/>
                  <a:t>과정을 반복한다</a:t>
                </a:r>
                <a:r>
                  <a:rPr lang="en-US" altLang="ko-KR" dirty="0" smtClean="0"/>
                  <a:t>.</a:t>
                </a:r>
                <a:endParaRPr lang="ko-KR" altLang="ko-KR" dirty="0"/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 r="-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6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smtClean="0"/>
              <a:t>See “</a:t>
            </a:r>
            <a:r>
              <a:rPr lang="en-US" altLang="ko-KR" dirty="0" err="1" smtClean="0"/>
              <a:t>GMM_example.ipynb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How to choose the number of clusters?</a:t>
            </a:r>
          </a:p>
          <a:p>
            <a:pPr lvl="1"/>
            <a:r>
              <a:rPr lang="en-US" altLang="ko-KR" dirty="0"/>
              <a:t>Use AIC (</a:t>
            </a:r>
            <a:r>
              <a:rPr lang="en-US" altLang="ko-KR" dirty="0" err="1"/>
              <a:t>Akaike</a:t>
            </a:r>
            <a:r>
              <a:rPr lang="en-US" altLang="ko-KR" dirty="0"/>
              <a:t> information </a:t>
            </a:r>
            <a:r>
              <a:rPr lang="en-US" altLang="ko-KR" dirty="0" smtClean="0"/>
              <a:t>criterion) </a:t>
            </a:r>
            <a:r>
              <a:rPr lang="en-US" altLang="ko-KR" dirty="0"/>
              <a:t>or BIC (Bayesian information </a:t>
            </a:r>
            <a:r>
              <a:rPr lang="en-US" altLang="ko-KR" dirty="0" smtClean="0"/>
              <a:t>criterion)</a:t>
            </a:r>
          </a:p>
          <a:p>
            <a:pPr lvl="2"/>
            <a:r>
              <a:rPr lang="en-US" altLang="ko-KR" dirty="0" smtClean="0"/>
              <a:t>Both are based on log-likelihood of the data</a:t>
            </a:r>
          </a:p>
          <a:p>
            <a:pPr lvl="2"/>
            <a:r>
              <a:rPr lang="en-US" altLang="ko-KR" dirty="0" smtClean="0"/>
              <a:t>AIC = -2*log-likelihood + </a:t>
            </a:r>
            <a:r>
              <a:rPr lang="en-US" altLang="ko-KR" dirty="0" err="1" smtClean="0"/>
              <a:t>2K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BIC = -</a:t>
            </a:r>
            <a:r>
              <a:rPr lang="en-US" altLang="ko-KR" dirty="0"/>
              <a:t>2*log-likelihood </a:t>
            </a:r>
            <a:r>
              <a:rPr lang="en-US" altLang="ko-KR" dirty="0" smtClean="0"/>
              <a:t>+ ln(N)*K</a:t>
            </a:r>
          </a:p>
          <a:p>
            <a:pPr lvl="3"/>
            <a:r>
              <a:rPr lang="ko-KR" altLang="en-US" dirty="0" smtClean="0"/>
              <a:t>여기서 </a:t>
            </a:r>
            <a:r>
              <a:rPr lang="en-US" altLang="ko-KR" dirty="0" smtClean="0"/>
              <a:t>K</a:t>
            </a:r>
            <a:r>
              <a:rPr lang="ko-KR" altLang="en-US" dirty="0" smtClean="0"/>
              <a:t>는 파라미터의 수</a:t>
            </a:r>
            <a:r>
              <a:rPr lang="en-US" altLang="ko-KR" dirty="0" smtClean="0"/>
              <a:t>, N</a:t>
            </a:r>
            <a:r>
              <a:rPr lang="ko-KR" altLang="en-US" dirty="0" smtClean="0"/>
              <a:t>은 관측치의 수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가우시안 혼합 모형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Used for clustering </a:t>
            </a:r>
          </a:p>
          <a:p>
            <a:r>
              <a:rPr lang="en-US" altLang="ko-KR" sz="2400" dirty="0" smtClean="0"/>
              <a:t>A probability model</a:t>
            </a:r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(</a:t>
            </a:r>
            <a:r>
              <a:rPr lang="ko-KR" altLang="en-US" sz="2000" dirty="0" smtClean="0"/>
              <a:t>관측된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데이터가 특정 확률 분포를 이용해서 생성되었다고 가정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In this regard, it is similar to a Logistic regression model </a:t>
            </a:r>
          </a:p>
          <a:p>
            <a:pPr lvl="1"/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독립변수들 </a:t>
            </a:r>
            <a:r>
              <a:rPr lang="en-US" altLang="ko-KR" sz="2000" dirty="0" smtClean="0"/>
              <a:t>(features)</a:t>
            </a:r>
            <a:r>
              <a:rPr lang="ko-KR" altLang="en-US" sz="2000" dirty="0" smtClean="0"/>
              <a:t>에 대한 다변량 분포 </a:t>
            </a:r>
            <a:r>
              <a:rPr lang="en-US" altLang="ko-KR" sz="2000" dirty="0" smtClean="0"/>
              <a:t>(multivariate distribution)</a:t>
            </a:r>
            <a:r>
              <a:rPr lang="ko-KR" altLang="en-US" sz="2000" dirty="0" smtClean="0"/>
              <a:t>을 사용 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GMM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여러개의 다변량 정규분포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다변량 가우시안 분포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이용해서 데이터가 생성되었다고 가정</a:t>
            </a:r>
            <a:endParaRPr lang="ko-KR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정규 분포</a:t>
                </a:r>
                <a:endParaRPr lang="en-US" altLang="ko-KR" sz="2800" dirty="0" smtClean="0"/>
              </a:p>
              <a:p>
                <a:pPr lvl="1"/>
                <a:r>
                  <a:rPr lang="en-US" altLang="ko-KR" sz="2400" dirty="0" smtClean="0"/>
                  <a:t>Example: </a:t>
                </a:r>
                <a:r>
                  <a:rPr lang="ko-KR" altLang="en-US" sz="2400" dirty="0" smtClean="0"/>
                  <a:t>독립변수가 하나인 경우 </a:t>
                </a:r>
                <a:r>
                  <a:rPr lang="en-US" altLang="ko-KR" sz="2400" dirty="0" smtClean="0"/>
                  <a:t>(e.g., X)</a:t>
                </a:r>
              </a:p>
              <a:p>
                <a:pPr lvl="1"/>
                <a:r>
                  <a:rPr lang="en-US" altLang="ko-KR" sz="2400" dirty="0" smtClean="0"/>
                  <a:t>pdf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/>
                      <m:t>𝑓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𝑥</m:t>
                        </m:r>
                      </m:e>
                    </m:d>
                    <m:r>
                      <a:rPr lang="en-US" altLang="ko-KR" i="1"/>
                      <m:t>=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ko-KR" i="1"/>
                            </m:ctrlPr>
                          </m:radPr>
                          <m:deg/>
                          <m:e>
                            <m:r>
                              <a:rPr lang="en-US" altLang="ko-KR" i="1"/>
                              <m:t>2</m:t>
                            </m:r>
                            <m:r>
                              <a:rPr lang="en-US" altLang="ko-KR" i="1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𝑒</m:t>
                        </m:r>
                      </m:e>
                      <m:sup>
                        <m:r>
                          <a:rPr lang="en-US" altLang="ko-KR" i="1"/>
                          <m:t>−</m:t>
                        </m:r>
                        <m:f>
                          <m:fPr>
                            <m:ctrlPr>
                              <a:rPr lang="ko-KR" altLang="ko-KR" i="1"/>
                            </m:ctrlPr>
                          </m:fPr>
                          <m:num>
                            <m:r>
                              <a:rPr lang="en-US" altLang="ko-KR" i="1"/>
                              <m:t>1</m:t>
                            </m:r>
                          </m:num>
                          <m:den>
                            <m:r>
                              <a:rPr lang="en-US" altLang="ko-KR" i="1"/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ko-KR" altLang="ko-KR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ko-KR" altLang="ko-KR" i="1"/>
                                    </m:ctrlPr>
                                  </m:fPr>
                                  <m:num>
                                    <m:r>
                                      <a:rPr lang="en-US" altLang="ko-KR" i="1"/>
                                      <m:t>𝑥</m:t>
                                    </m:r>
                                    <m:r>
                                      <a:rPr lang="en-US" altLang="ko-KR" i="1"/>
                                      <m:t>−</m:t>
                                    </m:r>
                                    <m:r>
                                      <a:rPr lang="en-US" altLang="ko-KR" i="1"/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ko-KR" i="1"/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/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/>
                      <m:t>, </m:t>
                    </m:r>
                    <m:r>
                      <m:rPr>
                        <m:sty m:val="p"/>
                      </m:rPr>
                      <a:rPr lang="en-US" altLang="ko-KR"/>
                      <m:t>for</m:t>
                    </m:r>
                    <m:r>
                      <a:rPr lang="en-US" altLang="ko-KR" i="1"/>
                      <m:t>−</m:t>
                    </m:r>
                    <m:r>
                      <a:rPr lang="en-US" altLang="ko-KR"/>
                      <m:t>∞&lt;</m:t>
                    </m:r>
                    <m:r>
                      <a:rPr lang="en-US" altLang="ko-KR" i="1"/>
                      <m:t>𝑥</m:t>
                    </m:r>
                    <m:r>
                      <a:rPr lang="en-US" altLang="ko-KR" i="1"/>
                      <m:t>&lt;∞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파라미터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로 표현</a:t>
                </a:r>
                <a:endParaRPr lang="ko-KR" altLang="ko-KR" dirty="0"/>
              </a:p>
              <a:p>
                <a:pPr lvl="2"/>
                <a:endParaRPr lang="en-US" altLang="ko-KR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GMM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Example: </a:t>
            </a:r>
            <a:r>
              <a:rPr lang="ko-KR" altLang="en-US" sz="2000" dirty="0" smtClean="0"/>
              <a:t>독립변수가 하나인 경우 </a:t>
            </a:r>
            <a:r>
              <a:rPr lang="en-US" altLang="ko-KR" sz="2000" dirty="0" smtClean="0"/>
              <a:t>(e.g., X)</a:t>
            </a:r>
          </a:p>
          <a:p>
            <a:pPr lvl="2"/>
            <a:r>
              <a:rPr lang="ko-KR" altLang="en-US" sz="1800" dirty="0" smtClean="0"/>
              <a:t>우리가 가지고 있는 관측치들이 서로 다른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개의 정규분포를 이용해서 생성되었다고 가정하는 경우 </a:t>
            </a:r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Gaussian Mixture Models Explained | by Oscar Contreras Carrasco | Towards 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00763"/>
            <a:ext cx="5127569" cy="27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1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Mixture model</a:t>
                </a:r>
              </a:p>
              <a:p>
                <a:pPr lvl="1"/>
                <a:r>
                  <a:rPr lang="ko-KR" altLang="en-US" sz="1800" dirty="0" smtClean="0"/>
                  <a:t>데이터가 하나의 확률 분포가 아니라 여러개의 확률 분포를 이용해서 생성된 경우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데이터가 두 개의 서로 다른 정규 분포를 사용해서 생성되었다라고 가정하는 경우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한 관측치의 확률은 아래와 같이 표현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/>
                      <m:t>p</m:t>
                    </m:r>
                    <m:d>
                      <m:dPr>
                        <m:ctrlPr>
                          <a:rPr lang="ko-KR" altLang="ko-KR" sz="20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/>
                            </m:ctrlPr>
                          </m:sSubPr>
                          <m:e>
                            <m:r>
                              <a:rPr lang="en-US" altLang="ko-KR" sz="2000" i="1"/>
                              <m:t>𝑥</m:t>
                            </m:r>
                          </m:e>
                          <m:sub>
                            <m:r>
                              <a:rPr lang="en-US" altLang="ko-KR" sz="2000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i="1"/>
                      <m:t>=</m:t>
                    </m:r>
                    <m:sSub>
                      <m:sSubPr>
                        <m:ctrlPr>
                          <a:rPr lang="ko-KR" altLang="ko-KR" sz="2000" i="1"/>
                        </m:ctrlPr>
                      </m:sSubPr>
                      <m:e>
                        <m:r>
                          <a:rPr lang="en-US" altLang="ko-KR" sz="2000" i="1"/>
                          <m:t>𝜋</m:t>
                        </m:r>
                      </m:e>
                      <m:sub>
                        <m:r>
                          <a:rPr lang="en-US" altLang="ko-KR" sz="2000" i="1"/>
                          <m:t>𝑖</m:t>
                        </m:r>
                        <m:r>
                          <a:rPr lang="en-US" altLang="ko-KR" sz="2000" i="1"/>
                          <m:t>, 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/>
                      <m:t>N</m:t>
                    </m:r>
                    <m:d>
                      <m:dPr>
                        <m:ctrlPr>
                          <a:rPr lang="ko-KR" altLang="ko-KR" sz="20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/>
                            </m:ctrlPr>
                          </m:sSubPr>
                          <m:e>
                            <m:r>
                              <a:rPr lang="en-US" altLang="ko-KR" sz="2000" i="1"/>
                              <m:t>𝑥</m:t>
                            </m:r>
                          </m:e>
                          <m:sub>
                            <m:r>
                              <a:rPr lang="en-US" altLang="ko-KR" sz="2000" i="1"/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sz="2000" i="1"/>
                            </m:ctrlPr>
                          </m:sSubPr>
                          <m:e>
                            <m:r>
                              <a:rPr lang="en-US" altLang="ko-KR" sz="2000" b="0" i="1"/>
                              <m:t>𝜇</m:t>
                            </m:r>
                          </m:e>
                          <m:sub>
                            <m:r>
                              <a:rPr lang="en-US" altLang="ko-KR" sz="2000" b="0" i="1"/>
                              <m:t>1</m:t>
                            </m:r>
                          </m:sub>
                        </m:sSub>
                        <m:r>
                          <a:rPr lang="en-US" altLang="ko-KR" sz="2000" b="0" i="1"/>
                          <m:t>,</m:t>
                        </m:r>
                        <m:r>
                          <a:rPr lang="ko-KR" altLang="ko-KR" sz="2000" b="0" i="1" smtClean="0"/>
                          <m:t> </m:t>
                        </m:r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2000"/>
                      <m:t>+ </m:t>
                    </m:r>
                    <m:sSub>
                      <m:sSubPr>
                        <m:ctrlPr>
                          <a:rPr lang="ko-KR" altLang="ko-KR" sz="2000" i="1"/>
                        </m:ctrlPr>
                      </m:sSubPr>
                      <m:e>
                        <m:r>
                          <a:rPr lang="en-US" altLang="ko-KR" sz="2000" i="1"/>
                          <m:t>𝜋</m:t>
                        </m:r>
                      </m:e>
                      <m:sub>
                        <m:r>
                          <a:rPr lang="en-US" altLang="ko-KR" sz="2000" i="1"/>
                          <m:t>𝑖</m:t>
                        </m:r>
                        <m:r>
                          <a:rPr lang="en-US" altLang="ko-KR" sz="2000" i="1"/>
                          <m:t>, 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/>
                      <m:t>N</m:t>
                    </m:r>
                    <m:d>
                      <m:dPr>
                        <m:ctrlPr>
                          <a:rPr lang="ko-KR" altLang="ko-KR" sz="20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/>
                            </m:ctrlPr>
                          </m:sSubPr>
                          <m:e>
                            <m:r>
                              <a:rPr lang="en-US" altLang="ko-KR" sz="2000" i="1"/>
                              <m:t>𝑥</m:t>
                            </m:r>
                          </m:e>
                          <m:sub>
                            <m:r>
                              <a:rPr lang="en-US" altLang="ko-KR" sz="2000" i="1"/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sz="2000" i="1" smtClean="0"/>
                            </m:ctrlPr>
                          </m:sSubPr>
                          <m:e>
                            <m:r>
                              <a:rPr lang="en-US" altLang="ko-KR" sz="2000" b="0" i="1"/>
                              <m:t>𝜇</m:t>
                            </m:r>
                          </m:e>
                          <m:sub>
                            <m:r>
                              <a:rPr lang="en-US" altLang="ko-KR" sz="2000" b="0" i="1"/>
                              <m:t>2</m:t>
                            </m:r>
                          </m:sub>
                        </m:sSub>
                        <m:r>
                          <a:rPr lang="en-US" altLang="ko-KR" sz="2000" b="0" i="1"/>
                          <m:t>,</m:t>
                        </m:r>
                        <m:r>
                          <a:rPr lang="ko-KR" altLang="ko-KR" sz="2000" b="0" i="1" smtClean="0"/>
                          <m:t> </m:t>
                        </m:r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가 첫번째 정규분포를 이용해서 생성되었을 확률</a:t>
                </a:r>
                <a:endParaRPr lang="en-US" altLang="ko-KR" sz="1400" dirty="0" smtClean="0"/>
              </a:p>
              <a:p>
                <a:pPr lvl="3"/>
                <a:r>
                  <a:rPr lang="ko-KR" altLang="en-US" sz="1400" dirty="0" smtClean="0"/>
                  <a:t>이를 </a:t>
                </a:r>
                <a:r>
                  <a:rPr lang="en-US" altLang="ko-KR" sz="1400" dirty="0" smtClean="0"/>
                  <a:t>mixing coefficient </a:t>
                </a:r>
                <a:r>
                  <a:rPr lang="ko-KR" altLang="en-US" sz="1400" dirty="0" smtClean="0"/>
                  <a:t>라고 함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혹은 </a:t>
                </a:r>
                <a:r>
                  <a:rPr lang="en-US" altLang="ko-KR" sz="1400" dirty="0" smtClean="0"/>
                  <a:t>weight</a:t>
                </a:r>
                <a:r>
                  <a:rPr lang="ko-KR" altLang="en-US" sz="1400" dirty="0" smtClean="0"/>
                  <a:t>라고도 표현</a:t>
                </a:r>
                <a:r>
                  <a:rPr lang="en-US" altLang="ko-KR" sz="1400" dirty="0" smtClean="0"/>
                  <a:t>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400" dirty="0" smtClean="0"/>
              </a:p>
              <a:p>
                <a:pPr lvl="3"/>
                <a:r>
                  <a:rPr lang="en-US" altLang="ko-KR" sz="1400" dirty="0" smtClean="0"/>
                  <a:t>Mixing coefficient</a:t>
                </a:r>
                <a:r>
                  <a:rPr lang="ko-KR" altLang="en-US" sz="1400" dirty="0" smtClean="0"/>
                  <a:t>를 나타내기 위해서 </a:t>
                </a:r>
                <a:r>
                  <a:rPr lang="en-US" altLang="ko-KR" sz="1400" dirty="0" smtClean="0"/>
                  <a:t>z </a:t>
                </a:r>
                <a:r>
                  <a:rPr lang="ko-KR" altLang="en-US" sz="1400" dirty="0" smtClean="0"/>
                  <a:t>라고 하는 잠재변수를 사용해서 표현</a:t>
                </a:r>
                <a:r>
                  <a:rPr lang="en-US" altLang="ko-KR" sz="1400" dirty="0" smtClean="0"/>
                  <a:t>, z</a:t>
                </a:r>
                <a:r>
                  <a:rPr lang="ko-KR" altLang="en-US" sz="1400" dirty="0" smtClean="0"/>
                  <a:t>는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관측치가 생성될 때 사용된 분포를 나타내는 변수</a:t>
                </a:r>
                <a:endParaRPr lang="en-US" altLang="ko-KR" sz="1400" dirty="0" smtClean="0"/>
              </a:p>
              <a:p>
                <a:pPr lvl="3"/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2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1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다변량 정규 분포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독립변수의 수 </a:t>
                </a:r>
                <a:r>
                  <a:rPr lang="en-US" altLang="ko-KR" dirty="0" smtClean="0"/>
                  <a:t>= M)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N</m:t>
                    </m:r>
                    <m:r>
                      <a:rPr lang="en-US" altLang="ko-KR"/>
                      <m:t>(</m:t>
                    </m:r>
                    <m:r>
                      <a:rPr lang="en-US" altLang="ko-KR" b="1" i="1"/>
                      <m:t>𝛍</m:t>
                    </m:r>
                    <m:r>
                      <a:rPr lang="en-US" altLang="ko-KR"/>
                      <m:t>,</m:t>
                    </m:r>
                    <m:r>
                      <a:rPr lang="en-US" altLang="ko-KR" b="1" i="1"/>
                      <m:t>𝚺</m:t>
                    </m:r>
                    <m:r>
                      <a:rPr lang="en-US" altLang="ko-KR"/>
                      <m:t>)</m:t>
                    </m:r>
                  </m:oMath>
                </a14:m>
                <a:endParaRPr lang="ko-KR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/>
                      <m:t>𝛍</m:t>
                    </m:r>
                    <m:r>
                      <a:rPr lang="en-US" altLang="ko-KR" b="1"/>
                      <m:t>=(</m:t>
                    </m:r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𝜇</m:t>
                        </m:r>
                      </m:e>
                      <m:sub>
                        <m:r>
                          <a:rPr lang="en-US" altLang="ko-KR" i="1"/>
                          <m:t>1</m:t>
                        </m:r>
                      </m:sub>
                    </m:sSub>
                    <m:r>
                      <a:rPr lang="en-US" altLang="ko-KR" b="1"/>
                      <m:t>,</m:t>
                    </m:r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𝜇</m:t>
                        </m:r>
                      </m:e>
                      <m:sub>
                        <m:r>
                          <a:rPr lang="en-US" altLang="ko-KR" i="1"/>
                          <m:t>2</m:t>
                        </m:r>
                      </m:sub>
                    </m:sSub>
                    <m:r>
                      <a:rPr lang="en-US" altLang="ko-KR" b="1"/>
                      <m:t>, …, </m:t>
                    </m:r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𝜇</m:t>
                        </m:r>
                      </m:e>
                      <m:sub>
                        <m:r>
                          <a:rPr lang="en-US" altLang="ko-KR" i="1"/>
                          <m:t>𝑀</m:t>
                        </m:r>
                      </m:sub>
                    </m:sSub>
                    <m:r>
                      <a:rPr lang="en-US" altLang="ko-KR" b="1"/>
                      <m:t> )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/>
                      <m:t>𝚺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ko-KR" altLang="ko-KR" dirty="0"/>
                  <a:t>은</a:t>
                </a:r>
                <a:r>
                  <a:rPr lang="en-US" altLang="ko-KR" dirty="0"/>
                  <a:t> M</a:t>
                </a:r>
                <a:r>
                  <a:rPr lang="ko-KR" altLang="ko-KR" dirty="0"/>
                  <a:t>개의 변수들에 대한 공분산 행렬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GMM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독립변수의 수 </a:t>
            </a:r>
            <a:r>
              <a:rPr lang="en-US" altLang="ko-KR" sz="1800" dirty="0" smtClean="0"/>
              <a:t>= 2 </a:t>
            </a:r>
            <a:r>
              <a:rPr lang="ko-KR" altLang="en-US" sz="1800" dirty="0" smtClean="0"/>
              <a:t>인 경우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X1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X2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서로 다른 여러개의 이변량 정규 분포를 사용해서 데이터가 생성되었다라고 가정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47" y="3333427"/>
            <a:ext cx="3971925" cy="28098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1716947" y="3333427"/>
            <a:ext cx="0" cy="26394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716947" y="5972924"/>
            <a:ext cx="48101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964472" y="361072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07244" y="61838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3352800"/>
            <a:ext cx="28193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GMM</a:t>
            </a:r>
            <a:r>
              <a:rPr lang="ko-KR" altLang="en-US" sz="1600" dirty="0" smtClean="0"/>
              <a:t>을 통해서 파악하는 것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데이터를 생성하는데 사용된 각 정규 분포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그리고 각 관측치가 각 분포에 속할 확률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이를 위해 </a:t>
            </a:r>
            <a:r>
              <a:rPr lang="en-US" altLang="ko-KR" sz="1600" dirty="0" err="1" smtClean="0"/>
              <a:t>MLE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기반의 방법 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153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Likelihood</a:t>
                </a:r>
              </a:p>
              <a:p>
                <a:pPr lvl="1"/>
                <a:r>
                  <a:rPr lang="ko-KR" altLang="en-US" sz="2000" dirty="0" smtClean="0"/>
                  <a:t>독립변수의 수 </a:t>
                </a:r>
                <a:r>
                  <a:rPr lang="en-US" altLang="ko-KR" sz="2000" dirty="0" smtClean="0"/>
                  <a:t>= M, </a:t>
                </a:r>
                <a:r>
                  <a:rPr lang="ko-KR" altLang="en-US" sz="2000" dirty="0" smtClean="0"/>
                  <a:t>찾고자 하는 군집의 수 </a:t>
                </a:r>
                <a:r>
                  <a:rPr lang="en-US" altLang="ko-KR" sz="2000" dirty="0" smtClean="0"/>
                  <a:t>= K </a:t>
                </a:r>
                <a:r>
                  <a:rPr lang="ko-KR" altLang="en-US" sz="2000" dirty="0" smtClean="0"/>
                  <a:t>라고 하는 경우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특정 관측치의 확률은 아래와 같이 표현</a:t>
                </a:r>
                <a:endParaRPr lang="en-US" altLang="ko-KR" sz="2000" dirty="0" smtClean="0"/>
              </a:p>
              <a:p>
                <a:pPr lvl="2"/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/>
                      <m:t>p</m:t>
                    </m:r>
                    <m:d>
                      <m:dPr>
                        <m:ctrlPr>
                          <a:rPr lang="ko-KR" altLang="ko-KR" sz="18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/>
                            </m:ctrlPr>
                          </m:sSubPr>
                          <m:e>
                            <m:r>
                              <a:rPr lang="en-US" altLang="ko-KR" sz="1800" i="1"/>
                              <m:t>𝑥</m:t>
                            </m:r>
                          </m:e>
                          <m:sub>
                            <m:r>
                              <a:rPr lang="en-US" altLang="ko-KR" sz="1800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/>
                      <m:t>=</m:t>
                    </m:r>
                    <m:sSub>
                      <m:sSubPr>
                        <m:ctrlPr>
                          <a:rPr lang="ko-KR" altLang="ko-KR" sz="1800" i="1"/>
                        </m:ctrlPr>
                      </m:sSubPr>
                      <m:e>
                        <m:r>
                          <a:rPr lang="en-US" altLang="ko-KR" sz="1800" i="1"/>
                          <m:t>𝜋</m:t>
                        </m:r>
                      </m:e>
                      <m:sub>
                        <m:r>
                          <a:rPr lang="en-US" altLang="ko-KR" sz="1800" i="1"/>
                          <m:t>𝑖</m:t>
                        </m:r>
                        <m:r>
                          <a:rPr lang="en-US" altLang="ko-KR" sz="1800" i="1"/>
                          <m:t>, 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800"/>
                      <m:t>N</m:t>
                    </m:r>
                    <m:d>
                      <m:dPr>
                        <m:ctrlPr>
                          <a:rPr lang="ko-KR" altLang="ko-KR" sz="18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/>
                            </m:ctrlPr>
                          </m:sSubPr>
                          <m:e>
                            <m:r>
                              <a:rPr lang="en-US" altLang="ko-KR" sz="1800" i="1"/>
                              <m:t>𝑥</m:t>
                            </m:r>
                          </m:e>
                          <m:sub>
                            <m:r>
                              <a:rPr lang="en-US" altLang="ko-KR" sz="1800" i="1"/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sz="1800" b="1" i="1"/>
                            </m:ctrlPr>
                          </m:sSubPr>
                          <m:e>
                            <m:r>
                              <a:rPr lang="en-US" altLang="ko-KR" sz="1800" b="1" i="1"/>
                              <m:t>𝝁</m:t>
                            </m:r>
                          </m:e>
                          <m:sub>
                            <m:r>
                              <a:rPr lang="en-US" altLang="ko-KR" sz="1800" b="1" i="1"/>
                              <m:t>𝟏</m:t>
                            </m:r>
                          </m:sub>
                        </m:sSub>
                        <m:r>
                          <a:rPr lang="en-US" altLang="ko-KR" sz="1800" i="1"/>
                          <m:t>,</m:t>
                        </m:r>
                        <m:sSub>
                          <m:sSubPr>
                            <m:ctrlPr>
                              <a:rPr lang="ko-KR" altLang="ko-KR" sz="1800" b="1" i="1"/>
                            </m:ctrlPr>
                          </m:sSubPr>
                          <m:e>
                            <m:r>
                              <a:rPr lang="en-US" altLang="ko-KR" sz="1800" b="1" i="1"/>
                              <m:t>𝚺</m:t>
                            </m:r>
                          </m:e>
                          <m:sub>
                            <m:r>
                              <a:rPr lang="en-US" altLang="ko-KR" sz="1800" b="1" i="1"/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1800"/>
                      <m:t>+ </m:t>
                    </m:r>
                    <m:sSub>
                      <m:sSubPr>
                        <m:ctrlPr>
                          <a:rPr lang="ko-KR" altLang="ko-KR" sz="1800" i="1"/>
                        </m:ctrlPr>
                      </m:sSubPr>
                      <m:e>
                        <m:r>
                          <a:rPr lang="en-US" altLang="ko-KR" sz="1800" i="1"/>
                          <m:t>𝜋</m:t>
                        </m:r>
                      </m:e>
                      <m:sub>
                        <m:r>
                          <a:rPr lang="en-US" altLang="ko-KR" sz="1800" i="1"/>
                          <m:t>𝑖</m:t>
                        </m:r>
                        <m:r>
                          <a:rPr lang="en-US" altLang="ko-KR" sz="1800" i="1"/>
                          <m:t>, 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800"/>
                      <m:t>N</m:t>
                    </m:r>
                    <m:d>
                      <m:dPr>
                        <m:ctrlPr>
                          <a:rPr lang="ko-KR" altLang="ko-KR" sz="18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/>
                            </m:ctrlPr>
                          </m:sSubPr>
                          <m:e>
                            <m:r>
                              <a:rPr lang="en-US" altLang="ko-KR" sz="1800" i="1"/>
                              <m:t>𝑥</m:t>
                            </m:r>
                          </m:e>
                          <m:sub>
                            <m:r>
                              <a:rPr lang="en-US" altLang="ko-KR" sz="1800" i="1"/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sz="1800" b="1" i="1"/>
                            </m:ctrlPr>
                          </m:sSubPr>
                          <m:e>
                            <m:r>
                              <a:rPr lang="en-US" altLang="ko-KR" sz="1800" b="1" i="1"/>
                              <m:t>𝝁</m:t>
                            </m:r>
                          </m:e>
                          <m:sub>
                            <m:r>
                              <a:rPr lang="en-US" altLang="ko-KR" sz="1800" b="1" i="1"/>
                              <m:t>𝟐</m:t>
                            </m:r>
                          </m:sub>
                        </m:sSub>
                        <m:r>
                          <a:rPr lang="en-US" altLang="ko-KR" sz="1800" i="1"/>
                          <m:t>,</m:t>
                        </m:r>
                        <m:sSub>
                          <m:sSubPr>
                            <m:ctrlPr>
                              <a:rPr lang="ko-KR" altLang="ko-KR" sz="1800" b="1" i="1"/>
                            </m:ctrlPr>
                          </m:sSubPr>
                          <m:e>
                            <m:r>
                              <a:rPr lang="en-US" altLang="ko-KR" sz="1800" b="1" i="1"/>
                              <m:t>𝚺</m:t>
                            </m:r>
                          </m:e>
                          <m:sub>
                            <m:r>
                              <a:rPr lang="en-US" altLang="ko-KR" sz="1800" b="1" i="1"/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1800"/>
                      <m:t>+…+</m:t>
                    </m:r>
                    <m:sSub>
                      <m:sSubPr>
                        <m:ctrlPr>
                          <a:rPr lang="ko-KR" altLang="ko-KR" sz="1800" i="1"/>
                        </m:ctrlPr>
                      </m:sSubPr>
                      <m:e>
                        <m:r>
                          <a:rPr lang="en-US" altLang="ko-KR" sz="1800" i="1"/>
                          <m:t>𝜋</m:t>
                        </m:r>
                      </m:e>
                      <m:sub>
                        <m:r>
                          <a:rPr lang="en-US" altLang="ko-KR" sz="1800" i="1"/>
                          <m:t>𝑖</m:t>
                        </m:r>
                        <m:r>
                          <a:rPr lang="en-US" altLang="ko-KR" sz="1800" i="1"/>
                          <m:t>, </m:t>
                        </m:r>
                        <m:r>
                          <a:rPr lang="en-US" altLang="ko-KR" sz="1800" i="1"/>
                          <m:t>𝐾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800"/>
                      <m:t>N</m:t>
                    </m:r>
                    <m:d>
                      <m:dPr>
                        <m:ctrlPr>
                          <a:rPr lang="ko-KR" altLang="ko-KR" sz="1800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/>
                            </m:ctrlPr>
                          </m:sSubPr>
                          <m:e>
                            <m:r>
                              <a:rPr lang="en-US" altLang="ko-KR" sz="1800" i="1"/>
                              <m:t>𝑥</m:t>
                            </m:r>
                          </m:e>
                          <m:sub>
                            <m:r>
                              <a:rPr lang="en-US" altLang="ko-KR" sz="1800" i="1"/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sz="1800" b="1" i="1"/>
                            </m:ctrlPr>
                          </m:sSubPr>
                          <m:e>
                            <m:r>
                              <a:rPr lang="en-US" altLang="ko-KR" sz="1800" b="1" i="1"/>
                              <m:t>𝝁</m:t>
                            </m:r>
                          </m:e>
                          <m:sub>
                            <m:r>
                              <a:rPr lang="en-US" altLang="ko-KR" sz="1800" b="1" i="1"/>
                              <m:t>𝑲</m:t>
                            </m:r>
                          </m:sub>
                        </m:sSub>
                        <m:r>
                          <a:rPr lang="en-US" altLang="ko-KR" sz="1800" i="1"/>
                          <m:t>,</m:t>
                        </m:r>
                        <m:sSub>
                          <m:sSubPr>
                            <m:ctrlPr>
                              <a:rPr lang="ko-KR" altLang="ko-KR" sz="1800" b="1" i="1"/>
                            </m:ctrlPr>
                          </m:sSubPr>
                          <m:e>
                            <m:r>
                              <a:rPr lang="en-US" altLang="ko-KR" sz="1800" b="1" i="1"/>
                              <m:t>𝚺</m:t>
                            </m:r>
                          </m:e>
                          <m:sub>
                            <m:r>
                              <a:rPr lang="en-US" altLang="ko-KR" sz="1800" b="1" i="1"/>
                              <m:t>𝑲</m:t>
                            </m:r>
                          </m:sub>
                        </m:sSub>
                      </m:e>
                    </m:d>
                    <m:r>
                      <a:rPr lang="en-US" altLang="ko-KR" sz="18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/>
                        </m:ctrlPr>
                      </m:naryPr>
                      <m:sub>
                        <m:r>
                          <a:rPr lang="en-US" altLang="ko-KR" sz="1800" i="1"/>
                          <m:t>𝑘</m:t>
                        </m:r>
                        <m:r>
                          <a:rPr lang="en-US" altLang="ko-KR" sz="1800" i="1"/>
                          <m:t>=1</m:t>
                        </m:r>
                      </m:sub>
                      <m:sup>
                        <m:r>
                          <a:rPr lang="en-US" altLang="ko-KR" sz="1800" i="1"/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/>
                            </m:ctrlPr>
                          </m:sSubPr>
                          <m:e>
                            <m:r>
                              <a:rPr lang="en-US" altLang="ko-KR" sz="1800" i="1"/>
                              <m:t>𝜋</m:t>
                            </m:r>
                          </m:e>
                          <m:sub>
                            <m:r>
                              <a:rPr lang="en-US" altLang="ko-KR" sz="1800" i="1"/>
                              <m:t>𝑖</m:t>
                            </m:r>
                            <m:r>
                              <a:rPr lang="en-US" altLang="ko-KR" sz="1800" i="1"/>
                              <m:t>, </m:t>
                            </m:r>
                            <m:r>
                              <a:rPr lang="en-US" altLang="ko-KR" sz="1800" i="1"/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800"/>
                          <m:t>N</m:t>
                        </m:r>
                        <m:d>
                          <m:dPr>
                            <m:ctrlPr>
                              <a:rPr lang="ko-KR" altLang="ko-KR" sz="1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/>
                                </m:ctrlPr>
                              </m:sSubPr>
                              <m:e>
                                <m:r>
                                  <a:rPr lang="en-US" altLang="ko-KR" sz="1800" i="1"/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/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sz="1800" b="1" i="1"/>
                                </m:ctrlPr>
                              </m:sSubPr>
                              <m:e>
                                <m:r>
                                  <a:rPr lang="en-US" altLang="ko-KR" sz="1800" b="1" i="1"/>
                                  <m:t>𝝁</m:t>
                                </m:r>
                              </m:e>
                              <m:sub>
                                <m:r>
                                  <a:rPr lang="en-US" altLang="ko-KR" sz="1800" b="1" i="1"/>
                                  <m:t>𝒌</m:t>
                                </m:r>
                              </m:sub>
                            </m:sSub>
                            <m:r>
                              <a:rPr lang="en-US" altLang="ko-KR" sz="1800" i="1"/>
                              <m:t>,</m:t>
                            </m:r>
                            <m:sSub>
                              <m:sSubPr>
                                <m:ctrlPr>
                                  <a:rPr lang="ko-KR" altLang="ko-KR" sz="1800" b="1" i="1"/>
                                </m:ctrlPr>
                              </m:sSubPr>
                              <m:e>
                                <m:r>
                                  <a:rPr lang="en-US" altLang="ko-KR" sz="1800" b="1" i="1"/>
                                  <m:t>𝚺</m:t>
                                </m:r>
                              </m:e>
                              <m:sub>
                                <m:r>
                                  <a:rPr lang="en-US" altLang="ko-KR" sz="1800" b="1" i="1"/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/>
                        </m:ctrlPr>
                      </m:sSubPr>
                      <m:e>
                        <m:r>
                          <a:rPr lang="en-US" altLang="ko-KR" sz="1600" i="1"/>
                          <m:t>𝜋</m:t>
                        </m:r>
                      </m:e>
                      <m:sub>
                        <m:r>
                          <a:rPr lang="en-US" altLang="ko-KR" sz="1600" i="1"/>
                          <m:t>𝑖</m:t>
                        </m:r>
                        <m:r>
                          <a:rPr lang="en-US" altLang="ko-KR" sz="1600" i="1"/>
                          <m:t>, </m:t>
                        </m:r>
                        <m:r>
                          <a:rPr lang="en-US" altLang="ko-KR" sz="1600" i="1"/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는 다음 조건을 만족시켜야 </a:t>
                </a:r>
                <a:r>
                  <a:rPr lang="ko-KR" altLang="ko-KR" sz="1600" dirty="0" smtClean="0"/>
                  <a:t>함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sz="160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1600" i="1"/>
                        </m:ctrlPr>
                      </m:naryPr>
                      <m:sub>
                        <m:r>
                          <a:rPr lang="en-US" altLang="ko-KR" sz="1600" i="1"/>
                          <m:t>𝑘</m:t>
                        </m:r>
                        <m:r>
                          <a:rPr lang="en-US" altLang="ko-KR" sz="1600" i="1"/>
                          <m:t>=1</m:t>
                        </m:r>
                      </m:sub>
                      <m:sup>
                        <m:r>
                          <a:rPr lang="en-US" altLang="ko-KR" sz="1600" i="1"/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ko-KR" altLang="ko-KR" sz="1600" i="1"/>
                            </m:ctrlPr>
                          </m:sSubPr>
                          <m:e>
                            <m:r>
                              <a:rPr lang="en-US" altLang="ko-KR" sz="1600" i="1"/>
                              <m:t>𝜋</m:t>
                            </m:r>
                          </m:e>
                          <m:sub>
                            <m:r>
                              <a:rPr lang="en-US" altLang="ko-KR" sz="1600" i="1"/>
                              <m:t>𝑖</m:t>
                            </m:r>
                            <m:r>
                              <a:rPr lang="en-US" altLang="ko-KR" sz="1600" i="1"/>
                              <m:t>, </m:t>
                            </m:r>
                            <m:r>
                              <a:rPr lang="en-US" altLang="ko-KR" sz="1600" i="1"/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sz="1600"/>
                      <m:t>=1</m:t>
                    </m:r>
                  </m:oMath>
                </a14:m>
                <a:endParaRPr lang="ko-KR" altLang="ko-KR" sz="1600" dirty="0"/>
              </a:p>
              <a:p>
                <a:pPr lvl="2" latinLnBrk="1"/>
                <a:r>
                  <a:rPr lang="ko-KR" altLang="en-US" sz="2000" dirty="0" smtClean="0"/>
                  <a:t>우리가 가지고 있는 데이터를 통해서 계산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추정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해야 되는 값들은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/>
                        </m:ctrlPr>
                      </m:sSubPr>
                      <m:e>
                        <m:r>
                          <a:rPr lang="en-US" altLang="ko-KR" sz="2000" i="1"/>
                          <m:t>𝜋</m:t>
                        </m:r>
                      </m:e>
                      <m:sub>
                        <m:r>
                          <a:rPr lang="en-US" altLang="ko-KR" sz="2000" i="1"/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/>
                        </m:ctrlPr>
                      </m:sSubPr>
                      <m:e>
                        <m:r>
                          <a:rPr lang="en-US" altLang="ko-KR" sz="2000" b="1" i="1"/>
                          <m:t>𝝁</m:t>
                        </m:r>
                      </m:e>
                      <m:sub>
                        <m:r>
                          <a:rPr lang="en-US" altLang="ko-KR" sz="2000" b="1" i="1"/>
                          <m:t>𝒌</m:t>
                        </m:r>
                      </m:sub>
                    </m:sSub>
                    <m:r>
                      <a:rPr lang="en-US" altLang="ko-KR" sz="2000" i="1"/>
                      <m:t>,</m:t>
                    </m:r>
                    <m:sSub>
                      <m:sSubPr>
                        <m:ctrlPr>
                          <a:rPr lang="ko-KR" altLang="ko-KR" sz="2000" b="1" i="1"/>
                        </m:ctrlPr>
                      </m:sSubPr>
                      <m:e>
                        <m:r>
                          <a:rPr lang="en-US" altLang="ko-KR" sz="2000" b="1" i="1"/>
                          <m:t>𝚺</m:t>
                        </m:r>
                      </m:e>
                      <m:sub>
                        <m:r>
                          <a:rPr lang="en-US" altLang="ko-KR" sz="2000" b="1" i="1"/>
                          <m:t>𝒌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</a:t>
                </a:r>
                <a:endParaRPr lang="en-US" altLang="ko-KR" sz="2000" b="1" dirty="0" smtClean="0"/>
              </a:p>
              <a:p>
                <a:pPr lvl="3" latinLnBrk="1"/>
                <a:r>
                  <a:rPr lang="ko-KR" altLang="ko-KR" sz="1800" dirty="0"/>
                  <a:t>이중에서 제일 중요한 것은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/>
                        </m:ctrlPr>
                      </m:sSubPr>
                      <m:e>
                        <m:r>
                          <a:rPr lang="en-US" altLang="ko-KR" sz="1800" i="1"/>
                          <m:t>𝜋</m:t>
                        </m:r>
                      </m:e>
                      <m:sub>
                        <m:r>
                          <a:rPr lang="en-US" altLang="ko-KR" sz="1800" i="1"/>
                          <m:t>𝑘</m:t>
                        </m:r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en-US" altLang="ko-KR" sz="1800" dirty="0" smtClean="0"/>
                  <a:t> </a:t>
                </a:r>
                <a:r>
                  <a:rPr lang="ko-KR" altLang="ko-KR" sz="1800" dirty="0"/>
                  <a:t>확률이 제일 큰 군집 </a:t>
                </a:r>
                <a:r>
                  <a:rPr lang="en-US" altLang="ko-KR" sz="1800" dirty="0"/>
                  <a:t>(</a:t>
                </a:r>
                <a:r>
                  <a:rPr lang="ko-KR" altLang="ko-KR" sz="1800" dirty="0"/>
                  <a:t>분포</a:t>
                </a:r>
                <a:r>
                  <a:rPr lang="en-US" altLang="ko-KR" sz="1800" dirty="0"/>
                  <a:t>)</a:t>
                </a:r>
                <a:r>
                  <a:rPr lang="ko-KR" altLang="ko-KR" sz="1800" dirty="0"/>
                  <a:t>에 </a:t>
                </a:r>
                <a:r>
                  <a:rPr lang="en-US" altLang="ko-KR" sz="1800" dirty="0"/>
                  <a:t>assign </a:t>
                </a:r>
                <a:r>
                  <a:rPr lang="ko-KR" altLang="ko-KR" sz="1800" dirty="0"/>
                  <a:t>한다</a:t>
                </a:r>
                <a:r>
                  <a:rPr lang="en-US" altLang="ko-KR" sz="1800" dirty="0" smtClean="0"/>
                  <a:t>.</a:t>
                </a:r>
              </a:p>
              <a:p>
                <a:pPr lvl="3" latinLnBrk="1"/>
                <a:r>
                  <a:rPr lang="en-US" altLang="ko-KR" sz="1800" dirty="0" smtClean="0"/>
                  <a:t>How?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en-US" altLang="ko-KR" sz="1800" dirty="0" err="1" smtClean="0"/>
                  <a:t>MLE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방법 사용</a:t>
                </a:r>
                <a:endParaRPr lang="ko-KR" altLang="ko-KR" sz="1800" dirty="0"/>
              </a:p>
              <a:p>
                <a:pPr lvl="3" latinLnBrk="1"/>
                <a:endParaRPr lang="ko-KR" altLang="ko-KR" sz="1600" dirty="0"/>
              </a:p>
              <a:p>
                <a:pPr lvl="3" latinLnBrk="1"/>
                <a:endParaRPr lang="ko-KR" altLang="ko-KR" sz="1600" dirty="0"/>
              </a:p>
              <a:p>
                <a:pPr lvl="2"/>
                <a:endParaRPr lang="en-US" altLang="ko-KR" sz="1800" dirty="0" smtClean="0"/>
              </a:p>
              <a:p>
                <a:pPr lvl="1"/>
                <a:endParaRPr lang="ko-KR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961312" cy="4114800"/>
              </a:xfrm>
            </p:spPr>
            <p:txBody>
              <a:bodyPr/>
              <a:lstStyle/>
              <a:p>
                <a:r>
                  <a:rPr lang="en-US" altLang="ko-KR" sz="2800" dirty="0" smtClean="0"/>
                  <a:t>Likelihood (cont’d)</a:t>
                </a:r>
              </a:p>
              <a:p>
                <a:pPr lvl="1"/>
                <a:r>
                  <a:rPr lang="ko-KR" altLang="ko-KR" sz="2400" dirty="0"/>
                  <a:t>서로 독립이라고 </a:t>
                </a:r>
                <a:r>
                  <a:rPr lang="ko-KR" altLang="ko-KR" sz="2400" dirty="0" smtClean="0"/>
                  <a:t>가정</a:t>
                </a:r>
                <a:r>
                  <a:rPr lang="en-US" altLang="ko-KR" sz="2400" dirty="0" smtClean="0"/>
                  <a:t> (</a:t>
                </a:r>
                <a:r>
                  <a:rPr lang="ko-KR" altLang="en-US" sz="2400" dirty="0" smtClean="0"/>
                  <a:t>관측치의 수 </a:t>
                </a:r>
                <a:r>
                  <a:rPr lang="en-US" altLang="ko-KR" sz="2400" dirty="0" smtClean="0"/>
                  <a:t>= N)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/>
                      <m:t>p</m:t>
                    </m:r>
                    <m:d>
                      <m:dPr>
                        <m:ctrlPr>
                          <a:rPr lang="ko-KR" altLang="ko-KR" sz="20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/>
                          <m:t>X</m:t>
                        </m:r>
                        <m:r>
                          <a:rPr lang="en-US" altLang="ko-KR" sz="2000"/>
                          <m:t>|</m:t>
                        </m:r>
                        <m:r>
                          <a:rPr lang="en-US" altLang="ko-KR" sz="2000" b="1" i="1"/>
                          <m:t>𝛑</m:t>
                        </m:r>
                        <m:r>
                          <a:rPr lang="en-US" altLang="ko-KR" sz="2000" b="1"/>
                          <m:t>, </m:t>
                        </m:r>
                        <m:r>
                          <a:rPr lang="en-US" altLang="ko-KR" sz="2000" b="1" i="1"/>
                          <m:t>𝛍</m:t>
                        </m:r>
                        <m:r>
                          <a:rPr lang="en-US" altLang="ko-KR" sz="2000" b="1"/>
                          <m:t>,</m:t>
                        </m:r>
                        <m:r>
                          <a:rPr lang="en-US" altLang="ko-KR" sz="2000" b="1" i="1"/>
                          <m:t>𝚺</m:t>
                        </m:r>
                      </m:e>
                    </m:d>
                    <m:r>
                      <a:rPr lang="en-US" altLang="ko-KR" sz="2000"/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ko-KR" altLang="ko-KR" sz="2000" i="1"/>
                        </m:ctrlPr>
                      </m:naryPr>
                      <m:sub>
                        <m:r>
                          <a:rPr lang="en-US" altLang="ko-KR" sz="2000" i="1"/>
                          <m:t>𝑖</m:t>
                        </m:r>
                        <m:r>
                          <a:rPr lang="en-US" altLang="ko-KR" sz="2000" i="1"/>
                          <m:t>=1</m:t>
                        </m:r>
                      </m:sub>
                      <m:sup>
                        <m:r>
                          <a:rPr lang="en-US" altLang="ko-KR" sz="2000" i="1"/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000"/>
                          <m:t>p</m:t>
                        </m:r>
                        <m:d>
                          <m:dPr>
                            <m:ctrlPr>
                              <a:rPr lang="ko-KR" altLang="ko-KR" sz="20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000" i="1"/>
                                </m:ctrlPr>
                              </m:sSubPr>
                              <m:e>
                                <m:r>
                                  <a:rPr lang="en-US" altLang="ko-KR" sz="2000" i="1"/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/>
                                  <m:t>𝑖</m:t>
                                </m:r>
                              </m:sub>
                            </m:sSub>
                            <m:r>
                              <a:rPr lang="en-US" altLang="ko-KR" sz="2000"/>
                              <m:t>|</m:t>
                            </m:r>
                            <m:r>
                              <a:rPr lang="en-US" altLang="ko-KR" sz="2000" b="1" i="1"/>
                              <m:t>𝛑</m:t>
                            </m:r>
                            <m:r>
                              <a:rPr lang="en-US" altLang="ko-KR" sz="2000" b="1"/>
                              <m:t>, </m:t>
                            </m:r>
                            <m:r>
                              <a:rPr lang="en-US" altLang="ko-KR" sz="2000" b="1" i="1"/>
                              <m:t>𝛍</m:t>
                            </m:r>
                            <m:r>
                              <a:rPr lang="en-US" altLang="ko-KR" sz="2000" b="1"/>
                              <m:t>,</m:t>
                            </m:r>
                            <m:r>
                              <a:rPr lang="en-US" altLang="ko-KR" sz="2000" b="1" i="1"/>
                              <m:t>𝚺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 smtClean="0"/>
              </a:p>
              <a:p>
                <a:r>
                  <a:rPr lang="en-US" altLang="ko-KR" sz="2800" dirty="0" smtClean="0"/>
                  <a:t>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/>
                          <m:t>ln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ko-KR" altLang="ko-KR" sz="2400" i="1"/>
                            </m:ctrlPr>
                          </m:dPr>
                          <m:e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ko-KR" altLang="ko-KR" sz="2400" i="1"/>
                                </m:ctrlPr>
                              </m:naryPr>
                              <m:sub>
                                <m:r>
                                  <a:rPr lang="en-US" altLang="ko-KR" sz="2400" i="1"/>
                                  <m:t>𝑖</m:t>
                                </m:r>
                                <m:r>
                                  <a:rPr lang="en-US" altLang="ko-KR" sz="2400" i="1"/>
                                  <m:t>=1</m:t>
                                </m:r>
                              </m:sub>
                              <m:sup>
                                <m:r>
                                  <a:rPr lang="en-US" altLang="ko-KR" sz="2400" i="1"/>
                                  <m:t>𝑁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/>
                                  <m:t>p</m:t>
                                </m:r>
                                <m:d>
                                  <m:dPr>
                                    <m:ctrlPr>
                                      <a:rPr lang="ko-KR" altLang="ko-KR" sz="24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400" i="1"/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/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400"/>
                                      <m:t>|</m:t>
                                    </m:r>
                                    <m:r>
                                      <a:rPr lang="en-US" altLang="ko-KR" sz="2400" b="1" i="1"/>
                                      <m:t>𝛑</m:t>
                                    </m:r>
                                    <m:r>
                                      <a:rPr lang="en-US" altLang="ko-KR" sz="2400" b="1"/>
                                      <m:t>, </m:t>
                                    </m:r>
                                    <m:r>
                                      <a:rPr lang="en-US" altLang="ko-KR" sz="2400" b="1" i="1"/>
                                      <m:t>𝛍</m:t>
                                    </m:r>
                                    <m:r>
                                      <a:rPr lang="en-US" altLang="ko-KR" sz="2400" b="1"/>
                                      <m:t>,</m:t>
                                    </m:r>
                                    <m:r>
                                      <a:rPr lang="en-US" altLang="ko-KR" sz="2400" b="1" i="1"/>
                                      <m:t>𝚺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en-US" altLang="ko-KR" sz="24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2400" i="1"/>
                        </m:ctrlPr>
                      </m:naryPr>
                      <m:sub>
                        <m:r>
                          <a:rPr lang="en-US" altLang="ko-KR" sz="2400" i="1"/>
                          <m:t>𝑖</m:t>
                        </m:r>
                        <m:r>
                          <a:rPr lang="en-US" altLang="ko-KR" sz="2400" i="1"/>
                          <m:t>=1</m:t>
                        </m:r>
                      </m:sub>
                      <m:sup>
                        <m:r>
                          <a:rPr lang="en-US" altLang="ko-KR" sz="2400" i="1"/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ko-KR" altLang="ko-KR" sz="24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/>
                              <m:t>ln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ko-KR" sz="2400"/>
                              <m:t>p</m:t>
                            </m:r>
                            <m:d>
                              <m:dPr>
                                <m:ctrlPr>
                                  <a:rPr lang="ko-KR" altLang="ko-KR" sz="2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400" i="1"/>
                                    </m:ctrlPr>
                                  </m:sSubPr>
                                  <m:e>
                                    <m:r>
                                      <a:rPr lang="en-US" altLang="ko-KR" sz="24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/>
                                  <m:t>|</m:t>
                                </m:r>
                                <m:r>
                                  <a:rPr lang="en-US" altLang="ko-KR" sz="2400" b="1" i="1"/>
                                  <m:t>𝛑</m:t>
                                </m:r>
                                <m:r>
                                  <a:rPr lang="en-US" altLang="ko-KR" sz="2400" b="1"/>
                                  <m:t>, </m:t>
                                </m:r>
                                <m:r>
                                  <a:rPr lang="en-US" altLang="ko-KR" sz="2400" b="1" i="1"/>
                                  <m:t>𝛍</m:t>
                                </m:r>
                                <m:r>
                                  <a:rPr lang="en-US" altLang="ko-KR" sz="2400" b="1"/>
                                  <m:t>,</m:t>
                                </m:r>
                                <m:r>
                                  <a:rPr lang="en-US" altLang="ko-KR" sz="2400" b="1" i="1"/>
                                  <m:t>𝚺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4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2400" i="1"/>
                        </m:ctrlPr>
                      </m:naryPr>
                      <m:sub>
                        <m:r>
                          <a:rPr lang="en-US" altLang="ko-KR" sz="2400" i="1"/>
                          <m:t>𝑖</m:t>
                        </m:r>
                        <m:r>
                          <a:rPr lang="en-US" altLang="ko-KR" sz="2400" i="1"/>
                          <m:t>=1</m:t>
                        </m:r>
                      </m:sub>
                      <m:sup>
                        <m:r>
                          <a:rPr lang="en-US" altLang="ko-KR" sz="2400" i="1"/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ko-KR" altLang="ko-KR" sz="24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/>
                              <m:t>ln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sz="2400" i="1"/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ko-KR" altLang="ko-KR" sz="2400" i="1"/>
                                    </m:ctrlPr>
                                  </m:naryPr>
                                  <m:sub>
                                    <m:r>
                                      <a:rPr lang="en-US" altLang="ko-KR" sz="2400" i="1"/>
                                      <m:t>𝑘</m:t>
                                    </m:r>
                                    <m:r>
                                      <a:rPr lang="en-US" altLang="ko-KR" sz="2400" i="1"/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400" i="1"/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2400" i="1"/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/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/>
                                          <m:t>𝑖</m:t>
                                        </m:r>
                                        <m:r>
                                          <a:rPr lang="en-US" altLang="ko-KR" sz="2400" i="1"/>
                                          <m:t>, </m:t>
                                        </m:r>
                                        <m:r>
                                          <a:rPr lang="en-US" altLang="ko-KR" sz="2400" i="1"/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ko-KR" sz="2400"/>
                                      <m:t>N</m:t>
                                    </m:r>
                                    <m:d>
                                      <m:dPr>
                                        <m:ctrlPr>
                                          <a:rPr lang="ko-KR" altLang="ko-KR" sz="24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4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/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/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400" b="1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/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/>
                                              <m:t>𝒌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i="1"/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2400" b="1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/>
                                              <m:t>𝚺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/>
                                              <m:t>𝒌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ko-KR" sz="2400" dirty="0" smtClean="0"/>
              </a:p>
              <a:p>
                <a:pPr lvl="2" latinLnBrk="1"/>
                <a:r>
                  <a:rPr lang="ko-KR" altLang="ko-KR" dirty="0" smtClean="0"/>
                  <a:t>왜냐하면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p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𝑥</m:t>
                            </m:r>
                          </m:e>
                          <m:sub>
                            <m:r>
                              <a:rPr lang="en-US" altLang="ko-KR" i="1"/>
                              <m:t>𝑖</m:t>
                            </m:r>
                          </m:sub>
                        </m:sSub>
                        <m:r>
                          <a:rPr lang="en-US" altLang="ko-KR"/>
                          <m:t>|</m:t>
                        </m:r>
                        <m:r>
                          <a:rPr lang="en-US" altLang="ko-KR" b="1" i="1"/>
                          <m:t>𝛑</m:t>
                        </m:r>
                        <m:r>
                          <a:rPr lang="en-US" altLang="ko-KR" b="1"/>
                          <m:t>, </m:t>
                        </m:r>
                        <m:r>
                          <a:rPr lang="en-US" altLang="ko-KR" b="1" i="1"/>
                          <m:t>𝛍</m:t>
                        </m:r>
                        <m:r>
                          <a:rPr lang="en-US" altLang="ko-KR" b="1"/>
                          <m:t>,</m:t>
                        </m:r>
                        <m:r>
                          <a:rPr lang="en-US" altLang="ko-KR" b="1" i="1"/>
                          <m:t>𝚺</m:t>
                        </m:r>
                      </m:e>
                    </m:d>
                    <m:r>
                      <a:rPr lang="en-US" altLang="ko-KR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/>
                        </m:ctrlPr>
                      </m:naryPr>
                      <m:sub>
                        <m:r>
                          <a:rPr lang="en-US" altLang="ko-KR" i="1"/>
                          <m:t>𝑘</m:t>
                        </m:r>
                        <m:r>
                          <a:rPr lang="en-US" altLang="ko-KR" i="1"/>
                          <m:t>=1</m:t>
                        </m:r>
                      </m:sub>
                      <m:sup>
                        <m:r>
                          <a:rPr lang="en-US" altLang="ko-KR" i="1"/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𝜋</m:t>
                            </m:r>
                          </m:e>
                          <m:sub>
                            <m:r>
                              <a:rPr lang="en-US" altLang="ko-KR" i="1"/>
                              <m:t>𝑖</m:t>
                            </m:r>
                            <m:r>
                              <a:rPr lang="en-US" altLang="ko-KR" i="1"/>
                              <m:t>, </m:t>
                            </m:r>
                            <m:r>
                              <a:rPr lang="en-US" altLang="ko-KR" i="1"/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/>
                          <m:t>N</m:t>
                        </m:r>
                        <m:d>
                          <m:dPr>
                            <m:ctrlPr>
                              <a:rPr lang="ko-KR" altLang="ko-KR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/>
                                </m:ctrlPr>
                              </m:sSubPr>
                              <m:e>
                                <m:r>
                                  <a:rPr lang="en-US" altLang="ko-KR" i="1"/>
                                  <m:t>𝑥</m:t>
                                </m:r>
                              </m:e>
                              <m:sub>
                                <m:r>
                                  <a:rPr lang="en-US" altLang="ko-KR" i="1"/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b="1" i="1"/>
                                </m:ctrlPr>
                              </m:sSubPr>
                              <m:e>
                                <m:r>
                                  <a:rPr lang="en-US" altLang="ko-KR" b="1" i="1"/>
                                  <m:t>𝝁</m:t>
                                </m:r>
                              </m:e>
                              <m:sub>
                                <m:r>
                                  <a:rPr lang="en-US" altLang="ko-KR" b="1" i="1"/>
                                  <m:t>𝒌</m:t>
                                </m:r>
                              </m:sub>
                            </m:sSub>
                            <m:r>
                              <a:rPr lang="en-US" altLang="ko-KR" i="1"/>
                              <m:t>,</m:t>
                            </m:r>
                            <m:sSub>
                              <m:sSubPr>
                                <m:ctrlPr>
                                  <a:rPr lang="ko-KR" altLang="ko-KR" b="1" i="1"/>
                                </m:ctrlPr>
                              </m:sSubPr>
                              <m:e>
                                <m:r>
                                  <a:rPr lang="en-US" altLang="ko-KR" b="1" i="1"/>
                                  <m:t>𝚺</m:t>
                                </m:r>
                              </m:e>
                              <m:sub>
                                <m:r>
                                  <a:rPr lang="en-US" altLang="ko-KR" b="1" i="1"/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ko-KR" dirty="0"/>
              </a:p>
              <a:p>
                <a:pPr lvl="2"/>
                <a:endParaRPr lang="ko-KR" altLang="ko-KR" sz="2000" dirty="0"/>
              </a:p>
              <a:p>
                <a:pPr lvl="1"/>
                <a:endParaRPr lang="ko-KR" altLang="ko-KR" sz="2400" dirty="0"/>
              </a:p>
              <a:p>
                <a:pPr lvl="2"/>
                <a:endParaRPr lang="ko-KR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961312" cy="4114800"/>
              </a:xfrm>
              <a:blipFill>
                <a:blip r:embed="rId2"/>
                <a:stretch>
                  <a:fillRect l="-306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GMM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2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20337</TotalTime>
  <Words>401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GMM (Gaussian Mixture Models) </vt:lpstr>
      <vt:lpstr>GMM (가우시안 혼합 모형)</vt:lpstr>
      <vt:lpstr>GMM</vt:lpstr>
      <vt:lpstr>GMM</vt:lpstr>
      <vt:lpstr>GMM</vt:lpstr>
      <vt:lpstr>GMM</vt:lpstr>
      <vt:lpstr>GMM</vt:lpstr>
      <vt:lpstr>GMM</vt:lpstr>
      <vt:lpstr>GMM</vt:lpstr>
      <vt:lpstr>GMM</vt:lpstr>
      <vt:lpstr>GMM</vt:lpstr>
      <vt:lpstr>GMM</vt:lpstr>
      <vt:lpstr>GMM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313</cp:revision>
  <dcterms:created xsi:type="dcterms:W3CDTF">2015-01-19T14:33:39Z</dcterms:created>
  <dcterms:modified xsi:type="dcterms:W3CDTF">2022-06-12T11:25:18Z</dcterms:modified>
</cp:coreProperties>
</file>