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24"/>
  </p:notesMasterIdLst>
  <p:sldIdLst>
    <p:sldId id="256" r:id="rId2"/>
    <p:sldId id="344" r:id="rId3"/>
    <p:sldId id="345" r:id="rId4"/>
    <p:sldId id="312" r:id="rId5"/>
    <p:sldId id="313" r:id="rId6"/>
    <p:sldId id="314" r:id="rId7"/>
    <p:sldId id="315" r:id="rId8"/>
    <p:sldId id="316" r:id="rId9"/>
    <p:sldId id="355" r:id="rId10"/>
    <p:sldId id="348" r:id="rId11"/>
    <p:sldId id="349" r:id="rId12"/>
    <p:sldId id="350" r:id="rId13"/>
    <p:sldId id="351" r:id="rId14"/>
    <p:sldId id="352" r:id="rId15"/>
    <p:sldId id="357" r:id="rId16"/>
    <p:sldId id="358" r:id="rId17"/>
    <p:sldId id="353" r:id="rId18"/>
    <p:sldId id="354" r:id="rId19"/>
    <p:sldId id="359" r:id="rId20"/>
    <p:sldId id="356" r:id="rId21"/>
    <p:sldId id="338" r:id="rId22"/>
    <p:sldId id="293" r:id="rId23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g" initials="S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80645" autoAdjust="0"/>
  </p:normalViewPr>
  <p:slideViewPr>
    <p:cSldViewPr>
      <p:cViewPr varScale="1">
        <p:scale>
          <a:sx n="52" d="100"/>
          <a:sy n="52" d="100"/>
        </p:scale>
        <p:origin x="149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3/14/2022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5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2BEE155-A90A-4344-A072-943936658632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A09601-74F3-40E5-BB04-ACD08DBD6E4D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CA9585-3E12-42E1-92E0-55FD6A81A938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1B143C-41D1-4A0C-8674-FABD7DDB277A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68997-0AE8-423F-8112-113C0EBED1B0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7F3215-036C-4FF1-B2D9-789BDD793F41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736C5E-08D5-418E-93B8-D2A04F4F6A75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0743EA-7BDE-4C14-BB0C-6733F5DD0EAD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581BB4-7C1C-48A9-B197-E058A6F1CDC3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A4D1D1-C9A9-4A71-B4A3-47E149F3BC28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5F91A6-0B5F-49DE-B880-1F0ABF86E528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0D3CC3E9-DC56-4827-BA8E-C06213D75BFA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 (</a:t>
            </a:r>
            <a:r>
              <a:rPr lang="ko-KR" altLang="en-US" dirty="0" smtClean="0"/>
              <a:t>선형회귀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Minimization of cost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구체적 예</a:t>
                </a:r>
                <a:endParaRPr lang="en-US" altLang="ko-KR" sz="2800" dirty="0" smtClean="0"/>
              </a:p>
              <a:p>
                <a:pPr lvl="1"/>
                <a:r>
                  <a:rPr lang="ko-KR" altLang="en-US" sz="2400" dirty="0" smtClean="0"/>
                  <a:t>비용함수를 먼저 계산해야 함</a:t>
                </a:r>
                <a:endParaRPr lang="en-US" sz="2400" dirty="0" smtClean="0"/>
              </a:p>
              <a:p>
                <a:pPr lvl="1"/>
                <a:r>
                  <a:rPr lang="en-US" sz="2400" dirty="0"/>
                  <a:t>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y</m:t>
                        </m:r>
                      </m:e>
                    </m:acc>
                    <m:r>
                      <a:rPr lang="en-US" sz="240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24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24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240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240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Then, what about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2400" dirty="0"/>
                  <a:t>,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?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2</m:t>
                    </m:r>
                    <m:r>
                      <a:rPr lang="en-US" sz="18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2</m:t>
                    </m:r>
                  </m:oMath>
                </a14:m>
                <a:endParaRPr lang="en-US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2</m:t>
                    </m:r>
                    <m:r>
                      <a:rPr lang="en-US" sz="18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3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ko-KR" altLang="en-US" sz="2400" dirty="0" smtClean="0"/>
                  <a:t>각 관측치의 오차는</a:t>
                </a:r>
                <a:r>
                  <a:rPr lang="en-US" altLang="ko-KR" sz="2400" dirty="0" smtClean="0"/>
                  <a:t>?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−</m:t>
                    </m:r>
                    <m:r>
                      <a:rPr lang="en-US" altLang="ko-KR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>
                        <a:latin typeface="Cambria Math"/>
                      </a:rPr>
                      <m:t>1</m:t>
                    </m:r>
                    <m:r>
                      <a:rPr lang="en-US" altLang="ko-KR" sz="2000" i="1">
                        <a:latin typeface="Cambria Math"/>
                      </a:rPr>
                      <m:t>−</m:t>
                    </m:r>
                    <m:r>
                      <a:rPr lang="en-US" altLang="ko-KR" sz="2000">
                        <a:latin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−</m:t>
                    </m:r>
                    <m:r>
                      <a:rPr lang="en-US" altLang="ko-KR" sz="20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>
                        <a:latin typeface="Cambria Math"/>
                      </a:rPr>
                      <m:t>2</m:t>
                    </m:r>
                    <m:r>
                      <a:rPr lang="en-US" altLang="ko-KR" sz="2000" i="1">
                        <a:latin typeface="Cambria Math"/>
                      </a:rPr>
                      <m:t>−</m:t>
                    </m:r>
                    <m:r>
                      <a:rPr lang="en-US" altLang="ko-KR" sz="2000">
                        <a:latin typeface="Cambria Math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+3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1800" dirty="0" smtClean="0"/>
                  <a:t> </a:t>
                </a:r>
                <a:endParaRPr lang="en-US" sz="1800" b="1" dirty="0"/>
              </a:p>
              <a:p>
                <a:pPr lvl="1"/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8A60-5725-4CCB-8D0B-E9FF0ED4AEB4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15000" y="3513995"/>
              <a:ext cx="2948940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29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829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829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dirty="0">
                              <a:effectLst/>
                            </a:rPr>
                            <a:t>y</a:t>
                          </a:r>
                          <a:endParaRPr lang="en-US" sz="2000" b="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</a:t>
                          </a:r>
                          <a:endParaRPr lang="en-US" sz="20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4430760"/>
                  </p:ext>
                </p:extLst>
              </p:nvPr>
            </p:nvGraphicFramePr>
            <p:xfrm>
              <a:off x="5715000" y="3513995"/>
              <a:ext cx="2948940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2980"/>
                    <a:gridCol w="982980"/>
                    <a:gridCol w="982980"/>
                  </a:tblGrid>
                  <a:tr h="28041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617" t="-17391" r="-201852" b="-2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 rotWithShape="0">
                          <a:blip r:embed="rId3"/>
                          <a:stretch>
                            <a:fillRect l="-101242" t="-17391" r="-103106" b="-23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dirty="0">
                              <a:effectLst/>
                            </a:rPr>
                            <a:t>y</a:t>
                          </a:r>
                          <a:endParaRPr lang="en-US" sz="2000" b="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</a:t>
                          </a:r>
                          <a:endParaRPr lang="en-US" sz="20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6324600" y="3048000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학습 데이터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Minimization of cost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구체적 예</a:t>
                </a:r>
                <a:endParaRPr lang="en-US" sz="2800" dirty="0" smtClean="0"/>
              </a:p>
              <a:p>
                <a:pPr lvl="1"/>
                <a:r>
                  <a:rPr lang="ko-KR" altLang="en-US" sz="2400" dirty="0" smtClean="0"/>
                  <a:t>비용함수 </a:t>
                </a:r>
                <a:r>
                  <a:rPr lang="en-US" altLang="ko-KR" sz="2400" dirty="0" smtClean="0"/>
                  <a:t>(MSE):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4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400">
                                    <a:latin typeface="Cambria Math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240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400" dirty="0" smtClean="0"/>
                  <a:t> </a:t>
                </a:r>
                <a:r>
                  <a:rPr lang="en-US" sz="1800" dirty="0" smtClean="0"/>
                  <a:t> </a:t>
                </a:r>
              </a:p>
              <a:p>
                <a:pPr lvl="1"/>
                <a:r>
                  <a:rPr lang="ko-KR" altLang="en-US" sz="1800" dirty="0" smtClean="0"/>
                  <a:t>앞의 경우</a:t>
                </a:r>
                <a:r>
                  <a:rPr lang="en-US" altLang="ko-KR" sz="1800" dirty="0" smtClean="0"/>
                  <a:t>, N =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180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180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>
                                <a:latin typeface="Cambria Math"/>
                              </a:rPr>
                              <m:t>(1</m:t>
                            </m:r>
                            <m:r>
                              <a:rPr lang="en-US" altLang="ko-KR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1800">
                                <a:latin typeface="Cambria Math"/>
                              </a:rPr>
                              <m:t> 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</a:rPr>
                              <m:t>))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800" i="1">
                            <a:latin typeface="Cambria Math"/>
                          </a:rPr>
                          <m:t>+ 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>
                                <a:latin typeface="Cambria Math"/>
                              </a:rPr>
                              <m:t>(2</m:t>
                            </m:r>
                            <m:r>
                              <a:rPr lang="en-US" altLang="ko-KR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1800">
                                <a:latin typeface="Cambria Math"/>
                              </a:rPr>
                              <m:t> 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800" i="1">
                                <a:latin typeface="Cambria Math"/>
                              </a:rPr>
                              <m:t>))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sz="18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−3+4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10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13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1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 smtClean="0"/>
              </a:p>
              <a:p>
                <a:pPr lvl="1"/>
                <a:r>
                  <a:rPr lang="ko-KR" altLang="en-US" sz="1800" dirty="0" smtClean="0"/>
                  <a:t>대입법과 소거법을 사용하면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=−0.5</m:t>
                    </m:r>
                  </m:oMath>
                </a14:m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ko-KR" sz="1800" dirty="0"/>
              </a:p>
              <a:p>
                <a:pPr lvl="1"/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DC1C3-73AB-4BB7-8682-BC9849F1C69B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9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Minimization of cost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행렬과 벡터로 표현해보기 </a:t>
                </a:r>
                <a:endParaRPr lang="en-US" sz="2000" dirty="0" smtClean="0"/>
              </a:p>
              <a:p>
                <a:pPr lvl="1"/>
                <a:r>
                  <a:rPr lang="en-US" sz="1800" dirty="0"/>
                  <a:t>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y</m:t>
                        </m:r>
                      </m:e>
                    </m:acc>
                    <m:r>
                      <a:rPr lang="en-US" sz="180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Then, what about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sz="1800" dirty="0"/>
                  <a:t>, that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?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14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400" b="0" i="0" smtClean="0">
                        <a:latin typeface="Cambria Math"/>
                      </a:rPr>
                      <m:t>2</m:t>
                    </m:r>
                    <m:r>
                      <a:rPr lang="en-US" sz="14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140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2</m:t>
                    </m:r>
                  </m:oMath>
                </a14:m>
                <a:endParaRPr lang="en-US" sz="1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/>
                              </a:rPr>
                              <m:t>y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14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400" b="0" i="0" smtClean="0">
                        <a:latin typeface="Cambria Math"/>
                      </a:rPr>
                      <m:t>2</m:t>
                    </m:r>
                    <m:r>
                      <a:rPr lang="en-US" sz="14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140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latin typeface="Cambria Math"/>
                      </a:rPr>
                      <m:t>3</m:t>
                    </m:r>
                  </m:oMath>
                </a14:m>
                <a:endParaRPr lang="en-US" sz="1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/>
                                        </a:rPr>
                                        <m:t>y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ko-KR" sz="180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altLang="ko-KR" sz="180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𝐗</m:t>
                    </m:r>
                    <m:r>
                      <a:rPr lang="en-US" sz="18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 smtClean="0">
                        <a:latin typeface="Cambria Math"/>
                      </a:rPr>
                      <m:t>, </m:t>
                    </m:r>
                    <m:r>
                      <a:rPr lang="en-US" sz="1800" b="1" i="0">
                        <a:latin typeface="Cambria Math"/>
                      </a:rPr>
                      <m:t>𝐛</m:t>
                    </m:r>
                    <m:r>
                      <a:rPr lang="en-US" sz="18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800" i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800" i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i="0" smtClean="0">
                        <a:latin typeface="Cambria Math"/>
                      </a:rPr>
                      <m:t>,</m:t>
                    </m:r>
                    <m:r>
                      <a:rPr lang="en-US" sz="1800" b="0" i="0" smtClean="0">
                        <a:latin typeface="Cambria Math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/>
                                        </a:rPr>
                                        <m:t>y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/>
                                        </a:rPr>
                                        <m:t>y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/>
                      </a:rPr>
                      <m:t>, </m:t>
                    </m:r>
                    <m:r>
                      <a:rPr lang="en-US" sz="1800" b="1" i="1">
                        <a:latin typeface="Cambria Math"/>
                      </a:rPr>
                      <m:t>𝒚</m:t>
                    </m:r>
                    <m:r>
                      <a:rPr lang="en-US" sz="18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1" i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ko-KR" sz="1800" b="1">
                        <a:latin typeface="Cambria Math"/>
                      </a:rPr>
                      <m:t>𝐛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 smtClean="0"/>
                  <a:t>Then, what about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𝐞</m:t>
                    </m:r>
                    <m:r>
                      <a:rPr lang="en-US" sz="18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/>
                  <a:t> ?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400" b="1" i="1">
                        <a:latin typeface="Cambria Math"/>
                      </a:rPr>
                      <m:t>𝐞</m:t>
                    </m:r>
                    <m:r>
                      <a:rPr lang="en-US" sz="14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4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 = 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latin typeface="Cambria Math"/>
                      </a:rPr>
                      <m:t>𝐲</m:t>
                    </m:r>
                    <m:r>
                      <a:rPr lang="en-US" sz="1400" b="1" i="0" smtClean="0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1" i="1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1400" b="0" i="0" smtClean="0">
                        <a:latin typeface="Cambria Math"/>
                      </a:rPr>
                      <m:t>=</m:t>
                    </m:r>
                    <m:r>
                      <a:rPr lang="en-US" sz="1400" b="1" i="0" smtClean="0">
                        <a:latin typeface="Cambria Math"/>
                      </a:rPr>
                      <m:t>𝐲</m:t>
                    </m:r>
                    <m:r>
                      <a:rPr lang="en-US" sz="1400" b="1" i="0" smtClean="0">
                        <a:latin typeface="Cambria Math"/>
                      </a:rPr>
                      <m:t> −</m:t>
                    </m:r>
                    <m:r>
                      <a:rPr lang="en-US" sz="1400" b="1" i="0" smtClean="0">
                        <a:latin typeface="Cambria Math"/>
                      </a:rPr>
                      <m:t>𝐗𝐛</m:t>
                    </m:r>
                  </m:oMath>
                </a14:m>
                <a:r>
                  <a:rPr lang="en-US" sz="1400" b="1" dirty="0" smtClean="0"/>
                  <a:t>=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>
                                  <a:latin typeface="Cambria Math"/>
                                </a:rPr>
                                <m:t>(1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140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400">
                                  <a:latin typeface="Cambria Math"/>
                                </a:rPr>
                                <m:t>(1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</a:rPr>
                                <m:t>+3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400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/>
                  <a:t> </a:t>
                </a:r>
                <a:endParaRPr lang="en-US" sz="1400" b="1" dirty="0"/>
              </a:p>
              <a:p>
                <a:pPr lvl="1"/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 b="-3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975F8-D688-4233-B9B2-17D2DCBE34AC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715000" y="3352800"/>
              <a:ext cx="2948940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29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829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829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dirty="0">
                              <a:effectLst/>
                            </a:rPr>
                            <a:t>y</a:t>
                          </a:r>
                          <a:endParaRPr lang="en-US" sz="2000" b="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</a:t>
                          </a:r>
                          <a:endParaRPr lang="en-US" sz="20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563965"/>
                  </p:ext>
                </p:extLst>
              </p:nvPr>
            </p:nvGraphicFramePr>
            <p:xfrm>
              <a:off x="5715000" y="3352800"/>
              <a:ext cx="2948940" cy="8412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2980"/>
                    <a:gridCol w="982980"/>
                    <a:gridCol w="982980"/>
                  </a:tblGrid>
                  <a:tr h="280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621" t="-17391" r="-200621" b="-23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 rotWithShape="1">
                          <a:blip r:embed="rId3"/>
                          <a:stretch>
                            <a:fillRect l="-100621" t="-17391" r="-100621" b="-234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b="0" dirty="0">
                              <a:effectLst/>
                            </a:rPr>
                            <a:t>y</a:t>
                          </a:r>
                          <a:endParaRPr lang="en-US" sz="2000" b="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2</a:t>
                          </a:r>
                          <a:endParaRPr lang="en-US" sz="20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1</a:t>
                          </a:r>
                          <a:endParaRPr lang="en-US" sz="20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2804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3</a:t>
                          </a:r>
                          <a:endParaRPr lang="en-US" sz="20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76200" y="3352800"/>
            <a:ext cx="152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X</a:t>
            </a:r>
            <a:r>
              <a:rPr lang="ko-KR" altLang="en-US" sz="1400" dirty="0" smtClean="0"/>
              <a:t>의 각행과 열이 무엇을 의미하는지를 생각하는 것이 중요</a:t>
            </a:r>
            <a:endParaRPr lang="ko-KR" altLang="en-US" sz="14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150938" y="4038600"/>
            <a:ext cx="830262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6212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Minimization of cost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 smtClean="0"/>
                  <a:t>When # of parameters &gt; 1</a:t>
                </a:r>
                <a:endParaRPr lang="en-US" sz="2000" dirty="0" smtClean="0"/>
              </a:p>
              <a:p>
                <a:pPr lvl="1"/>
                <a:r>
                  <a:rPr lang="en-US" sz="1800" dirty="0"/>
                  <a:t>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y</m:t>
                        </m:r>
                      </m:e>
                    </m:acc>
                    <m:r>
                      <a:rPr lang="en-US" sz="180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:r>
                  <a:rPr lang="en-US" sz="1800" dirty="0" smtClean="0"/>
                  <a:t>Cost function?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1" smtClean="0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y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−</m:t>
                    </m:r>
                    <m:r>
                      <a:rPr lang="en-US" altLang="ko-KR" sz="14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4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dirty="0" smtClean="0"/>
              </a:p>
              <a:p>
                <a:pPr lvl="1"/>
                <a:r>
                  <a:rPr lang="en-US" sz="1800" dirty="0" smtClean="0"/>
                  <a:t>N = 2,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</a:rPr>
                      <m:t>Thus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e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∴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sz="18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 smtClean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e</m:t>
                    </m:r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∴ We need to find the values of </a:t>
                </a:r>
                <a:r>
                  <a:rPr lang="en-US" sz="1800" b="1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b</a:t>
                </a:r>
                <a:r>
                  <a:rPr lang="en-US" sz="18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that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1800">
                        <a:latin typeface="Cambria Math"/>
                      </a:rPr>
                      <m:t>e</m:t>
                    </m:r>
                  </m:oMath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e</m:t>
                    </m:r>
                    <m:r>
                      <a:rPr lang="en-US" sz="1800" b="0" i="0" smtClean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y</m:t>
                    </m:r>
                    <m:r>
                      <a:rPr lang="en-US" sz="1800">
                        <a:latin typeface="Cambria Math"/>
                      </a:rPr>
                      <m:t> −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Xb</m:t>
                    </m:r>
                    <m:r>
                      <a:rPr lang="en-US" sz="1800" b="0" i="0" smtClean="0">
                        <a:latin typeface="Cambria Math"/>
                      </a:rPr>
                      <m:t>,  </m:t>
                    </m:r>
                  </m:oMath>
                </a14:m>
                <a:endParaRPr lang="en-US" sz="1800" b="0" i="0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  <a:ea typeface="Cambria Math"/>
                        </a:rPr>
                        <m:t>∴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e</m:t>
                      </m:r>
                      <m:r>
                        <a:rPr lang="en-US" sz="1800" b="0" i="0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y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 −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Xb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T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y</m:t>
                          </m:r>
                          <m:r>
                            <a:rPr lang="en-US" sz="1800">
                              <a:latin typeface="Cambria Math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Xb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y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1800" b="0" i="0" smtClean="0">
                              <a:latin typeface="Cambria Math"/>
                            </a:rPr>
                            <m:t> − 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b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y</m:t>
                          </m:r>
                          <m:r>
                            <a:rPr lang="en-US" sz="1800">
                              <a:latin typeface="Cambria Math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Xb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y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b="0" i="0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y</m:t>
                      </m:r>
                      <m:r>
                        <a:rPr lang="en-US" sz="1800" b="0" i="0" smtClean="0">
                          <a:latin typeface="Cambria Math"/>
                        </a:rPr>
                        <m:t> −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y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Xb</m:t>
                      </m:r>
                      <m:r>
                        <a:rPr lang="en-US" sz="1800" b="0" i="0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Xb</m:t>
                      </m:r>
                      <m:r>
                        <a:rPr lang="en-US" sz="1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y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y</m:t>
                      </m:r>
                      <m:r>
                        <a:rPr lang="en-US" sz="1800">
                          <a:latin typeface="Cambria Math"/>
                        </a:rPr>
                        <m:t>−2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y</m:t>
                      </m:r>
                      <m:r>
                        <a:rPr lang="en-US" sz="1800" b="0" i="0" smtClean="0">
                          <a:latin typeface="Cambria Math"/>
                        </a:rPr>
                        <m:t> </m:t>
                      </m:r>
                      <m:r>
                        <a:rPr lang="en-US" sz="180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b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T</m:t>
                          </m:r>
                        </m:sup>
                      </m:sSup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X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b</m:t>
                      </m:r>
                    </m:oMath>
                  </m:oMathPara>
                </a14:m>
                <a:endParaRPr lang="en-US" sz="1800" dirty="0" smtClean="0"/>
              </a:p>
              <a:p>
                <a:pPr lvl="1"/>
                <a:endParaRPr 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AB627-F3D1-481C-9782-808BB9376762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4400" y="2514600"/>
            <a:ext cx="32702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/>
            <a:r>
              <a:rPr lang="en-US" altLang="ko-KR" sz="1600" dirty="0" smtClean="0"/>
              <a:t>Transpose </a:t>
            </a:r>
            <a:r>
              <a:rPr lang="ko-KR" altLang="en-US" sz="1600" dirty="0" smtClean="0"/>
              <a:t>공식</a:t>
            </a:r>
            <a:endParaRPr lang="en-US" altLang="ko-KR" sz="1600" dirty="0" smtClean="0"/>
          </a:p>
          <a:p>
            <a:pPr lvl="3"/>
            <a:r>
              <a:rPr lang="en-US" altLang="ko-KR" sz="1600" dirty="0" smtClean="0"/>
              <a:t>(</a:t>
            </a:r>
            <a:r>
              <a:rPr lang="en-US" altLang="ko-KR" sz="1600" dirty="0"/>
              <a:t>A</a:t>
            </a:r>
            <a:r>
              <a:rPr lang="en-US" altLang="ko-KR" sz="1600" baseline="30000" dirty="0"/>
              <a:t>T</a:t>
            </a:r>
            <a:r>
              <a:rPr lang="en-US" altLang="ko-KR" sz="1600" dirty="0"/>
              <a:t>)</a:t>
            </a:r>
            <a:r>
              <a:rPr lang="en-US" altLang="ko-KR" sz="1600" baseline="30000" dirty="0"/>
              <a:t>T</a:t>
            </a:r>
            <a:r>
              <a:rPr lang="en-US" altLang="ko-KR" sz="1600" dirty="0"/>
              <a:t>=A</a:t>
            </a:r>
          </a:p>
          <a:p>
            <a:pPr lvl="3"/>
            <a:r>
              <a:rPr lang="en-US" altLang="ko-KR" sz="1600" dirty="0"/>
              <a:t>(</a:t>
            </a:r>
            <a:r>
              <a:rPr lang="en-US" altLang="ko-KR" sz="1600" dirty="0" err="1"/>
              <a:t>A+B</a:t>
            </a:r>
            <a:r>
              <a:rPr lang="en-US" altLang="ko-KR" sz="1600" dirty="0"/>
              <a:t>)</a:t>
            </a:r>
            <a:r>
              <a:rPr lang="en-US" altLang="ko-KR" sz="1600" baseline="30000" dirty="0"/>
              <a:t>T</a:t>
            </a:r>
            <a:r>
              <a:rPr lang="en-US" altLang="ko-KR" sz="1600" dirty="0"/>
              <a:t>=</a:t>
            </a:r>
            <a:r>
              <a:rPr lang="en-US" altLang="ko-KR" sz="1600" dirty="0" err="1"/>
              <a:t>A</a:t>
            </a:r>
            <a:r>
              <a:rPr lang="en-US" altLang="ko-KR" sz="1600" baseline="30000" dirty="0" err="1"/>
              <a:t>T</a:t>
            </a:r>
            <a:r>
              <a:rPr lang="en-US" altLang="ko-KR" sz="1600" dirty="0" err="1"/>
              <a:t>+B</a:t>
            </a:r>
            <a:r>
              <a:rPr lang="en-US" altLang="ko-KR" sz="1600" baseline="30000" dirty="0" err="1"/>
              <a:t>T</a:t>
            </a:r>
            <a:endParaRPr lang="en-US" altLang="ko-KR" sz="1600" dirty="0"/>
          </a:p>
          <a:p>
            <a:pPr lvl="3"/>
            <a:r>
              <a:rPr lang="en-US" altLang="ko-KR" sz="1600" dirty="0"/>
              <a:t>(kA)</a:t>
            </a:r>
            <a:r>
              <a:rPr lang="en-US" altLang="ko-KR" sz="1600" baseline="30000" dirty="0"/>
              <a:t>T</a:t>
            </a:r>
            <a:r>
              <a:rPr lang="en-US" altLang="ko-KR" sz="1600" dirty="0"/>
              <a:t>=</a:t>
            </a:r>
            <a:r>
              <a:rPr lang="en-US" altLang="ko-KR" sz="1600" dirty="0" err="1"/>
              <a:t>kA</a:t>
            </a:r>
            <a:r>
              <a:rPr lang="en-US" altLang="ko-KR" sz="1600" baseline="30000" dirty="0" err="1"/>
              <a:t>T</a:t>
            </a:r>
            <a:endParaRPr lang="en-US" altLang="ko-KR" sz="1600" dirty="0"/>
          </a:p>
          <a:p>
            <a:pPr lvl="3"/>
            <a:r>
              <a:rPr lang="en-US" altLang="ko-KR" sz="1600" dirty="0"/>
              <a:t>(</a:t>
            </a:r>
            <a:r>
              <a:rPr lang="en-US" altLang="ko-KR" sz="1600" dirty="0" smtClean="0"/>
              <a:t>AB)</a:t>
            </a:r>
            <a:r>
              <a:rPr lang="en-US" altLang="ko-KR" sz="1600" baseline="30000" dirty="0" smtClean="0"/>
              <a:t>T</a:t>
            </a:r>
            <a:r>
              <a:rPr lang="en-US" altLang="ko-KR" sz="1600" dirty="0" smtClean="0"/>
              <a:t>=</a:t>
            </a:r>
            <a:r>
              <a:rPr lang="en-US" altLang="ko-KR" sz="1600" dirty="0" err="1" smtClean="0"/>
              <a:t>B</a:t>
            </a:r>
            <a:r>
              <a:rPr lang="en-US" altLang="ko-KR" sz="1600" baseline="30000" dirty="0" err="1" smtClean="0"/>
              <a:t>T</a:t>
            </a:r>
            <a:r>
              <a:rPr lang="en-US" altLang="ko-KR" sz="1600" dirty="0" err="1" smtClean="0"/>
              <a:t>A</a:t>
            </a:r>
            <a:r>
              <a:rPr lang="en-US" altLang="ko-KR" sz="1600" baseline="30000" dirty="0" err="1" smtClean="0"/>
              <a:t>T</a:t>
            </a:r>
            <a:endParaRPr lang="en-US" altLang="ko-KR" sz="1600" dirty="0"/>
          </a:p>
          <a:p>
            <a:pPr lvl="3"/>
            <a:r>
              <a:rPr lang="en-US" altLang="ko-KR" sz="1600" dirty="0" smtClean="0"/>
              <a:t>Then,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A+BC</a:t>
            </a:r>
            <a:r>
              <a:rPr lang="en-US" altLang="ko-KR" sz="1600" dirty="0"/>
              <a:t>)</a:t>
            </a:r>
            <a:r>
              <a:rPr lang="en-US" altLang="ko-KR" sz="1600" baseline="30000" dirty="0"/>
              <a:t>T</a:t>
            </a:r>
            <a:r>
              <a:rPr lang="en-US" altLang="ko-KR" sz="1600" dirty="0"/>
              <a:t>=?</a:t>
            </a:r>
            <a:endParaRPr lang="en-US" altLang="ko-KR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0" y="2971800"/>
            <a:ext cx="16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1/N </a:t>
            </a:r>
            <a:r>
              <a:rPr lang="ko-KR" altLang="en-US" sz="1400" dirty="0" smtClean="0"/>
              <a:t>은 생략 가능</a:t>
            </a:r>
            <a:endParaRPr lang="en-US" altLang="ko-KR" sz="1400" dirty="0" smtClean="0"/>
          </a:p>
          <a:p>
            <a:r>
              <a:rPr lang="ko-KR" altLang="en-US" sz="1400" dirty="0" smtClean="0"/>
              <a:t>최고값에 영향을 미치지 않음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4327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Minimization of cost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b="1" dirty="0" smtClean="0"/>
                  <a:t>Normal equation approach</a:t>
                </a:r>
              </a:p>
              <a:p>
                <a:pPr lvl="1"/>
                <a:r>
                  <a:rPr lang="ko-KR" altLang="en-US" sz="2400" dirty="0" smtClean="0"/>
                  <a:t>다음 두 방정식을 동시에 만족하는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4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 smtClean="0"/>
                  <a:t>의 값을 찾아야 함</a:t>
                </a:r>
                <a:endParaRPr lang="en-US" sz="2400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 smtClean="0"/>
              </a:p>
              <a:p>
                <a:pPr lvl="2"/>
                <a:r>
                  <a:rPr lang="ko-KR" altLang="en-US" sz="2000" dirty="0" smtClean="0"/>
                  <a:t>여기에서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e</m:t>
                    </m:r>
                  </m:oMath>
                </a14:m>
                <a:r>
                  <a:rPr lang="en-US" sz="2000" dirty="0" smtClean="0"/>
                  <a:t>, </a:t>
                </a:r>
                <a:r>
                  <a:rPr lang="ko-KR" altLang="en-US" sz="2000" dirty="0" smtClean="0"/>
                  <a:t>즉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아래의 연립방정식을 풀어야 함</a:t>
                </a:r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>
                                        <a:latin typeface="Cambria Math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sz="1600">
                                        <a:latin typeface="Cambria Math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/>
                                  </a:rPr>
                                  <m:t>e</m:t>
                                </m:r>
                              </m:num>
                              <m:den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>
                                        <a:latin typeface="Cambria Math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ko-KR" sz="160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altLang="ko-KR" sz="1600" dirty="0"/>
                              <m:t> </m:t>
                            </m:r>
                          </m:e>
                          <m:e>
                            <m:f>
                              <m:f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>
                                        <a:latin typeface="Cambria Math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sz="1600">
                                        <a:latin typeface="Cambria Math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/>
                                  </a:rPr>
                                  <m:t>e</m:t>
                                </m:r>
                              </m:num>
                              <m:den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>
                                        <a:latin typeface="Cambria Math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altLang="ko-KR" sz="16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 b="-3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4FBF-48DC-447F-9378-A1A9A4D1F90E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274320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200" y="5029200"/>
                <a:ext cx="2287742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e</m:t>
                    </m:r>
                  </m:oMath>
                </a14:m>
                <a:r>
                  <a:rPr lang="ko-KR" altLang="en-US" dirty="0" smtClean="0"/>
                  <a:t>는 하나의 스칼라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029200"/>
                <a:ext cx="2287742" cy="374270"/>
              </a:xfrm>
              <a:prstGeom prst="rect">
                <a:avLst/>
              </a:prstGeom>
              <a:blipFill>
                <a:blip r:embed="rId3"/>
                <a:stretch>
                  <a:fillRect t="-8197" r="-1600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2" idx="1"/>
          </p:cNvCxnSpPr>
          <p:nvPr/>
        </p:nvCxnSpPr>
        <p:spPr bwMode="auto">
          <a:xfrm flipH="1">
            <a:off x="4572000" y="5216335"/>
            <a:ext cx="1600200" cy="41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048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Minimization of cost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b="1" dirty="0" smtClean="0"/>
                  <a:t>벡터에 대한 미분 표현</a:t>
                </a:r>
                <a:endParaRPr lang="en-US" altLang="ko-KR" sz="2400" b="1" dirty="0" smtClean="0"/>
              </a:p>
              <a:p>
                <a:pPr lvl="1"/>
                <a:r>
                  <a:rPr lang="en-US" altLang="ko-KR" sz="2000" dirty="0" smtClean="0"/>
                  <a:t>y</a:t>
                </a:r>
                <a:r>
                  <a:rPr lang="ko-KR" altLang="en-US" sz="2000" dirty="0" smtClean="0"/>
                  <a:t>가 하나의 스칼라인 경우</a:t>
                </a:r>
                <a:r>
                  <a:rPr lang="en-US" altLang="ko-KR" sz="2000" dirty="0" smtClean="0"/>
                  <a:t>, </a:t>
                </a:r>
              </a:p>
              <a:p>
                <a:pPr lvl="1"/>
                <a:r>
                  <a:rPr lang="ko-KR" altLang="en-US" sz="2000" dirty="0" smtClean="0"/>
                  <a:t>벡터 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 smtClean="0"/>
                  <a:t>에 대해서 다음과 같이 정의</a:t>
                </a:r>
                <a:endParaRPr lang="en-US" altLang="ko-KR" sz="2000" dirty="0" smtClean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altLang="ko-KR" sz="2000" b="1" i="0" smtClean="0">
                            <a:latin typeface="Cambria Math" panose="02040503050406030204" pitchFamily="18" charset="0"/>
                            <a:ea typeface="Cambria Math"/>
                          </a:rPr>
                          <m:t>𝐱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altLang="ko-KR" sz="20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2000" i="1">
                                            <a:latin typeface="Cambria Math"/>
                                            <a:ea typeface="Cambria Math"/>
                                          </a:rPr>
                                          <m:t>𝜕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en-US" altLang="ko-KR" sz="2000" i="1">
                                            <a:latin typeface="Cambria Math"/>
                                            <a:ea typeface="Cambria Math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 b="-3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4FBF-48DC-447F-9378-A1A9A4D1F90E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274320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24400" y="4648200"/>
                <a:ext cx="2107372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smtClean="0"/>
                  <a:t>따라서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/>
                                    </a:rPr>
                                    <m:t>e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/>
                                          <a:ea typeface="Cambria Math"/>
                                        </a:rPr>
                                        <m:t>b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/>
                                    </a:rPr>
                                    <m:t>e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/>
                                          <a:ea typeface="Cambria Math"/>
                                        </a:rPr>
                                        <m:t>b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>
                            <a:latin typeface="Cambria Math"/>
                          </a:rPr>
                          <m:t>e</m:t>
                        </m:r>
                      </m:num>
                      <m:den>
                        <m:r>
                          <a:rPr lang="en-US" altLang="ko-KR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altLang="ko-KR" b="1" i="1">
                            <a:latin typeface="Cambria Math"/>
                            <a:ea typeface="Cambria Math"/>
                          </a:rPr>
                          <m:t>𝐛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648200"/>
                <a:ext cx="2107372" cy="1112805"/>
              </a:xfrm>
              <a:prstGeom prst="rect">
                <a:avLst/>
              </a:prstGeom>
              <a:blipFill>
                <a:blip r:embed="rId3"/>
                <a:stretch>
                  <a:fillRect l="-23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7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Minimization of cost 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1" dirty="0" smtClean="0"/>
                  <a:t>Normal equation approach</a:t>
                </a:r>
              </a:p>
              <a:p>
                <a:pPr lvl="1"/>
                <a:r>
                  <a:rPr lang="en-US" sz="1800" dirty="0" smtClean="0"/>
                  <a:t>First order condition</a:t>
                </a:r>
              </a:p>
              <a:p>
                <a:pPr lvl="1"/>
                <a:r>
                  <a:rPr lang="ko-KR" altLang="en-US" sz="1800" dirty="0" smtClean="0"/>
                  <a:t>다음 방정식을 풀어야 한다</a:t>
                </a:r>
                <a:r>
                  <a:rPr lang="en-US" altLang="ko-KR" sz="1800" dirty="0" smtClean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e</m:t>
                        </m:r>
                      </m:num>
                      <m:den>
                        <m:r>
                          <a:rPr lang="en-US" sz="18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b</m:t>
                        </m:r>
                      </m:den>
                    </m:f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00">
                                          <a:latin typeface="Cambria Math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00">
                                          <a:latin typeface="Cambria Math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/>
                                    </a:rPr>
                                    <m:t>e</m:t>
                                  </m:r>
                                </m:num>
                                <m:den>
                                  <m:r>
                                    <a:rPr lang="en-US" altLang="ko-KR" sz="18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00">
                                          <a:latin typeface="Cambria Math"/>
                                          <a:ea typeface="Cambria Math"/>
                                        </a:rPr>
                                        <m:t>b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00">
                                          <a:latin typeface="Cambria Math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00">
                                          <a:latin typeface="Cambria Math"/>
                                        </a:rPr>
                                        <m:t>T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/>
                                    </a:rPr>
                                    <m:t>e</m:t>
                                  </m:r>
                                </m:num>
                                <m:den>
                                  <m:r>
                                    <a:rPr lang="en-US" altLang="ko-KR" sz="1800" i="1">
                                      <a:latin typeface="Cambria Math"/>
                                      <a:ea typeface="Cambria Math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sz="1800">
                                          <a:latin typeface="Cambria Math"/>
                                          <a:ea typeface="Cambria Math"/>
                                        </a:rPr>
                                        <m:t>b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</a:rPr>
                      <m:t>0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ko-KR" altLang="en-US" sz="1800" dirty="0" smtClean="0"/>
                  <a:t>벡터 미분공식</a:t>
                </a:r>
                <a:endParaRPr lang="en-US" altLang="ko-KR" sz="180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xample</m:t>
                    </m:r>
                    <m:r>
                      <a:rPr lang="en-US" altLang="ko-KR" sz="1400">
                        <a:latin typeface="Cambria Math"/>
                      </a:rPr>
                      <m:t>: </m:t>
                    </m:r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a</m:t>
                    </m:r>
                    <m:r>
                      <a:rPr lang="en-US" altLang="ko-KR" sz="140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400" i="1">
                        <a:latin typeface="Cambria Math"/>
                      </a:rPr>
                      <m:t>, </m:t>
                    </m:r>
                    <m:r>
                      <a:rPr lang="en-US" altLang="ko-KR" sz="1400" i="1">
                        <a:latin typeface="Cambria Math"/>
                      </a:rPr>
                      <m:t>𝑏</m:t>
                    </m:r>
                    <m:r>
                      <a:rPr lang="en-US" altLang="ko-KR" sz="14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sz="1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  <a:p>
                <a:pPr lvl="2"/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b</m:t>
                        </m:r>
                      </m:num>
                      <m:den>
                        <m:r>
                          <a:rPr lang="en-US" sz="160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b</m:t>
                        </m:r>
                      </m:den>
                    </m:f>
                    <m:r>
                      <a:rPr lang="en-US" sz="16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b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a</m:t>
                        </m:r>
                      </m:num>
                      <m:den>
                        <m:r>
                          <a:rPr lang="en-US" sz="160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b</m:t>
                        </m:r>
                      </m:den>
                    </m:f>
                    <m:r>
                      <a:rPr lang="en-US" sz="16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a</m:t>
                    </m:r>
                  </m:oMath>
                </a14:m>
                <a:endParaRPr lang="en-US" sz="1600" dirty="0" smtClean="0"/>
              </a:p>
              <a:p>
                <a:pPr lvl="1"/>
                <a:r>
                  <a:rPr lang="en-US" sz="1800" dirty="0" smtClean="0"/>
                  <a:t>A</a:t>
                </a:r>
                <a:r>
                  <a:rPr lang="ko-KR" altLang="en-US" sz="1800" dirty="0" smtClean="0"/>
                  <a:t>는 정사각 대칭행렬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예</a:t>
                </a:r>
                <a:r>
                  <a:rPr lang="en-US" altLang="ko-KR" sz="1800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800" b="0" dirty="0" smtClean="0"/>
              </a:p>
              <a:p>
                <a:pPr lvl="2"/>
                <a:r>
                  <a:rPr lang="ko-KR" altLang="en-US" sz="1600" dirty="0" smtClean="0"/>
                  <a:t>미분공식</a:t>
                </a:r>
                <a14:m>
                  <m:oMath xmlns:m="http://schemas.openxmlformats.org/officeDocument/2006/math">
                    <m:r>
                      <a:rPr lang="en-US" altLang="ko-KR" sz="1600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>
                            <a:latin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/>
                              </a:rPr>
                              <m:t>b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/>
                          </a:rPr>
                          <m:t>Ab</m:t>
                        </m:r>
                      </m:num>
                      <m:den>
                        <m:r>
                          <a:rPr lang="en-US" altLang="ko-KR" sz="1600">
                            <a:latin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/>
                          </a:rPr>
                          <m:t>b</m:t>
                        </m:r>
                      </m:den>
                    </m:f>
                    <m:r>
                      <a:rPr lang="en-US" altLang="ko-KR" sz="1600">
                        <a:latin typeface="Cambria Math"/>
                      </a:rPr>
                      <m:t>=2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</a:rPr>
                      <m:t>Ab</m:t>
                    </m:r>
                    <m:r>
                      <a:rPr lang="en-US" altLang="ko-KR" sz="1600">
                        <a:latin typeface="Cambria Math"/>
                      </a:rPr>
                      <m:t>=2</m:t>
                    </m:r>
                    <m:sSup>
                      <m:sSup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</a:rPr>
                      <m:t>A</m:t>
                    </m:r>
                  </m:oMath>
                </a14:m>
                <a:endParaRPr lang="en-US" sz="1600" dirty="0" smtClean="0"/>
              </a:p>
              <a:p>
                <a:pPr lvl="1"/>
                <a:endParaRPr lang="en-US" sz="1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 b="-4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B4FBF-48DC-447F-9378-A1A9A4D1F90E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2400" y="2743200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010320" y="2112517"/>
                <a:ext cx="619529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ko-KR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320" y="2112517"/>
                <a:ext cx="619529" cy="664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7" idx="1"/>
          </p:cNvCxnSpPr>
          <p:nvPr/>
        </p:nvCxnSpPr>
        <p:spPr bwMode="auto">
          <a:xfrm flipH="1">
            <a:off x="6096000" y="2444692"/>
            <a:ext cx="914320" cy="483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543800" y="3410764"/>
                <a:ext cx="624850" cy="664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/>
                                </a:rPr>
                                <m:t>b</m:t>
                              </m:r>
                            </m:e>
                            <m:sub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3410764"/>
                <a:ext cx="624850" cy="6643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>
            <a:stCxn id="11" idx="1"/>
          </p:cNvCxnSpPr>
          <p:nvPr/>
        </p:nvCxnSpPr>
        <p:spPr bwMode="auto">
          <a:xfrm flipH="1" flipV="1">
            <a:off x="6096000" y="3627845"/>
            <a:ext cx="1447800" cy="1150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6768379" y="4715902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분자가 모두 스칼라</a:t>
            </a:r>
            <a:endParaRPr lang="ko-KR" altLang="en-US" dirty="0"/>
          </a:p>
        </p:txBody>
      </p:sp>
      <p:cxnSp>
        <p:nvCxnSpPr>
          <p:cNvPr id="14" name="Straight Arrow Connector 13"/>
          <p:cNvCxnSpPr>
            <a:stCxn id="9" idx="1"/>
          </p:cNvCxnSpPr>
          <p:nvPr/>
        </p:nvCxnSpPr>
        <p:spPr bwMode="auto">
          <a:xfrm flipH="1">
            <a:off x="3505200" y="4900568"/>
            <a:ext cx="3263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9" idx="1"/>
          </p:cNvCxnSpPr>
          <p:nvPr/>
        </p:nvCxnSpPr>
        <p:spPr bwMode="auto">
          <a:xfrm flipH="1">
            <a:off x="3886200" y="4900568"/>
            <a:ext cx="2882179" cy="9668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0784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Minimization of cost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017713"/>
                <a:ext cx="8458200" cy="4114800"/>
              </a:xfrm>
            </p:spPr>
            <p:txBody>
              <a:bodyPr/>
              <a:lstStyle/>
              <a:p>
                <a:r>
                  <a:rPr lang="en-US" sz="2800" dirty="0" smtClean="0"/>
                  <a:t>Matrix in Data Analysis (Machine Learning)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e</m:t>
                    </m:r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y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y</m:t>
                    </m:r>
                    <m:r>
                      <a:rPr lang="en-US" sz="2400">
                        <a:latin typeface="Cambria Math"/>
                      </a:rPr>
                      <m:t>−2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y</m:t>
                    </m:r>
                    <m:r>
                      <a:rPr lang="en-US" sz="2400">
                        <a:latin typeface="Cambria Math"/>
                      </a:rPr>
                      <m:t> 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X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b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ko-KR" altLang="en-US" sz="2400" dirty="0" smtClean="0"/>
                  <a:t>여기에서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400">
                        <a:latin typeface="Cambria Math"/>
                      </a:rPr>
                      <m:t>X</m:t>
                    </m:r>
                  </m:oMath>
                </a14:m>
                <a:r>
                  <a:rPr lang="ko-KR" altLang="en-US" sz="2400" dirty="0" smtClean="0"/>
                  <a:t>는 정사각 대칭행렬</a:t>
                </a:r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∴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𝜕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e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ea typeface="Cambria Math"/>
                          </a:rPr>
                          <m:t>b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y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y</m:t>
                        </m:r>
                        <m:r>
                          <a:rPr lang="en-US" sz="2400">
                            <a:latin typeface="Cambria Math"/>
                          </a:rPr>
                          <m:t>−2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b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y</m:t>
                        </m:r>
                        <m:r>
                          <a:rPr lang="en-US" sz="2400">
                            <a:latin typeface="Cambria Math"/>
                          </a:rPr>
                          <m:t> 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b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Xb</m:t>
                        </m:r>
                        <m:r>
                          <a:rPr lang="en-US" sz="2400" b="0" i="0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  <a:ea typeface="Cambria Math"/>
                          </a:rPr>
                          <m:t>b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>
                        <a:latin typeface="Cambria Math"/>
                      </a:rPr>
                      <m:t>−2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y</m:t>
                    </m:r>
                    <m:r>
                      <a:rPr lang="en-US" sz="2400" b="0" i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0" smtClean="0">
                            <a:latin typeface="Cambria Math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Xb</m:t>
                    </m:r>
                    <m:r>
                      <a:rPr lang="en-US" sz="2400" b="0" i="0" smtClean="0">
                        <a:latin typeface="Cambria Math"/>
                      </a:rPr>
                      <m:t>=0</m:t>
                    </m:r>
                  </m:oMath>
                </a14:m>
                <a:endParaRPr lang="en-US" sz="2400" dirty="0" smtClean="0"/>
              </a:p>
              <a:p>
                <a:pPr lvl="1"/>
                <a:r>
                  <a:rPr lang="en-US" sz="2400" dirty="0" smtClean="0"/>
                  <a:t>Thus, we get </a:t>
                </a:r>
                <a:br>
                  <a:rPr lang="en-US" sz="2400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Xb</m:t>
                    </m:r>
                    <m:r>
                      <a:rPr lang="en-US" sz="24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y</m:t>
                    </m:r>
                  </m:oMath>
                </a14:m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b</m:t>
                    </m:r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/>
                                  </a:rPr>
                                  <m:t>T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X</m:t>
                            </m:r>
                            <m:r>
                              <a:rPr lang="en-US" sz="240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y</m:t>
                    </m:r>
                  </m:oMath>
                </a14:m>
                <a:endParaRPr lang="en-US" sz="2400" dirty="0" smtClean="0"/>
              </a:p>
              <a:p>
                <a:pPr lvl="1"/>
                <a:endParaRPr lang="en-US" sz="1400" dirty="0" smtClean="0"/>
              </a:p>
              <a:p>
                <a:pPr lvl="1"/>
                <a:endParaRPr lang="en-US" sz="1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017713"/>
                <a:ext cx="8458200" cy="4114800"/>
              </a:xfrm>
              <a:blipFill rotWithShape="0">
                <a:blip r:embed="rId2"/>
                <a:stretch>
                  <a:fillRect l="-360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7FA6-7032-419F-B0AA-A907ACB0E3DE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4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Minimization of cost function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smtClean="0">
                        <a:latin typeface="Cambria Math"/>
                      </a:rPr>
                      <m:t>b</m:t>
                    </m:r>
                    <m:r>
                      <a:rPr lang="en-US" altLang="ko-KR" sz="280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800" i="1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800">
                                    <a:latin typeface="Cambria Math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sz="2800">
                                    <a:latin typeface="Cambria Math"/>
                                  </a:rPr>
                                  <m:t>T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ko-KR" sz="2800">
                                <a:latin typeface="Cambria Math"/>
                              </a:rPr>
                              <m:t>X</m:t>
                            </m:r>
                            <m:r>
                              <a:rPr lang="en-US" altLang="ko-KR" sz="280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8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8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2800">
                        <a:latin typeface="Cambria Math"/>
                      </a:rPr>
                      <m:t>y</m:t>
                    </m:r>
                  </m:oMath>
                </a14:m>
                <a:endParaRPr lang="en-US" altLang="ko-KR" sz="2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>
                        <a:latin typeface="Cambria Math"/>
                      </a:rPr>
                      <m:t>X</m:t>
                    </m:r>
                    <m:r>
                      <a:rPr lang="en-US" altLang="ko-KR" sz="28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8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8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sz="28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8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/>
                      </a:rPr>
                      <m:t>𝑦</m:t>
                    </m:r>
                    <m:r>
                      <a:rPr lang="en-US" altLang="ko-KR" sz="28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800" dirty="0" smtClean="0"/>
              </a:p>
              <a:p>
                <a:r>
                  <a:rPr lang="en-US" altLang="ko-KR" sz="2800" dirty="0" smtClean="0"/>
                  <a:t>after some calculation, we </a:t>
                </a:r>
                <a:r>
                  <a:rPr lang="en-US" altLang="ko-KR" sz="2800" dirty="0" smtClean="0"/>
                  <a:t>get</a:t>
                </a:r>
              </a:p>
              <a:p>
                <a:pPr lvl="1"/>
                <a:r>
                  <a:rPr lang="ko-KR" altLang="en-US" sz="2400" dirty="0" smtClean="0"/>
                  <a:t>역행렬 구하는 법은 다음 페이지 참고</a:t>
                </a:r>
                <a:endParaRPr lang="en-US" altLang="ko-KR" sz="2400" dirty="0" smtClean="0"/>
              </a:p>
              <a:p>
                <a:pPr lvl="1"/>
                <a:r>
                  <a:rPr lang="ko-KR" altLang="en-US" sz="2400" dirty="0" smtClean="0"/>
                  <a:t>직접 한번 계산해 보세요</a:t>
                </a:r>
                <a:r>
                  <a:rPr lang="en-US" altLang="ko-KR" sz="2400" dirty="0" smtClean="0"/>
                  <a:t>.</a:t>
                </a:r>
                <a:endParaRPr lang="en-US" altLang="ko-KR" sz="2400" dirty="0" smtClean="0"/>
              </a:p>
              <a:p>
                <a:r>
                  <a:rPr lang="en-US" altLang="ko-KR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8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28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800" dirty="0" smtClean="0"/>
              </a:p>
              <a:p>
                <a:r>
                  <a:rPr lang="en-US" altLang="ko-KR" sz="2800" dirty="0" smtClean="0"/>
                  <a:t>See “</a:t>
                </a:r>
                <a:r>
                  <a:rPr lang="en-US" altLang="ko-KR" sz="2800" dirty="0" err="1" smtClean="0"/>
                  <a:t>normal_equations_example.ipynb</a:t>
                </a:r>
                <a:r>
                  <a:rPr lang="en-US" altLang="ko-KR" sz="2800" dirty="0" smtClean="0"/>
                  <a:t>”</a:t>
                </a:r>
                <a:endParaRPr lang="ko-KR" altLang="en-US" sz="2800" dirty="0"/>
              </a:p>
              <a:p>
                <a:endParaRPr lang="ko-KR" alt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b="-7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Machine Learning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74803-24BD-4D22-B660-15EC4DF0ED68}" type="datetime1">
              <a:rPr lang="en-US" altLang="ko-KR" smtClean="0"/>
              <a:t>3/14/2022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88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역행렬 구하는 법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역행렬 </a:t>
                </a:r>
                <a:r>
                  <a:rPr lang="ko-KR" altLang="en-US" sz="2000" dirty="0" smtClean="0"/>
                  <a:t>직접 계산하는 </a:t>
                </a:r>
                <a:r>
                  <a:rPr lang="ko-KR" altLang="en-US" sz="2000" dirty="0"/>
                  <a:t>방법 </a:t>
                </a:r>
                <a:r>
                  <a:rPr lang="en-US" altLang="ko-KR" sz="2000" dirty="0"/>
                  <a:t> </a:t>
                </a:r>
                <a:r>
                  <a:rPr lang="en-US" altLang="ko-KR" sz="2000" dirty="0"/>
                  <a:t>	</a:t>
                </a:r>
              </a:p>
              <a:p>
                <a:pPr lvl="1"/>
                <a:r>
                  <a:rPr lang="en-US" altLang="ko-KR" sz="1800" dirty="0"/>
                  <a:t>2x2 </a:t>
                </a:r>
                <a:r>
                  <a:rPr lang="ko-KR" altLang="en-US" sz="1800" dirty="0"/>
                  <a:t>행렬인 경우</a:t>
                </a:r>
                <a:endParaRPr lang="en-US" altLang="ko-KR" sz="1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/>
                      </a:rPr>
                      <m:t>A</m:t>
                    </m:r>
                    <m:r>
                      <a:rPr lang="en-US" altLang="ko-KR" sz="18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altLang="ko-KR" sz="18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ko-KR" sz="18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/>
                          </a:rPr>
                          <m:t>𝑎𝑑</m:t>
                        </m:r>
                        <m:r>
                          <a:rPr lang="en-US" altLang="ko-KR" sz="1800" i="1">
                            <a:latin typeface="Cambria Math"/>
                          </a:rPr>
                          <m:t>−</m:t>
                        </m:r>
                        <m:r>
                          <a:rPr lang="en-US" altLang="ko-KR" sz="1800" i="1">
                            <a:latin typeface="Cambria Math"/>
                          </a:rPr>
                          <m:t>𝑏𝑐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1800" i="1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800" dirty="0"/>
              </a:p>
              <a:p>
                <a:pPr lvl="1"/>
                <a:r>
                  <a:rPr lang="ko-KR" altLang="en-US" sz="1800" dirty="0"/>
                  <a:t>예</a:t>
                </a:r>
                <a:r>
                  <a:rPr lang="en-US" altLang="ko-KR" sz="18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/>
                      </a:rPr>
                      <m:t>A</m:t>
                    </m:r>
                    <m:r>
                      <a:rPr lang="en-US" altLang="ko-KR" sz="18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altLang="ko-KR" sz="18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ko-KR" sz="180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/>
                          </a:rPr>
                          <m:t>1∗5−2∗2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1800" i="1">
                        <a:latin typeface="Cambria Math"/>
                      </a:rPr>
                      <m:t>=</m:t>
                    </m:r>
                    <m:r>
                      <a:rPr lang="en-US" altLang="ko-KR" sz="180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800" dirty="0"/>
              </a:p>
              <a:p>
                <a:pPr lvl="1"/>
                <a:r>
                  <a:rPr lang="en-US" altLang="ko-KR" sz="1800" dirty="0" err="1"/>
                  <a:t>Numpy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이용하기</a:t>
                </a:r>
                <a:endParaRPr lang="en-US" altLang="ko-KR" sz="1800" dirty="0"/>
              </a:p>
              <a:p>
                <a:pPr lvl="2"/>
                <a:r>
                  <a:rPr lang="en-US" altLang="ko-KR" sz="1600" dirty="0" err="1"/>
                  <a:t>linalg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모듈 이용</a:t>
                </a:r>
                <a:r>
                  <a:rPr lang="en-US" altLang="ko-KR" sz="1600" dirty="0"/>
                  <a:t>: </a:t>
                </a:r>
                <a:r>
                  <a:rPr lang="en-US" altLang="ko-KR" sz="1600" dirty="0" err="1"/>
                  <a:t>np.linalg.inv</a:t>
                </a:r>
                <a:r>
                  <a:rPr lang="en-US" altLang="ko-KR" sz="1600" dirty="0"/>
                  <a:t>(A</a:t>
                </a:r>
                <a:r>
                  <a:rPr lang="en-US" altLang="ko-KR" sz="1600" dirty="0" smtClean="0"/>
                  <a:t>)</a:t>
                </a:r>
              </a:p>
              <a:p>
                <a:pPr lvl="1"/>
                <a:r>
                  <a:rPr lang="ko-KR" altLang="en-US" sz="2000" dirty="0" smtClean="0"/>
                  <a:t>역행렬이 존재하지 않는 경우는</a:t>
                </a:r>
                <a:r>
                  <a:rPr lang="en-US" altLang="ko-KR" sz="2000" dirty="0" smtClean="0"/>
                  <a:t>? </a:t>
                </a:r>
              </a:p>
              <a:p>
                <a:pPr lvl="2"/>
                <a:r>
                  <a:rPr lang="en-US" altLang="ko-KR" sz="1600" dirty="0" smtClean="0"/>
                  <a:t>Full rank</a:t>
                </a:r>
                <a:r>
                  <a:rPr lang="ko-KR" altLang="en-US" sz="1600" dirty="0" smtClean="0"/>
                  <a:t>가 아닌 경우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혹은 행렬식 </a:t>
                </a:r>
                <a:r>
                  <a:rPr lang="en-US" altLang="ko-KR" sz="1600" dirty="0" smtClean="0"/>
                  <a:t>= 0, </a:t>
                </a:r>
                <a:r>
                  <a:rPr lang="ko-KR" altLang="en-US" sz="1600" dirty="0" smtClean="0"/>
                  <a:t>고유값 </a:t>
                </a:r>
                <a:r>
                  <a:rPr lang="en-US" altLang="ko-KR" sz="1600" dirty="0" smtClean="0"/>
                  <a:t>= 0</a:t>
                </a:r>
              </a:p>
              <a:p>
                <a:pPr lvl="2"/>
                <a:r>
                  <a:rPr lang="ko-KR" altLang="en-US" sz="1600" dirty="0" smtClean="0"/>
                  <a:t>이러한 경우에는 </a:t>
                </a:r>
                <a:r>
                  <a:rPr lang="en-US" altLang="ko-KR" sz="1600" dirty="0" smtClean="0"/>
                  <a:t>Pseudo inverse</a:t>
                </a:r>
                <a:r>
                  <a:rPr lang="ko-KR" altLang="en-US" sz="1600" dirty="0" smtClean="0"/>
                  <a:t>를 사용</a:t>
                </a:r>
                <a:endParaRPr lang="en-US" altLang="ko-KR" sz="1600" dirty="0" smtClean="0"/>
              </a:p>
              <a:p>
                <a:pPr lvl="2"/>
                <a:r>
                  <a:rPr lang="en-US" altLang="ko-KR" sz="1600" dirty="0" err="1" smtClean="0"/>
                  <a:t>np.linalg.pinv</a:t>
                </a:r>
                <a:r>
                  <a:rPr lang="en-US" altLang="ko-KR" sz="1600" dirty="0" smtClean="0"/>
                  <a:t>(A)</a:t>
                </a:r>
              </a:p>
              <a:p>
                <a:pPr lvl="2"/>
                <a:r>
                  <a:rPr lang="ko-KR" altLang="en-US" sz="1600" dirty="0" smtClean="0"/>
                  <a:t>역행렬이 존재하는 경우</a:t>
                </a:r>
                <a:r>
                  <a:rPr lang="en-US" altLang="ko-KR" sz="1600" dirty="0" smtClean="0"/>
                  <a:t>, </a:t>
                </a:r>
                <a:r>
                  <a:rPr lang="en-US" altLang="ko-KR" sz="1600" dirty="0" err="1"/>
                  <a:t>np.linalg.inv</a:t>
                </a:r>
                <a:r>
                  <a:rPr lang="en-US" altLang="ko-KR" sz="1600" dirty="0"/>
                  <a:t>(A</a:t>
                </a:r>
                <a:r>
                  <a:rPr lang="en-US" altLang="ko-KR" sz="1600" dirty="0" smtClean="0"/>
                  <a:t>) = </a:t>
                </a:r>
                <a:r>
                  <a:rPr lang="en-US" altLang="ko-KR" sz="1600" dirty="0" err="1" smtClean="0"/>
                  <a:t>np.linalg.pinv</a:t>
                </a:r>
                <a:r>
                  <a:rPr lang="en-US" altLang="ko-KR" sz="1600" dirty="0" smtClean="0"/>
                  <a:t>(A</a:t>
                </a:r>
                <a:r>
                  <a:rPr lang="en-US" altLang="ko-KR" sz="1600" dirty="0"/>
                  <a:t>)</a:t>
                </a:r>
              </a:p>
              <a:p>
                <a:pPr lvl="2"/>
                <a:endParaRPr lang="en-US" altLang="ko-KR" sz="1600" dirty="0"/>
              </a:p>
              <a:p>
                <a:pPr lvl="2"/>
                <a:endParaRPr lang="en-US" altLang="ko-KR" sz="1600" dirty="0"/>
              </a:p>
              <a:p>
                <a:pPr lvl="2"/>
                <a:endParaRPr lang="en-US" altLang="ko-KR" sz="1600" dirty="0"/>
              </a:p>
              <a:p>
                <a:endParaRPr lang="ko-KR" alt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 b="-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143C-41D1-4A0C-8674-FABD7DDB277A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5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지도학습 </a:t>
            </a:r>
            <a:r>
              <a:rPr lang="ko-KR" altLang="en-US" sz="2400" dirty="0"/>
              <a:t>알고리즘이 적용될 수 있는 문제 유형 </a:t>
            </a:r>
            <a:r>
              <a:rPr lang="en-US" altLang="ko-KR" sz="2400" dirty="0"/>
              <a:t>(</a:t>
            </a:r>
            <a:r>
              <a:rPr lang="ko-KR" altLang="en-US" sz="2400" dirty="0"/>
              <a:t>종속변수의 유형에 따라 결정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000" dirty="0"/>
              <a:t>회귀문제 </a:t>
            </a:r>
            <a:r>
              <a:rPr lang="en-US" altLang="ko-KR" sz="2000" dirty="0"/>
              <a:t>(Regression problem)</a:t>
            </a:r>
          </a:p>
          <a:p>
            <a:pPr lvl="2"/>
            <a:r>
              <a:rPr lang="en-US" sz="2000" dirty="0"/>
              <a:t>When the DV is a continuous variable</a:t>
            </a:r>
          </a:p>
          <a:p>
            <a:pPr lvl="1"/>
            <a:r>
              <a:rPr lang="ko-KR" altLang="en-US" sz="2000" dirty="0" smtClean="0"/>
              <a:t>분류문제 </a:t>
            </a:r>
            <a:r>
              <a:rPr lang="en-US" altLang="ko-KR" sz="2000" dirty="0"/>
              <a:t>(Classification problem)</a:t>
            </a:r>
          </a:p>
          <a:p>
            <a:pPr lvl="2"/>
            <a:r>
              <a:rPr lang="en-US" sz="2000" dirty="0"/>
              <a:t>When the DV is a categorical (or nominal) </a:t>
            </a:r>
            <a:r>
              <a:rPr lang="en-US" sz="2000" dirty="0" smtClean="0"/>
              <a:t>variable</a:t>
            </a:r>
          </a:p>
          <a:p>
            <a:r>
              <a:rPr lang="ko-KR" altLang="en-US" sz="2400" dirty="0" smtClean="0"/>
              <a:t>어떠한 모형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혹은 알고리즘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선택의 중요 기준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문제의 유형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회귀문제에 적용되는 대표적 모형 </a:t>
            </a:r>
            <a:r>
              <a:rPr lang="en-US" altLang="ko-KR" sz="2000" dirty="0" smtClean="0"/>
              <a:t>=&gt; </a:t>
            </a:r>
            <a:r>
              <a:rPr lang="ko-KR" altLang="en-US" sz="2000" dirty="0" smtClean="0"/>
              <a:t>선형회귀모형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Machine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53B6F-67A7-4D91-BA54-8113E762379A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Machine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학습의 결과를 새로운 데이터에 적용하기</a:t>
                </a:r>
                <a:endParaRPr lang="en-US" altLang="ko-KR" sz="2800" dirty="0" smtClean="0"/>
              </a:p>
              <a:p>
                <a:pPr lvl="1"/>
                <a:r>
                  <a:rPr lang="ko-KR" altLang="en-US" sz="2400" dirty="0" smtClean="0"/>
                  <a:t>학습 결과 </a:t>
                </a:r>
                <a:r>
                  <a:rPr lang="ko-KR" altLang="en-US" sz="24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파라미터의 최적값</a:t>
                </a:r>
                <a:endParaRPr lang="en-US" altLang="ko-KR" sz="24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b</m:t>
                            </m:r>
                          </m:e>
                        </m:acc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=−0.5,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b</m:t>
                            </m:r>
                          </m:e>
                        </m:acc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=1</m:t>
                    </m:r>
                  </m:oMath>
                </a14:m>
                <a:endParaRPr lang="en-US" altLang="ko-KR" sz="200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2"/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 결과로 도출된 모형</a:t>
                </a:r>
                <a:endParaRPr lang="en-US" altLang="ko-KR" sz="2000" dirty="0" smtClean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y</m:t>
                        </m:r>
                      </m:e>
                    </m:acc>
                    <m:r>
                      <a:rPr lang="en-US" altLang="ko-KR" sz="1800">
                        <a:latin typeface="Cambria Math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−0.5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altLang="ko-KR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8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altLang="ko-KR" sz="180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1800" dirty="0" smtClean="0"/>
              </a:p>
              <a:p>
                <a:pPr lvl="1"/>
                <a:r>
                  <a:rPr lang="ko-KR" altLang="en-US" sz="2400" dirty="0" smtClean="0"/>
                  <a:t>새로운 데이터</a:t>
                </a:r>
                <a:endParaRPr lang="en-US" altLang="ko-KR" sz="2400" dirty="0" smtClean="0"/>
              </a:p>
              <a:p>
                <a:pPr lvl="2"/>
                <a:endParaRPr lang="ko-KR" alt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B143C-41D1-4A0C-8674-FABD7DDB277A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2588369"/>
                  </p:ext>
                </p:extLst>
              </p:nvPr>
            </p:nvGraphicFramePr>
            <p:xfrm>
              <a:off x="3429000" y="4572000"/>
              <a:ext cx="2948940" cy="1402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29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829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829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sz="16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/>
                              <a:ea typeface="맑은 고딕"/>
                              <a:cs typeface="Times New Roman"/>
                            </a:rPr>
                            <a:t>2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/>
                              <a:ea typeface="맑은 고딕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065600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3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2588369"/>
                  </p:ext>
                </p:extLst>
              </p:nvPr>
            </p:nvGraphicFramePr>
            <p:xfrm>
              <a:off x="3429000" y="4572000"/>
              <a:ext cx="2948940" cy="13815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29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829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829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505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617" t="-12069" r="-201852" b="-3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1242" t="-12069" r="-103106" b="-30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000" t="-12069" r="-2469" b="-30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2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052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/>
                              <a:ea typeface="맑은 고딕"/>
                              <a:cs typeface="Times New Roman"/>
                            </a:rPr>
                            <a:t>2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/>
                              <a:ea typeface="맑은 고딕"/>
                              <a:cs typeface="Times New Roman"/>
                            </a:rPr>
                            <a:t>1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06560046"/>
                      </a:ext>
                    </a:extLst>
                  </a:tr>
                  <a:tr h="32994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3</a:t>
                          </a: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US" sz="20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5121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The original example (</a:t>
                </a:r>
                <a:r>
                  <a:rPr lang="ko-KR" altLang="en-US" sz="2400" dirty="0" smtClean="0"/>
                  <a:t>여러분이 직접 해보세요</a:t>
                </a:r>
                <a:r>
                  <a:rPr lang="en-US" altLang="ko-KR" sz="2400" smtClean="0"/>
                  <a:t>.)</a:t>
                </a:r>
                <a:endParaRPr lang="en-US" sz="2400" dirty="0" smtClean="0"/>
              </a:p>
              <a:p>
                <a:pPr lvl="1"/>
                <a:r>
                  <a:rPr lang="en-US" sz="2000" dirty="0" smtClean="0"/>
                  <a:t>y: salary, X: experience in years</a:t>
                </a:r>
              </a:p>
              <a:p>
                <a:pPr lvl="1"/>
                <a:r>
                  <a:rPr lang="en-US" sz="2000" dirty="0" smtClean="0"/>
                  <a:t>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20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2000" i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(No intercept for explanation)</a:t>
                </a:r>
                <a:endParaRPr lang="en-US" sz="2000" dirty="0"/>
              </a:p>
              <a:p>
                <a:pPr lvl="1"/>
                <a:r>
                  <a:rPr lang="en-US" sz="2000" dirty="0" smtClean="0"/>
                  <a:t>Training data, N = 2, i.e., two persons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 smtClean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 smtClean="0"/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 smtClean="0"/>
                  <a:t>Can you solve this using N.E.?</a:t>
                </a:r>
              </a:p>
              <a:p>
                <a:pPr lvl="2"/>
                <a:r>
                  <a:rPr lang="en-US" sz="1600" dirty="0" smtClean="0"/>
                  <a:t>refer to “</a:t>
                </a:r>
                <a:r>
                  <a:rPr lang="en-US" sz="1600" dirty="0" err="1" smtClean="0"/>
                  <a:t>normal_equation_examples.ipynb</a:t>
                </a:r>
                <a:r>
                  <a:rPr lang="en-US" sz="1600" dirty="0" smtClean="0"/>
                  <a:t>”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 b="-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6A52-9793-40B0-9B59-B686AF159590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315601"/>
              </p:ext>
            </p:extLst>
          </p:nvPr>
        </p:nvGraphicFramePr>
        <p:xfrm>
          <a:off x="1143000" y="3657600"/>
          <a:ext cx="2644775" cy="1207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19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experience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salary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2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0" y="3581399"/>
                <a:ext cx="3085717" cy="2181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Then, what is the cost function?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/>
                        </a:rPr>
                        <m:t>E</m:t>
                      </m:r>
                      <m:r>
                        <a:rPr lang="en-US" sz="1600" b="0" i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  <m:r>
                            <a:rPr lang="en-US" sz="16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/>
                            </a:rPr>
                            <m:t>2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160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/>
                                        </a:rPr>
                                        <m:t>y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 smtClean="0"/>
              </a:p>
              <a:p>
                <a:r>
                  <a:rPr lang="en-US" sz="1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/>
                                          </a:rPr>
                                          <m:t>y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latin typeface="Cambria Math"/>
                                          </a:rPr>
                                          <m:t>y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 smtClean="0"/>
              </a:p>
              <a:p>
                <a:r>
                  <a:rPr lang="en-US" sz="1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>
                                    <a:latin typeface="Cambria Math"/>
                                  </a:rPr>
                                  <m:t>6</m:t>
                                </m:r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160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 smtClean="0"/>
              </a:p>
              <a:p>
                <a:r>
                  <a:rPr lang="en-US" sz="1600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5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−14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+20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3581399"/>
                <a:ext cx="3085717" cy="2181559"/>
              </a:xfrm>
              <a:prstGeom prst="rect">
                <a:avLst/>
              </a:prstGeom>
              <a:blipFill rotWithShape="1">
                <a:blip r:embed="rId3"/>
                <a:stretch>
                  <a:fillRect l="-988" t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02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5793-C730-43F4-916C-FF2A0CE7A708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1215" y="3505200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Q &amp; 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282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type of supervised learning</a:t>
            </a:r>
          </a:p>
          <a:p>
            <a:pPr lvl="1"/>
            <a:r>
              <a:rPr lang="en-US" sz="2400" dirty="0" smtClean="0"/>
              <a:t>It uses training data that have information both IVs and DV. </a:t>
            </a:r>
          </a:p>
          <a:p>
            <a:pPr lvl="2"/>
            <a:r>
              <a:rPr lang="en-US" sz="2000" dirty="0" smtClean="0"/>
              <a:t>That is, it learns the relationship between IVs and DV in the training data.</a:t>
            </a:r>
          </a:p>
          <a:p>
            <a:pPr lvl="2"/>
            <a:r>
              <a:rPr lang="en-US" sz="2000" dirty="0" smtClean="0"/>
              <a:t>It finds the optimal values of the parameters of the selected model</a:t>
            </a:r>
          </a:p>
          <a:p>
            <a:pPr lvl="3"/>
            <a:r>
              <a:rPr lang="en-US" sz="1800" dirty="0" smtClean="0"/>
              <a:t>The model is “linear regression model.”</a:t>
            </a:r>
          </a:p>
          <a:p>
            <a:pPr lvl="1"/>
            <a:r>
              <a:rPr lang="en-US" sz="2400" dirty="0" smtClean="0"/>
              <a:t>Using the parameters, it predicts DV values of new data that only have info about IVs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A129-6297-4C4A-8502-E7A8ECB5D2DF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4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Regression problems</a:t>
                </a:r>
              </a:p>
              <a:p>
                <a:pPr lvl="1"/>
                <a:r>
                  <a:rPr lang="en-US" sz="2000" dirty="0" smtClean="0"/>
                  <a:t>The DV used in a linear regression model is </a:t>
                </a:r>
                <a:r>
                  <a:rPr lang="en-US" sz="2000" b="1" u="sng" dirty="0" smtClean="0"/>
                  <a:t>a continuous variable</a:t>
                </a:r>
                <a:r>
                  <a:rPr lang="en-US" sz="2000" dirty="0" smtClean="0"/>
                  <a:t> (</a:t>
                </a:r>
                <a:r>
                  <a:rPr lang="ko-KR" altLang="en-US" sz="2000" dirty="0" smtClean="0"/>
                  <a:t>연속변수</a:t>
                </a:r>
                <a:r>
                  <a:rPr lang="en-US" altLang="ko-KR" sz="2000" dirty="0" smtClean="0"/>
                  <a:t>)</a:t>
                </a:r>
                <a:r>
                  <a:rPr lang="en-US" sz="2000" dirty="0" smtClean="0"/>
                  <a:t>. </a:t>
                </a:r>
              </a:p>
              <a:p>
                <a:pPr lvl="2"/>
                <a:r>
                  <a:rPr lang="en-US" sz="1600" dirty="0" smtClean="0"/>
                  <a:t>Examples: price of an apartment, salary, revenue, etc.</a:t>
                </a:r>
              </a:p>
              <a:p>
                <a:pPr lvl="1"/>
                <a:r>
                  <a:rPr lang="en-US" sz="2000" dirty="0" smtClean="0"/>
                  <a:t>That is, it predicts the values of a continuous variable. </a:t>
                </a:r>
              </a:p>
              <a:p>
                <a:r>
                  <a:rPr lang="en-US" sz="2400" dirty="0" smtClean="0"/>
                  <a:t>Form of linear regression models</a:t>
                </a:r>
              </a:p>
              <a:p>
                <a:pPr lvl="1"/>
                <a:r>
                  <a:rPr lang="en-US" sz="2000" dirty="0" smtClean="0"/>
                  <a:t>It is a linear model (1</a:t>
                </a:r>
                <a:r>
                  <a:rPr lang="ko-KR" altLang="en-US" sz="2000" dirty="0" smtClean="0"/>
                  <a:t>차 함수와 유사</a:t>
                </a:r>
                <a:r>
                  <a:rPr lang="en-US" altLang="ko-KR" sz="2000" dirty="0" smtClean="0"/>
                  <a:t>)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Example, a model with only two IVs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2000" i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2000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y</m:t>
                        </m:r>
                      </m:e>
                    </m:acc>
                    <m:r>
                      <a:rPr lang="en-US" sz="16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1600" i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16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 i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i="0">
                        <a:latin typeface="Cambria Math"/>
                      </a:rPr>
                      <m:t> +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1600" i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1600" i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600" dirty="0" smtClean="0"/>
              </a:p>
              <a:p>
                <a:pPr lvl="2"/>
                <a:r>
                  <a:rPr lang="en-US" sz="1600" b="1" u="sng" dirty="0" smtClean="0"/>
                  <a:t>The model (i.e., equation) is linear in the parameters</a:t>
                </a:r>
                <a:r>
                  <a:rPr lang="en-US" sz="1600" dirty="0" smtClean="0"/>
                  <a:t>, but not in IVs. </a:t>
                </a:r>
              </a:p>
              <a:p>
                <a:pPr lvl="2"/>
                <a:r>
                  <a:rPr lang="en-US" sz="1600" dirty="0" smtClean="0"/>
                  <a:t>Examples of non-linear in parameters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/>
                          </a:rPr>
                          <m:t>y</m:t>
                        </m:r>
                      </m:e>
                    </m:acc>
                    <m:r>
                      <a:rPr lang="en-US" sz="12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1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200" i="1">
                        <a:latin typeface="Cambria Math"/>
                      </a:rPr>
                      <m:t>+</m:t>
                    </m:r>
                    <m:r>
                      <a:rPr lang="en-US" sz="120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200" i="1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 +</m:t>
                    </m:r>
                    <m:r>
                      <a:rPr lang="en-US" sz="120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200" i="1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200" dirty="0"/>
              </a:p>
              <a:p>
                <a:pPr lvl="3"/>
                <a:endParaRPr lang="en-US" sz="1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 r="-706" b="-7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9CBA3-417E-43CB-A280-26E23D4CFD1F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8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Goal of learning training data</a:t>
                </a:r>
              </a:p>
              <a:p>
                <a:pPr lvl="1"/>
                <a:r>
                  <a:rPr lang="en-US" sz="1800" dirty="0" smtClean="0"/>
                  <a:t>To find the optimal values of parameters of the linear regression model.</a:t>
                </a:r>
              </a:p>
              <a:p>
                <a:pPr lvl="1"/>
                <a:r>
                  <a:rPr lang="en-US" sz="1800" dirty="0" smtClean="0"/>
                  <a:t>That is, to find values of the parameters that minimize the cost function, which is a function of the errors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y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r>
                          <a:rPr lang="en-US" sz="180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/>
                                  </a:rPr>
                                  <m:t>y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 smtClean="0"/>
                  <a:t>)</a:t>
                </a:r>
              </a:p>
              <a:p>
                <a:pPr lvl="1"/>
                <a:r>
                  <a:rPr lang="en-US" sz="1800" dirty="0" smtClean="0"/>
                  <a:t>Cost functions, dented by E, used in linear regression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/>
                              </a:rPr>
                              <m:t>y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−</m:t>
                        </m:r>
                        <m:r>
                          <a:rPr lang="en-US" sz="140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400" i="1">
                            <a:latin typeface="Cambria Math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400" dirty="0" smtClean="0"/>
                  <a:t> (</a:t>
                </a:r>
                <a:r>
                  <a:rPr lang="en-US" sz="1400" dirty="0"/>
                  <a:t>mean absolute </a:t>
                </a:r>
                <a:r>
                  <a:rPr lang="en-US" sz="1400" dirty="0" smtClean="0"/>
                  <a:t>errors)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400" b="0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400" b="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400" b="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4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400" b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b="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400" b="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400" b="1" dirty="0" smtClean="0"/>
                  <a:t> (</a:t>
                </a:r>
                <a:r>
                  <a:rPr lang="en-US" sz="1400" b="1" dirty="0"/>
                  <a:t>mean squared </a:t>
                </a:r>
                <a:r>
                  <a:rPr lang="en-US" sz="1400" b="1" dirty="0" smtClean="0"/>
                  <a:t>errors)</a:t>
                </a:r>
              </a:p>
              <a:p>
                <a:pPr lvl="2"/>
                <a:r>
                  <a:rPr lang="en-US" sz="1400" dirty="0" smtClean="0"/>
                  <a:t>MSE is preferred mainly because it is to calculate the derivatives (</a:t>
                </a:r>
                <a:r>
                  <a:rPr lang="ko-KR" altLang="en-US" sz="1400" dirty="0" smtClean="0"/>
                  <a:t>미분값</a:t>
                </a:r>
                <a:r>
                  <a:rPr lang="en-US" altLang="ko-KR" sz="1400" dirty="0" smtClean="0"/>
                  <a:t>).</a:t>
                </a:r>
              </a:p>
              <a:p>
                <a:pPr lvl="2"/>
                <a:r>
                  <a:rPr lang="en-US" sz="1400" dirty="0" smtClean="0"/>
                  <a:t>Divide by N, to consider the number of observations in the training data. But it does not influence the optimal values of the parameters. </a:t>
                </a:r>
              </a:p>
              <a:p>
                <a:pPr lvl="1"/>
                <a:r>
                  <a:rPr lang="en-US" sz="1800" dirty="0" smtClean="0"/>
                  <a:t>So, we need to find the values of the parameters that minimize the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41" r="-784" b="-14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0A03-47F5-4C8E-912E-AB94D00BABBA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Example: salary data</a:t>
                </a:r>
              </a:p>
              <a:p>
                <a:pPr lvl="1"/>
                <a:r>
                  <a:rPr lang="en-US" sz="2000" dirty="0" smtClean="0"/>
                  <a:t>Chosen 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y</m:t>
                        </m:r>
                      </m:e>
                    </m:acc>
                    <m:r>
                      <a:rPr lang="en-US" sz="20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2000" i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20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2000" i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20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is the experience in years (</a:t>
                </a:r>
                <a:r>
                  <a:rPr lang="ko-KR" altLang="en-US" sz="2000" dirty="0" smtClean="0"/>
                  <a:t>경력</a:t>
                </a:r>
                <a:r>
                  <a:rPr lang="en-US" altLang="ko-KR" sz="2000" dirty="0" smtClean="0"/>
                  <a:t>), y is the salary (</a:t>
                </a:r>
                <a:r>
                  <a:rPr lang="ko-KR" altLang="en-US" sz="2000" dirty="0" smtClean="0"/>
                  <a:t>연봉</a:t>
                </a:r>
                <a:r>
                  <a:rPr lang="en-US" altLang="ko-KR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8" t="-1185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AB25-B2B1-432C-853C-18ECCE78B53C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09270"/>
              </p:ext>
            </p:extLst>
          </p:nvPr>
        </p:nvGraphicFramePr>
        <p:xfrm>
          <a:off x="609600" y="3403098"/>
          <a:ext cx="2917825" cy="2845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6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experience (X1)</a:t>
                      </a: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salary </a:t>
                      </a:r>
                      <a:r>
                        <a:rPr lang="en-US" sz="1400" dirty="0" smtClean="0">
                          <a:effectLst/>
                        </a:rPr>
                        <a:t>(y)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7.5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11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14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7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3.8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7.1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7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705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-76200" y="2971800"/>
            <a:ext cx="151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9700044"/>
                  </p:ext>
                </p:extLst>
              </p:nvPr>
            </p:nvGraphicFramePr>
            <p:xfrm>
              <a:off x="4549775" y="3352800"/>
              <a:ext cx="3984624" cy="294436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060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893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8930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916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experience (X1)</a:t>
                          </a:r>
                          <a:r>
                            <a:rPr lang="en-US" sz="10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salary </a:t>
                          </a:r>
                          <a:r>
                            <a:rPr lang="en-US" sz="1400" dirty="0" smtClean="0">
                              <a:effectLst/>
                            </a:rPr>
                            <a:t>(y)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70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7.5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Calibri"/>
                              <a:ea typeface="맑은 고딕"/>
                              <a:cs typeface="Times New Roman"/>
                            </a:rPr>
                            <a:t>10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970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en-US" sz="14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Calibri"/>
                              <a:ea typeface="맑은 고딕"/>
                              <a:cs typeface="Times New Roman"/>
                            </a:rPr>
                            <a:t>8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970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Calibri"/>
                              <a:ea typeface="맑은 고딕"/>
                              <a:cs typeface="Times New Roman"/>
                            </a:rPr>
                            <a:t>5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970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20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11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Calibri"/>
                              <a:ea typeface="맑은 고딕"/>
                              <a:cs typeface="Times New Roman"/>
                            </a:rPr>
                            <a:t>20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970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14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12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Calibri"/>
                              <a:ea typeface="맑은 고딕"/>
                              <a:cs typeface="Times New Roman"/>
                            </a:rPr>
                            <a:t>14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970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Calibri"/>
                              <a:ea typeface="맑은 고딕"/>
                              <a:cs typeface="Times New Roman"/>
                            </a:rPr>
                            <a:t>2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1970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3.8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Calibri"/>
                              <a:ea typeface="맑은 고딕"/>
                              <a:cs typeface="Times New Roman"/>
                            </a:rPr>
                            <a:t>1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1970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endParaRPr lang="en-US" sz="14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7.1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Calibri"/>
                              <a:ea typeface="맑은 고딕"/>
                              <a:cs typeface="Times New Roman"/>
                            </a:rPr>
                            <a:t>10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1970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en-US" sz="14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Calibri"/>
                              <a:ea typeface="맑은 고딕"/>
                              <a:cs typeface="Times New Roman"/>
                            </a:rPr>
                            <a:t>7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1970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12</a:t>
                          </a:r>
                          <a:endParaRPr lang="en-US" sz="14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i="0">
                                  <a:latin typeface="Cambria Math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i="0">
                                      <a:latin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a:rPr lang="en-US" sz="1400" i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dirty="0" smtClean="0">
                              <a:effectLst/>
                              <a:latin typeface="Calibri"/>
                              <a:ea typeface="맑은 고딕"/>
                              <a:cs typeface="Times New Roman"/>
                            </a:rPr>
                            <a:t>12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39700044"/>
                  </p:ext>
                </p:extLst>
              </p:nvPr>
            </p:nvGraphicFramePr>
            <p:xfrm>
              <a:off x="4549775" y="3352800"/>
              <a:ext cx="3984624" cy="27696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606016"/>
                    <a:gridCol w="1189304"/>
                    <a:gridCol w="1189304"/>
                  </a:tblGrid>
                  <a:tr h="4659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smtClean="0">
                              <a:effectLst/>
                            </a:rPr>
                            <a:t>experience (X1)</a:t>
                          </a:r>
                          <a:r>
                            <a:rPr lang="en-US" sz="1000" dirty="0">
                              <a:effectLst/>
                            </a:rPr>
                            <a:t> 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salary </a:t>
                          </a:r>
                          <a:r>
                            <a:rPr lang="en-US" sz="1400" dirty="0" smtClean="0">
                              <a:effectLst/>
                            </a:rPr>
                            <a:t>(y)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5385" t="-9211" b="-521053"/>
                          </a:stretch>
                        </a:blipFill>
                      </a:tcPr>
                    </a:tc>
                  </a:tr>
                  <a:tr h="2303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7.5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5385" t="-218421" b="-942105"/>
                          </a:stretch>
                        </a:blipFill>
                      </a:tcPr>
                    </a:tc>
                  </a:tr>
                  <a:tr h="2303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en-US" sz="14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5385" t="-318421" b="-842105"/>
                          </a:stretch>
                        </a:blipFill>
                      </a:tcPr>
                    </a:tc>
                  </a:tr>
                  <a:tr h="2303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5385" t="-418421" b="-742105"/>
                          </a:stretch>
                        </a:blipFill>
                      </a:tcPr>
                    </a:tc>
                  </a:tr>
                  <a:tr h="2303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20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11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5385" t="-532432" b="-662162"/>
                          </a:stretch>
                        </a:blipFill>
                      </a:tcPr>
                    </a:tc>
                  </a:tr>
                  <a:tr h="2303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14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12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5385" t="-615789" b="-544737"/>
                          </a:stretch>
                        </a:blipFill>
                      </a:tcPr>
                    </a:tc>
                  </a:tr>
                  <a:tr h="2303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5385" t="-715789" b="-444737"/>
                          </a:stretch>
                        </a:blipFill>
                      </a:tcPr>
                    </a:tc>
                  </a:tr>
                  <a:tr h="2303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3.8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5385" t="-815789" b="-344737"/>
                          </a:stretch>
                        </a:blipFill>
                      </a:tcPr>
                    </a:tc>
                  </a:tr>
                  <a:tr h="2303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endParaRPr lang="en-US" sz="14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7.1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5385" t="-940541" b="-254054"/>
                          </a:stretch>
                        </a:blipFill>
                      </a:tcPr>
                    </a:tc>
                  </a:tr>
                  <a:tr h="2303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en-US" sz="14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5385" t="-1013158" b="-147368"/>
                          </a:stretch>
                        </a:blipFill>
                      </a:tcPr>
                    </a:tc>
                  </a:tr>
                  <a:tr h="23037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12</a:t>
                          </a:r>
                          <a:endParaRPr lang="en-US" sz="140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</a:t>
                          </a:r>
                          <a:endParaRPr lang="en-US" sz="1400" dirty="0">
                            <a:effectLst/>
                            <a:latin typeface="Calibri"/>
                            <a:ea typeface="맑은 고딕"/>
                            <a:cs typeface="Times New Roman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3"/>
                          <a:stretch>
                            <a:fillRect l="-235385" t="-1113158" b="-473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2" name="Right Arrow 11"/>
          <p:cNvSpPr/>
          <p:nvPr/>
        </p:nvSpPr>
        <p:spPr bwMode="auto">
          <a:xfrm>
            <a:off x="3810000" y="4114800"/>
            <a:ext cx="609600" cy="1143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73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For the training data, what would be the cost function?</a:t>
                </a:r>
              </a:p>
              <a:p>
                <a:pPr lvl="1"/>
                <a:r>
                  <a:rPr lang="en-US" sz="1800" dirty="0" smtClean="0"/>
                  <a:t>N = 10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b="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b="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/>
                          </a:rPr>
                          <m:t>10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/>
                          </a:rPr>
                          <m:t>10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10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7.5−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/>
                                  </a:rPr>
                                  <m:t>10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+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6−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/>
                                  </a:rPr>
                                  <m:t>8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+…+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8−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/>
                                  </a:rPr>
                                  <m:t>12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 smtClean="0"/>
                  <a:t>As you can see, the cost function is a function of the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 smtClean="0"/>
                  <a:t>).</a:t>
                </a:r>
              </a:p>
              <a:p>
                <a:pPr lvl="1"/>
                <a:r>
                  <a:rPr lang="en-US" sz="1800" dirty="0" smtClean="0"/>
                  <a:t>Then, for 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)</a:t>
                </a:r>
                <a:r>
                  <a:rPr lang="en-US" sz="1800" dirty="0" smtClean="0"/>
                  <a:t>, we need to solve the following optimization problem: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1600" dirty="0"/>
                              <m:t>,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/>
                              </a:rPr>
                              <m:t>10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7.5−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6−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8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i="1">
                                <a:latin typeface="Cambria Math"/>
                              </a:rPr>
                              <m:t>+…+ </m:t>
                            </m:r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8−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600" dirty="0" smtClean="0"/>
              </a:p>
              <a:p>
                <a:pPr lvl="1"/>
                <a:r>
                  <a:rPr lang="en-US" sz="1600" dirty="0" smtClean="0"/>
                  <a:t>The solutions are those that minimize the cost function, that is, that best explain the relationship between X and y in the training data.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DA163-70E9-4563-8FC8-052F8EC24DF0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Then how to solve the problem?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1800" dirty="0"/>
                              <m:t>,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/>
                              </a:rPr>
                              <m:t>10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7.5−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6−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8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/>
                              </a:rPr>
                              <m:t>+…+ 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8−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12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 There are two frequently used methods</a:t>
                </a:r>
              </a:p>
              <a:p>
                <a:pPr lvl="1"/>
                <a:r>
                  <a:rPr lang="en-US" sz="2000" dirty="0" smtClean="0">
                    <a:latin typeface="Calibri"/>
                    <a:cs typeface="Calibri"/>
                  </a:rPr>
                  <a:t>① Normal equation method</a:t>
                </a:r>
              </a:p>
              <a:p>
                <a:pPr lvl="1"/>
                <a:r>
                  <a:rPr lang="en-US" sz="2000" dirty="0" smtClean="0">
                    <a:latin typeface="Calibri"/>
                    <a:cs typeface="Calibri"/>
                  </a:rPr>
                  <a:t>② Gradient descent method (</a:t>
                </a:r>
                <a:r>
                  <a:rPr lang="ko-KR" altLang="en-US" sz="2000" dirty="0" smtClean="0">
                    <a:latin typeface="Calibri"/>
                    <a:cs typeface="Calibri"/>
                  </a:rPr>
                  <a:t>경사하강법</a:t>
                </a:r>
                <a:r>
                  <a:rPr lang="en-US" altLang="ko-KR" sz="2000" dirty="0" smtClean="0">
                    <a:latin typeface="Calibri"/>
                    <a:cs typeface="Calibri"/>
                  </a:rPr>
                  <a:t>)</a:t>
                </a:r>
              </a:p>
              <a:p>
                <a:pPr lvl="1"/>
                <a:r>
                  <a:rPr lang="en-US" sz="2000" dirty="0" smtClean="0">
                    <a:latin typeface="Calibri"/>
                    <a:cs typeface="Calibri"/>
                  </a:rPr>
                  <a:t>Both are based on derivatives (</a:t>
                </a:r>
                <a:r>
                  <a:rPr lang="ko-KR" altLang="en-US" sz="2000" dirty="0" smtClean="0">
                    <a:latin typeface="Calibri"/>
                    <a:cs typeface="Calibri"/>
                  </a:rPr>
                  <a:t>미분값</a:t>
                </a:r>
                <a:r>
                  <a:rPr lang="en-US" altLang="ko-KR" sz="2000" dirty="0" smtClean="0">
                    <a:latin typeface="Calibri"/>
                    <a:cs typeface="Calibri"/>
                  </a:rPr>
                  <a:t>)</a:t>
                </a:r>
              </a:p>
              <a:p>
                <a:pPr lvl="1"/>
                <a:r>
                  <a:rPr lang="ko-KR" altLang="en-US" sz="2000" dirty="0" smtClean="0">
                    <a:latin typeface="Calibri"/>
                    <a:cs typeface="Calibri"/>
                  </a:rPr>
                  <a:t>선형회귀 모형에서는 주로 </a:t>
                </a:r>
                <a:r>
                  <a:rPr lang="en-US" altLang="ko-KR" sz="2000" dirty="0" smtClean="0">
                    <a:latin typeface="Calibri"/>
                    <a:cs typeface="Calibri"/>
                  </a:rPr>
                  <a:t>NE </a:t>
                </a:r>
                <a:r>
                  <a:rPr lang="ko-KR" altLang="en-US" sz="2000" dirty="0" smtClean="0">
                    <a:latin typeface="Calibri"/>
                    <a:cs typeface="Calibri"/>
                  </a:rPr>
                  <a:t>방법이 사용됨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9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EAD0-291F-41CD-BD38-D05A15795E8E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7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Minimization of cost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When # of parameters &gt; 1 → </a:t>
                </a:r>
                <a:r>
                  <a:rPr lang="ko-KR" altLang="en-US" sz="2400" dirty="0" smtClean="0"/>
                  <a:t>연립방정식을 풀어야 한다</a:t>
                </a:r>
                <a:r>
                  <a:rPr lang="en-US" altLang="ko-KR" sz="2400" dirty="0" smtClean="0"/>
                  <a:t>. </a:t>
                </a:r>
                <a:endParaRPr lang="en-US" sz="2400" dirty="0" smtClean="0"/>
              </a:p>
              <a:p>
                <a:pPr lvl="1"/>
                <a:r>
                  <a:rPr lang="en-US" sz="2000" dirty="0"/>
                  <a:t>Model: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y</m:t>
                        </m:r>
                      </m:e>
                    </m:acc>
                    <m:r>
                      <a:rPr lang="en-US" sz="200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20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20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sz="200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sz="200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ko-KR" altLang="en-US" sz="2000" dirty="0" smtClean="0"/>
                  <a:t>회귀문제인 경우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비용함수는 아래와 같이 표현</a:t>
                </a:r>
                <a:endParaRPr lang="en-US" altLang="ko-KR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>
                                    <a:latin typeface="Cambria Math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ko-KR" sz="200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 smtClean="0"/>
              </a:p>
              <a:p>
                <a:pPr lvl="1"/>
                <a:r>
                  <a:rPr lang="ko-KR" altLang="en-US" sz="2000" dirty="0" smtClean="0"/>
                  <a:t>우리는 최적의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0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의 값을 찾기 위해서 아래 두개의 식을 동시에 만족하는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0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값들을 계산해야 한다</a:t>
                </a:r>
                <a:r>
                  <a:rPr lang="en-US" altLang="ko-KR" sz="2000" dirty="0" smtClean="0"/>
                  <a:t>. 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sz="18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/>
                              </a:rPr>
                              <m:t>b</m:t>
                            </m:r>
                          </m:e>
                          <m:sub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1800" dirty="0"/>
              </a:p>
              <a:p>
                <a:pPr lvl="1"/>
                <a:r>
                  <a:rPr lang="ko-KR" altLang="en-US" sz="2000" dirty="0" smtClean="0"/>
                  <a:t>이를 위해 행렬 이용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 b="-3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0E11-947C-411D-8CDA-DE5DD3FADF1A}" type="datetime1">
              <a:rPr lang="en-US" altLang="ko-KR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1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14098</TotalTime>
  <Words>675</Words>
  <Application>Microsoft Office PowerPoint</Application>
  <PresentationFormat>On-screen Show (4:3)</PresentationFormat>
  <Paragraphs>353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01013022</vt:lpstr>
      <vt:lpstr>Linear Regression (선형회귀)</vt:lpstr>
      <vt:lpstr>Machine learning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Minimization of cost function</vt:lpstr>
      <vt:lpstr>Minimization of cost function</vt:lpstr>
      <vt:lpstr>Minimization of cost function</vt:lpstr>
      <vt:lpstr>Minimization of cost function</vt:lpstr>
      <vt:lpstr>Minimization of cost function</vt:lpstr>
      <vt:lpstr>Minimization of cost function</vt:lpstr>
      <vt:lpstr>Minimization of cost function</vt:lpstr>
      <vt:lpstr>Minimization of cost function</vt:lpstr>
      <vt:lpstr>Minimization of cost function</vt:lpstr>
      <vt:lpstr>Minimization of cost function</vt:lpstr>
      <vt:lpstr>참고: 역행렬 구하는 법</vt:lpstr>
      <vt:lpstr>Machine Learning</vt:lpstr>
      <vt:lpstr>Machine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213</cp:revision>
  <dcterms:created xsi:type="dcterms:W3CDTF">2015-01-19T14:33:39Z</dcterms:created>
  <dcterms:modified xsi:type="dcterms:W3CDTF">2022-03-14T01:18:36Z</dcterms:modified>
</cp:coreProperties>
</file>