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60" r:id="rId1"/>
  </p:sldMasterIdLst>
  <p:notesMasterIdLst>
    <p:notesMasterId r:id="rId26"/>
  </p:notesMasterIdLst>
  <p:sldIdLst>
    <p:sldId id="256" r:id="rId2"/>
    <p:sldId id="375" r:id="rId3"/>
    <p:sldId id="345" r:id="rId4"/>
    <p:sldId id="346" r:id="rId5"/>
    <p:sldId id="350" r:id="rId6"/>
    <p:sldId id="351" r:id="rId7"/>
    <p:sldId id="352" r:id="rId8"/>
    <p:sldId id="353" r:id="rId9"/>
    <p:sldId id="347" r:id="rId10"/>
    <p:sldId id="356" r:id="rId11"/>
    <p:sldId id="358" r:id="rId12"/>
    <p:sldId id="376" r:id="rId13"/>
    <p:sldId id="370" r:id="rId14"/>
    <p:sldId id="371" r:id="rId15"/>
    <p:sldId id="377" r:id="rId16"/>
    <p:sldId id="369" r:id="rId17"/>
    <p:sldId id="366" r:id="rId18"/>
    <p:sldId id="362" r:id="rId19"/>
    <p:sldId id="367" r:id="rId20"/>
    <p:sldId id="373" r:id="rId21"/>
    <p:sldId id="372" r:id="rId22"/>
    <p:sldId id="374" r:id="rId23"/>
    <p:sldId id="363" r:id="rId24"/>
    <p:sldId id="293" r:id="rId25"/>
  </p:sldIdLst>
  <p:sldSz cx="9144000" cy="6858000" type="screen4x3"/>
  <p:notesSz cx="6858000" cy="9144000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ng" initials="S1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645" autoAdjust="0"/>
  </p:normalViewPr>
  <p:slideViewPr>
    <p:cSldViewPr>
      <p:cViewPr varScale="1">
        <p:scale>
          <a:sx n="52" d="100"/>
          <a:sy n="52" d="100"/>
        </p:scale>
        <p:origin x="162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F61E2-3B94-429A-B556-60A38F36CBB3}" type="datetimeFigureOut">
              <a:rPr lang="en-US" smtClean="0"/>
              <a:pPr/>
              <a:t>3/21/2022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F9376-9C26-4D8E-A786-07D622B5D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17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58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58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1120F8F-E9AC-4AD0-821E-2F3604A65838}" type="datetime1">
              <a:rPr lang="en-US" smtClean="0"/>
              <a:t>3/21/2022</a:t>
            </a:fld>
            <a:endParaRPr lang="en-US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Machine Learning</a:t>
            </a:r>
            <a:endParaRPr lang="en-US" dirty="0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5E7A3AB-2E22-46AD-895C-F3B89F4FF915}" type="datetime1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Machine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1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B1A493-EAC2-4CDD-B1BE-486D41C5E491}" type="datetime1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Machine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9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CA82D5-E122-4A40-BAFB-95BB6FBD7AC2}" type="datetime1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4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22AAE4-C0B9-429F-9007-F8729B1993C9}" type="datetime1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Machine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25BE0D-24AC-4E01-9E23-358330A14D8F}" type="datetime1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Machine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6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A10234-40F7-484D-A987-931B06009FB5}" type="datetime1">
              <a:rPr lang="en-US" smtClean="0"/>
              <a:t>3/21/2022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Machine Learning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2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B36ADE-C759-455C-B07E-6135E3D7C18D}" type="datetime1">
              <a:rPr lang="en-US" smtClean="0"/>
              <a:t>3/21/2022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Machine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52D877-3646-4445-A6CE-4EE25551279D}" type="datetime1">
              <a:rPr lang="en-US" smtClean="0"/>
              <a:t>3/21/2022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Machine Learning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4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3150E9-D7A7-4B71-ABB8-6CE3CE23556F}" type="datetime1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Machine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7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73911F-7F77-4825-88DB-2F25DA954247}" type="datetime1">
              <a:rPr lang="en-US" smtClean="0"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Machine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8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fld id="{7DC3C330-AEC2-412A-87F3-520FF0A6ECA6}" type="datetime1">
              <a:rPr lang="en-US" smtClean="0"/>
              <a:t>3/21/2022</a:t>
            </a:fld>
            <a:endParaRPr lang="en-US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r>
              <a:rPr lang="en-US" smtClean="0"/>
              <a:t>Machine Learning</a:t>
            </a:r>
            <a:endParaRPr lang="en-US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linear_model.Ridge.html" TargetMode="External"/><Relationship Id="rId2" Type="http://schemas.openxmlformats.org/officeDocument/2006/relationships/hyperlink" Target="https://scikit-learn.org/stable/modules/generated/sklearn.linear_model.Lasso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ikit-learn.org/stable/modules/generated/sklearn.linear_model.ElasticNet.html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cikit-learn.org/stable/modules/generated/sklearn.linear_model.LinearRegression.html" TargetMode="External"/><Relationship Id="rId2" Type="http://schemas.openxmlformats.org/officeDocument/2006/relationships/hyperlink" Target="http://scikit-learn.org/stabl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Linear Regression (</a:t>
            </a:r>
            <a:r>
              <a:rPr lang="ko-KR" altLang="en-US" dirty="0" smtClean="0"/>
              <a:t>선형회귀</a:t>
            </a:r>
            <a:r>
              <a:rPr lang="en-US" altLang="ko-KR" dirty="0" smtClean="0"/>
              <a:t>)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Sang Yup Lee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지도 학습 알고리즘</a:t>
            </a:r>
            <a:endParaRPr lang="en-US" altLang="ko-KR" sz="2400" dirty="0" smtClean="0"/>
          </a:p>
          <a:p>
            <a:r>
              <a:rPr lang="en-US" altLang="ko-KR" sz="2400" dirty="0" smtClean="0"/>
              <a:t>We use </a:t>
            </a:r>
            <a:r>
              <a:rPr lang="en-US" altLang="ko-KR" sz="2400" dirty="0" err="1" smtClean="0"/>
              <a:t>sklearn</a:t>
            </a:r>
            <a:endParaRPr lang="en-US" altLang="ko-KR" sz="2400" dirty="0" smtClean="0"/>
          </a:p>
          <a:p>
            <a:r>
              <a:rPr lang="en-US" sz="2400" dirty="0" smtClean="0"/>
              <a:t>Main steps</a:t>
            </a:r>
          </a:p>
          <a:p>
            <a:pPr lvl="1"/>
            <a:r>
              <a:rPr lang="ko-KR" altLang="en-US" sz="2000" dirty="0" smtClean="0"/>
              <a:t>데이터 수집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준비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데이터 전처리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모형 선택 </a:t>
            </a:r>
            <a:r>
              <a:rPr lang="en-US" altLang="ko-KR" sz="2000" dirty="0" smtClean="0"/>
              <a:t>&amp; Specification</a:t>
            </a:r>
          </a:p>
          <a:p>
            <a:pPr lvl="1"/>
            <a:r>
              <a:rPr lang="ko-KR" altLang="en-US" sz="2000" dirty="0" smtClean="0"/>
              <a:t>학습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평가</a:t>
            </a:r>
            <a:endParaRPr lang="en-US" altLang="ko-KR" sz="2000" dirty="0" smtClean="0"/>
          </a:p>
          <a:p>
            <a:pPr lvl="2"/>
            <a:r>
              <a:rPr lang="en-US" sz="1600" dirty="0" smtClean="0"/>
              <a:t>If necessary, then </a:t>
            </a:r>
            <a:r>
              <a:rPr lang="ko-KR" altLang="en-US" sz="1600" dirty="0" smtClean="0"/>
              <a:t>모델 </a:t>
            </a:r>
            <a:r>
              <a:rPr lang="en-US" altLang="ko-KR" sz="1600" dirty="0" smtClean="0"/>
              <a:t>fine tuning</a:t>
            </a:r>
          </a:p>
          <a:p>
            <a:pPr lvl="2"/>
            <a:r>
              <a:rPr lang="en-US" sz="1600" dirty="0" smtClean="0"/>
              <a:t>If okay, then predict</a:t>
            </a:r>
          </a:p>
          <a:p>
            <a:pPr lvl="1"/>
            <a:r>
              <a:rPr lang="ko-KR" altLang="en-US" sz="2000" dirty="0" smtClean="0"/>
              <a:t>예측</a:t>
            </a:r>
            <a:endParaRPr lang="en-US" sz="2000" dirty="0" smtClean="0"/>
          </a:p>
          <a:p>
            <a:endParaRPr lang="en-US" sz="16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A82D5-E122-4A40-BAFB-95BB6FBD7AC2}" type="datetime1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87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Linear Regression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평가하기 </a:t>
            </a:r>
            <a:endParaRPr lang="en-US" altLang="ko-KR" sz="2000" dirty="0" smtClean="0"/>
          </a:p>
          <a:p>
            <a:pPr lvl="1"/>
            <a:r>
              <a:rPr lang="ko-KR" altLang="en-US" sz="1800" dirty="0"/>
              <a:t>학습데이터를 얼마나 잘 설명하는지는 그렇게 중요하지 않음</a:t>
            </a:r>
            <a:endParaRPr lang="en-US" altLang="ko-KR" sz="1800" dirty="0"/>
          </a:p>
          <a:p>
            <a:pPr lvl="1"/>
            <a:r>
              <a:rPr lang="ko-KR" altLang="en-US" sz="1800" dirty="0"/>
              <a:t>더 중요한 것은 </a:t>
            </a:r>
            <a:r>
              <a:rPr lang="en-US" altLang="ko-KR" sz="1800" dirty="0"/>
              <a:t>=&gt; </a:t>
            </a:r>
            <a:r>
              <a:rPr lang="ko-KR" altLang="en-US" sz="1800" dirty="0"/>
              <a:t>학습에 사용되지 않은 새로운 데이터를 얼마나 잘 설명하는냐가 </a:t>
            </a:r>
            <a:r>
              <a:rPr lang="ko-KR" altLang="en-US" sz="1800" dirty="0" smtClean="0"/>
              <a:t>중요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정답이 있는 데이터를 둘로 구분</a:t>
            </a:r>
            <a:endParaRPr lang="en-US" altLang="ko-KR" sz="1800" dirty="0" smtClean="0"/>
          </a:p>
          <a:p>
            <a:pPr lvl="2"/>
            <a:r>
              <a:rPr lang="en-US" altLang="ko-KR" sz="1600" dirty="0" smtClean="0"/>
              <a:t>Training data</a:t>
            </a:r>
          </a:p>
          <a:p>
            <a:pPr lvl="2"/>
            <a:r>
              <a:rPr lang="en-US" altLang="ko-KR" sz="1600" dirty="0" smtClean="0"/>
              <a:t>Test data</a:t>
            </a:r>
          </a:p>
          <a:p>
            <a:pPr lvl="1"/>
            <a:r>
              <a:rPr lang="en-US" altLang="ko-KR" sz="1800" dirty="0" smtClean="0"/>
              <a:t>Training data</a:t>
            </a:r>
            <a:r>
              <a:rPr lang="ko-KR" altLang="en-US" sz="1800" dirty="0" smtClean="0"/>
              <a:t>를 이용해서 학습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즉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파라미터의 최적값을 구함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이를 </a:t>
            </a:r>
            <a:r>
              <a:rPr lang="en-US" altLang="ko-KR" sz="1800" dirty="0" smtClean="0"/>
              <a:t>test data</a:t>
            </a:r>
            <a:r>
              <a:rPr lang="ko-KR" altLang="en-US" sz="1800" dirty="0" smtClean="0"/>
              <a:t>에 적용하여 각 관측치의 종속변수값을 예측</a:t>
            </a:r>
            <a:endParaRPr lang="en-US" altLang="ko-KR" sz="1800" dirty="0" smtClean="0"/>
          </a:p>
          <a:p>
            <a:pPr lvl="2"/>
            <a:r>
              <a:rPr lang="ko-KR" altLang="en-US" sz="1600" dirty="0" smtClean="0"/>
              <a:t>그 예측치를 실제의 종속변수값과 비교</a:t>
            </a:r>
            <a:endParaRPr lang="en-US" altLang="ko-KR" sz="1600" dirty="0" smtClean="0"/>
          </a:p>
          <a:p>
            <a:pPr lvl="2"/>
            <a:r>
              <a:rPr lang="en-US" altLang="ko-KR" sz="1600" dirty="0" smtClean="0"/>
              <a:t>R</a:t>
            </a:r>
            <a:r>
              <a:rPr lang="en-US" altLang="ko-KR" sz="1600" baseline="30000" dirty="0" smtClean="0"/>
              <a:t>2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등을 이용해서 모형의 성능 평가</a:t>
            </a:r>
            <a:endParaRPr lang="en-US" altLang="ko-KR" sz="1600" dirty="0" smtClean="0"/>
          </a:p>
          <a:p>
            <a:pPr lvl="1"/>
            <a:r>
              <a:rPr lang="en-US" altLang="ko-KR" sz="1800" dirty="0"/>
              <a:t>See “</a:t>
            </a:r>
            <a:r>
              <a:rPr lang="en-US" altLang="ko-KR" sz="1800" dirty="0" err="1"/>
              <a:t>sklearn_linear_regression_train_test.ipynb</a:t>
            </a:r>
            <a:r>
              <a:rPr lang="en-US" altLang="ko-KR" sz="1800" dirty="0"/>
              <a:t>”</a:t>
            </a:r>
          </a:p>
          <a:p>
            <a:pPr lvl="1"/>
            <a:endParaRPr lang="ko-KR" alt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A82D5-E122-4A40-BAFB-95BB6FBD7AC2}" type="datetime1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0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Linear Regression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모형의 성능 파악하기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우리의 모형이 데이터를 얼마나 잘 설명하나</a:t>
            </a:r>
            <a:r>
              <a:rPr lang="en-US" altLang="ko-KR" dirty="0" smtClean="0"/>
              <a:t>? </a:t>
            </a:r>
          </a:p>
          <a:p>
            <a:pPr lvl="1"/>
            <a:r>
              <a:rPr lang="ko-KR" altLang="en-US" dirty="0" smtClean="0"/>
              <a:t>사용되는 주요한 지표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가지 </a:t>
            </a:r>
            <a:r>
              <a:rPr lang="en-US" altLang="ko-KR" dirty="0" smtClean="0"/>
              <a:t>(Linear Regression</a:t>
            </a:r>
            <a:r>
              <a:rPr lang="ko-KR" altLang="en-US" dirty="0" smtClean="0"/>
              <a:t>의 경우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R</a:t>
            </a:r>
            <a:r>
              <a:rPr lang="en-US" altLang="ko-KR" baseline="30000" dirty="0" smtClean="0"/>
              <a:t>2</a:t>
            </a:r>
          </a:p>
          <a:p>
            <a:pPr lvl="2"/>
            <a:r>
              <a:rPr lang="en-US" altLang="ko-KR" dirty="0" smtClean="0"/>
              <a:t>The value of the cost function (MSE in the case of Linear Regression)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A82D5-E122-4A40-BAFB-95BB6FBD7AC2}" type="datetime1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528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1600" dirty="0" smtClean="0"/>
                  <a:t>모형의 성능 평가하기</a:t>
                </a:r>
                <a:endParaRPr lang="en-US" sz="1600" dirty="0" smtClean="0"/>
              </a:p>
              <a:p>
                <a:pPr lvl="1"/>
                <a:r>
                  <a:rPr lang="en-US" sz="1400" dirty="0" smtClean="0"/>
                  <a:t>Evaluation methods vary with the ML model</a:t>
                </a:r>
              </a:p>
              <a:p>
                <a:pPr lvl="1"/>
                <a:r>
                  <a:rPr lang="en-US" sz="1400" dirty="0" smtClean="0"/>
                  <a:t>Linear regression</a:t>
                </a:r>
              </a:p>
              <a:p>
                <a:pPr lvl="1"/>
                <a:r>
                  <a:rPr lang="en-US" sz="1400" dirty="0"/>
                  <a:t>R</a:t>
                </a:r>
                <a:r>
                  <a:rPr lang="en-US" sz="1400" baseline="30000" dirty="0"/>
                  <a:t>2 </a:t>
                </a:r>
                <a:r>
                  <a:rPr lang="en-US" sz="1400" dirty="0"/>
                  <a:t>= </a:t>
                </a:r>
                <a:r>
                  <a:rPr lang="en-US" sz="1400" dirty="0" smtClean="0"/>
                  <a:t>ESS/TSS</a:t>
                </a:r>
                <a:endParaRPr lang="en-US" sz="1400" dirty="0"/>
              </a:p>
              <a:p>
                <a:pPr lvl="2"/>
                <a:r>
                  <a:rPr lang="en-US" sz="1200" dirty="0" smtClean="0"/>
                  <a:t>Total sum of squares (TSS)</a:t>
                </a:r>
              </a:p>
              <a:p>
                <a:pPr lvl="3"/>
                <a:r>
                  <a:rPr lang="ko-KR" altLang="en-US" sz="1200" dirty="0"/>
                  <a:t>데이터가 가지고 있는 전체 </a:t>
                </a:r>
                <a:r>
                  <a:rPr lang="en-US" altLang="ko-KR" sz="1200" dirty="0"/>
                  <a:t>variation </a:t>
                </a:r>
              </a:p>
              <a:p>
                <a:pPr lvl="3"/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200" i="1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200" i="1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sz="1200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12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1200" dirty="0"/>
              </a:p>
              <a:p>
                <a:pPr lvl="2"/>
                <a:r>
                  <a:rPr lang="en-US" sz="1200" dirty="0" smtClean="0"/>
                  <a:t>Explained </a:t>
                </a:r>
                <a:r>
                  <a:rPr lang="en-US" sz="1200" dirty="0"/>
                  <a:t>sum of squares </a:t>
                </a:r>
                <a:r>
                  <a:rPr lang="en-US" sz="1200" dirty="0" smtClean="0"/>
                  <a:t>(</a:t>
                </a:r>
                <a:r>
                  <a:rPr lang="en-US" sz="1200" dirty="0"/>
                  <a:t>E</a:t>
                </a:r>
                <a:r>
                  <a:rPr lang="en-US" sz="1200" dirty="0" smtClean="0"/>
                  <a:t>SS</a:t>
                </a:r>
                <a:r>
                  <a:rPr lang="en-US" sz="1200" dirty="0"/>
                  <a:t>)</a:t>
                </a:r>
              </a:p>
              <a:p>
                <a:pPr lvl="3"/>
                <a:r>
                  <a:rPr lang="ko-KR" altLang="en-US" sz="1200" dirty="0"/>
                  <a:t>모델이 설명하는 부분</a:t>
                </a:r>
                <a:endParaRPr lang="en-US" altLang="ko-KR" sz="1200" dirty="0"/>
              </a:p>
              <a:p>
                <a:pPr lvl="3"/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200" i="1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2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200" i="1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sz="1200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12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1200" dirty="0"/>
              </a:p>
              <a:p>
                <a:pPr lvl="2"/>
                <a:r>
                  <a:rPr lang="en-US" sz="1200" dirty="0" smtClean="0"/>
                  <a:t>Residual </a:t>
                </a:r>
                <a:r>
                  <a:rPr lang="en-US" sz="1200" dirty="0"/>
                  <a:t>sum of squares </a:t>
                </a:r>
                <a:r>
                  <a:rPr lang="en-US" sz="1200" dirty="0" smtClean="0"/>
                  <a:t>(RSS</a:t>
                </a:r>
                <a:r>
                  <a:rPr lang="en-US" sz="1200" dirty="0"/>
                  <a:t>)</a:t>
                </a:r>
              </a:p>
              <a:p>
                <a:pPr lvl="3"/>
                <a:r>
                  <a:rPr lang="ko-KR" altLang="en-US" sz="1200" dirty="0"/>
                  <a:t>모델이 설명하지 못하는 부분</a:t>
                </a:r>
                <a:endParaRPr lang="en-US" sz="1200" dirty="0"/>
              </a:p>
              <a:p>
                <a:pPr lvl="3"/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200" i="1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200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2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200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12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1200" dirty="0" smtClean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>
                        <a:latin typeface="Cambria Math"/>
                      </a:rPr>
                      <m:t>SST</m:t>
                    </m:r>
                    <m:r>
                      <a:rPr lang="en-US" sz="120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1200">
                        <a:latin typeface="Cambria Math"/>
                      </a:rPr>
                      <m:t>SSE</m:t>
                    </m:r>
                    <m:r>
                      <a:rPr lang="en-US" sz="120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sz="1200">
                        <a:latin typeface="Cambria Math"/>
                      </a:rPr>
                      <m:t>SSR</m:t>
                    </m:r>
                  </m:oMath>
                </a14:m>
                <a:endParaRPr lang="en-US" sz="1200" dirty="0"/>
              </a:p>
              <a:p>
                <a:pPr lvl="3"/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200" i="1">
                            <a:latin typeface="Cambria Math"/>
                          </a:rPr>
                          <m:t>𝑖</m:t>
                        </m:r>
                        <m:r>
                          <a:rPr lang="en-US" sz="12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1200" i="1">
                            <a:latin typeface="Cambria Math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200">
                                        <a:latin typeface="Cambria Math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200" i="1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2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12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sz="1200">
                        <a:latin typeface="Cambria Math"/>
                      </a:rPr>
                      <m:t> = </m:t>
                    </m:r>
                    <m:r>
                      <m:rPr>
                        <m:sty m:val="p"/>
                      </m:rPr>
                      <a:rPr lang="en-US" sz="1200">
                        <a:latin typeface="Cambria Math"/>
                      </a:rPr>
                      <m:t>SSE</m:t>
                    </m:r>
                    <m:r>
                      <a:rPr lang="en-US" sz="1200">
                        <a:latin typeface="Cambria Math"/>
                      </a:rPr>
                      <m:t>+2</m:t>
                    </m:r>
                    <m:nary>
                      <m:naryPr>
                        <m:chr m:val="∑"/>
                        <m:limLoc m:val="undOvr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200" i="1">
                            <a:latin typeface="Cambria Math"/>
                          </a:rPr>
                          <m:t>𝑖</m:t>
                        </m:r>
                        <m:r>
                          <a:rPr lang="en-US" sz="12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1200" i="1">
                            <a:latin typeface="Cambria Math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>
                                    <a:latin typeface="Cambria Math"/>
                                  </a:rPr>
                                  <m:t>u</m:t>
                                </m:r>
                              </m:e>
                            </m:acc>
                          </m:e>
                          <m:sub>
                            <m:r>
                              <a:rPr lang="en-US" sz="12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120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>
                                    <a:latin typeface="Cambria Math"/>
                                  </a:rPr>
                                  <m:t>y</m:t>
                                </m:r>
                              </m:e>
                            </m:acc>
                          </m:e>
                          <m:sub>
                            <m:r>
                              <a:rPr lang="en-US" sz="12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1200" i="1"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  <m:r>
                          <a:rPr lang="en-US" sz="1200" i="1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sz="1200" i="1">
                        <a:latin typeface="Cambria Math"/>
                      </a:rPr>
                      <m:t>+</m:t>
                    </m:r>
                    <m:r>
                      <a:rPr lang="en-US" sz="1200" i="1">
                        <a:latin typeface="Cambria Math"/>
                      </a:rPr>
                      <m:t>𝑆𝑆𝑅</m:t>
                    </m:r>
                  </m:oMath>
                </a14:m>
                <a:endParaRPr lang="en-US" sz="1200" dirty="0"/>
              </a:p>
              <a:p>
                <a:pPr lvl="3"/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200" i="1">
                            <a:latin typeface="Cambria Math"/>
                          </a:rPr>
                          <m:t>𝑖</m:t>
                        </m:r>
                        <m:r>
                          <a:rPr lang="en-US" sz="12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1200" i="1">
                            <a:latin typeface="Cambria Math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>
                                    <a:latin typeface="Cambria Math"/>
                                  </a:rPr>
                                  <m:t>u</m:t>
                                </m:r>
                              </m:e>
                            </m:acc>
                          </m:e>
                          <m:sub>
                            <m:r>
                              <a:rPr lang="en-US" sz="12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120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>
                                    <a:latin typeface="Cambria Math"/>
                                  </a:rPr>
                                  <m:t>y</m:t>
                                </m:r>
                              </m:e>
                            </m:acc>
                          </m:e>
                          <m:sub>
                            <m:r>
                              <a:rPr lang="en-US" sz="12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1200" i="1"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  <m:r>
                          <a:rPr lang="en-US" sz="1200" i="1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sz="1200" i="1">
                        <a:latin typeface="Cambria Math"/>
                      </a:rPr>
                      <m:t>=0 </m:t>
                    </m:r>
                    <m:r>
                      <a:rPr lang="en-US" sz="1200" i="1">
                        <a:latin typeface="Cambria Math"/>
                      </a:rPr>
                      <m:t>𝑏𝑒𝑐𝑎𝑢𝑠𝑒</m:t>
                    </m:r>
                    <m:r>
                      <a:rPr lang="en-US" sz="1200" i="1">
                        <a:latin typeface="Cambria Math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1200">
                            <a:latin typeface="Cambria Math"/>
                          </a:rPr>
                          <m:t>y</m:t>
                        </m:r>
                      </m:e>
                    </m:acc>
                    <m:r>
                      <a:rPr lang="en-US" sz="12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i="1">
                                <a:latin typeface="Cambria Math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en-US" sz="12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2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i="1">
                                <a:latin typeface="Cambria Math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en-US" sz="1200" i="1">
                            <a:latin typeface="Cambria Math"/>
                          </a:rPr>
                          <m:t>1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i="1">
                            <a:latin typeface="Cambria Math"/>
                          </a:rPr>
                          <m:t>𝑋</m:t>
                        </m:r>
                      </m:e>
                    </m:acc>
                    <m:r>
                      <a:rPr lang="en-US" sz="1200">
                        <a:latin typeface="Cambria Math"/>
                      </a:rPr>
                      <m:t>,</m:t>
                    </m:r>
                  </m:oMath>
                </a14:m>
                <a:r>
                  <a:rPr lang="en-US" sz="12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2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1200" i="1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i="1">
                                <a:latin typeface="Cambria Math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en-US" sz="12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2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i="1">
                                <a:latin typeface="Cambria Math"/>
                              </a:rPr>
                              <m:t>𝑏</m:t>
                            </m:r>
                          </m:e>
                        </m:acc>
                      </m:e>
                      <m:sub>
                        <m:r>
                          <a:rPr lang="en-US" sz="1200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12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1050" dirty="0"/>
              </a:p>
              <a:p>
                <a:pPr lvl="1"/>
                <a:r>
                  <a:rPr lang="en-US" sz="1400" dirty="0" err="1"/>
                  <a:t>model.score</a:t>
                </a:r>
                <a:r>
                  <a:rPr lang="en-US" sz="1400" dirty="0"/>
                  <a:t>(X, y)</a:t>
                </a:r>
              </a:p>
              <a:p>
                <a:pPr lvl="2"/>
                <a:endParaRPr lang="en-US" sz="11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444" b="-2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D558D-DB78-4662-A02D-CB6AA56A6C90}" type="datetime1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7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모형의 성능 파악하기 </a:t>
            </a:r>
            <a:r>
              <a:rPr lang="en-US" altLang="ko-KR" sz="2000" dirty="0" smtClean="0"/>
              <a:t>(cont’d)</a:t>
            </a:r>
            <a:endParaRPr lang="en-US" sz="2000" dirty="0" smtClean="0"/>
          </a:p>
          <a:p>
            <a:pPr lvl="1"/>
            <a:r>
              <a:rPr lang="en-US" sz="1800" dirty="0" smtClean="0"/>
              <a:t>R</a:t>
            </a:r>
            <a:r>
              <a:rPr lang="en-US" sz="1800" baseline="30000" dirty="0" smtClean="0"/>
              <a:t>2</a:t>
            </a:r>
            <a:r>
              <a:rPr lang="en-US" sz="1800" dirty="0" smtClean="0"/>
              <a:t> =&gt; </a:t>
            </a:r>
            <a:r>
              <a:rPr lang="ko-KR" altLang="en-US" sz="1800" dirty="0" smtClean="0"/>
              <a:t>종속변수를 설명하는 정도라고 생각하면 됨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종속변수의 전체 흩어진 정도에서 모형을 통해 나온 예측치가 설명하는 정도 </a:t>
            </a:r>
            <a:r>
              <a:rPr lang="en-US" altLang="ko-KR" sz="1800" dirty="0" smtClean="0"/>
              <a:t>/ </a:t>
            </a:r>
            <a:r>
              <a:rPr lang="ko-KR" altLang="en-US" sz="1800" dirty="0" smtClean="0"/>
              <a:t>혹은 모형이 설명하는 정도</a:t>
            </a:r>
            <a:endParaRPr lang="en-US" altLang="ko-KR" sz="1800" dirty="0" smtClean="0"/>
          </a:p>
          <a:p>
            <a:pPr lvl="1"/>
            <a:r>
              <a:rPr lang="en-US" sz="1800" dirty="0" smtClean="0"/>
              <a:t>0 &lt;= R</a:t>
            </a:r>
            <a:r>
              <a:rPr lang="en-US" sz="1800" baseline="30000" dirty="0" smtClean="0"/>
              <a:t>2</a:t>
            </a:r>
            <a:r>
              <a:rPr lang="en-US" sz="1800" dirty="0" smtClean="0"/>
              <a:t> &lt;= 1</a:t>
            </a:r>
          </a:p>
          <a:p>
            <a:pPr lvl="1"/>
            <a:r>
              <a:rPr lang="en-US" sz="1800" dirty="0" smtClean="0"/>
              <a:t>1</a:t>
            </a:r>
            <a:r>
              <a:rPr lang="ko-KR" altLang="en-US" sz="1800" dirty="0" smtClean="0"/>
              <a:t>에 가까울수록 데이터를 잘 설명</a:t>
            </a:r>
            <a:endParaRPr lang="en-US" sz="1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D558D-DB78-4662-A02D-CB6AA56A6C90}" type="datetime1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0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Linear regression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To check out the </a:t>
            </a:r>
            <a:r>
              <a:rPr lang="en-US" altLang="ko-KR" dirty="0"/>
              <a:t>v</a:t>
            </a:r>
            <a:r>
              <a:rPr lang="en-US" altLang="ko-KR" dirty="0" smtClean="0"/>
              <a:t>alue of the cost function </a:t>
            </a:r>
          </a:p>
          <a:p>
            <a:pPr lvl="1"/>
            <a:r>
              <a:rPr lang="en-US" altLang="ko-KR" dirty="0" smtClean="0"/>
              <a:t>MSE</a:t>
            </a:r>
          </a:p>
          <a:p>
            <a:pPr lvl="2"/>
            <a:r>
              <a:rPr lang="en-US" altLang="ko-KR" dirty="0"/>
              <a:t>from </a:t>
            </a:r>
            <a:r>
              <a:rPr lang="en-US" altLang="ko-KR" dirty="0" err="1"/>
              <a:t>sklearn.metrics</a:t>
            </a:r>
            <a:r>
              <a:rPr lang="en-US" altLang="ko-KR" dirty="0"/>
              <a:t> import </a:t>
            </a:r>
            <a:r>
              <a:rPr lang="en-US" altLang="ko-KR" dirty="0" err="1" smtClean="0"/>
              <a:t>mean_squared_error</a:t>
            </a:r>
            <a:endParaRPr lang="en-US" altLang="ko-KR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EE305-55DF-462A-8975-F1E1953D1897}" type="datetime1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4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smtClean="0"/>
              <a:t>Feature scaling</a:t>
            </a:r>
            <a:endParaRPr lang="ko-KR" altLang="en-US" cap="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2AAE4-C0B9-429F-9007-F8729B1993C9}" type="datetime1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4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 smtClean="0"/>
              <a:t>Feature scaling</a:t>
            </a:r>
          </a:p>
          <a:p>
            <a:pPr lvl="1"/>
            <a:r>
              <a:rPr lang="en-US" altLang="ko-KR" sz="1600" dirty="0" smtClean="0"/>
              <a:t>Features(i.e., IVs)</a:t>
            </a:r>
            <a:r>
              <a:rPr lang="ko-KR" altLang="en-US" sz="1600" dirty="0" smtClean="0"/>
              <a:t>가 취하는 값의 범위를 맞춰주는 것</a:t>
            </a:r>
            <a:endParaRPr lang="en-US" altLang="ko-KR" sz="1600" dirty="0" smtClean="0"/>
          </a:p>
          <a:p>
            <a:pPr lvl="1"/>
            <a:r>
              <a:rPr lang="en-US" sz="1600" dirty="0" smtClean="0"/>
              <a:t>When </a:t>
            </a:r>
            <a:r>
              <a:rPr lang="en-US" sz="1600" dirty="0"/>
              <a:t>the scales are different between IVs, </a:t>
            </a:r>
            <a:r>
              <a:rPr lang="en-US" sz="1600" dirty="0" smtClean="0"/>
              <a:t>then the influence of an IV having a large variance can be larger than others merely because of its large variance, which might lead to a low prediction accuracy </a:t>
            </a:r>
          </a:p>
          <a:p>
            <a:pPr lvl="1"/>
            <a:r>
              <a:rPr lang="ko-KR" altLang="en-US" sz="1600" dirty="0" smtClean="0"/>
              <a:t>종속변수에 대한 영향이 별로 없는 변수임에도 단지 분산이 크다는 이유만으로 종속변수에 대한 설명력이 커질 수 있다</a:t>
            </a:r>
            <a:r>
              <a:rPr lang="en-US" altLang="ko-KR" sz="1600" dirty="0" smtClean="0"/>
              <a:t>. </a:t>
            </a:r>
            <a:endParaRPr lang="en-US" sz="1600" dirty="0" smtClean="0"/>
          </a:p>
          <a:p>
            <a:pPr lvl="2"/>
            <a:r>
              <a:rPr lang="ko-KR" altLang="en-US" sz="1600" dirty="0" smtClean="0"/>
              <a:t>종속변수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연봉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독립변수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몸무게 </a:t>
            </a:r>
            <a:r>
              <a:rPr lang="en-US" altLang="ko-KR" sz="1600" dirty="0" smtClean="0"/>
              <a:t>(g</a:t>
            </a:r>
            <a:r>
              <a:rPr lang="ko-KR" altLang="en-US" sz="1600" dirty="0" smtClean="0"/>
              <a:t>으로 측정</a:t>
            </a:r>
            <a:r>
              <a:rPr lang="en-US" altLang="ko-KR" sz="1600" dirty="0" smtClean="0"/>
              <a:t>), </a:t>
            </a:r>
            <a:r>
              <a:rPr lang="ko-KR" altLang="en-US" sz="1600" dirty="0" smtClean="0"/>
              <a:t>경력 </a:t>
            </a:r>
            <a:r>
              <a:rPr lang="en-US" altLang="ko-KR" sz="1600" dirty="0" smtClean="0"/>
              <a:t>(year</a:t>
            </a:r>
            <a:r>
              <a:rPr lang="ko-KR" altLang="en-US" sz="1600" dirty="0" smtClean="0"/>
              <a:t>로 측정</a:t>
            </a:r>
            <a:r>
              <a:rPr lang="en-US" altLang="ko-KR" sz="1600" dirty="0" smtClean="0"/>
              <a:t>)</a:t>
            </a:r>
          </a:p>
          <a:p>
            <a:pPr lvl="2"/>
            <a:r>
              <a:rPr lang="ko-KR" altLang="en-US" sz="1600" dirty="0" smtClean="0"/>
              <a:t>몸무게의 분산 </a:t>
            </a:r>
            <a:r>
              <a:rPr lang="en-US" altLang="ko-KR" sz="1600" dirty="0" smtClean="0"/>
              <a:t>&gt; </a:t>
            </a:r>
            <a:r>
              <a:rPr lang="ko-KR" altLang="en-US" sz="1600" dirty="0" smtClean="0"/>
              <a:t>경력의 분산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몸무게의 설명력이 크게 나올 수 있다</a:t>
            </a:r>
            <a:r>
              <a:rPr lang="en-US" altLang="ko-KR" sz="1600" dirty="0" smtClean="0"/>
              <a:t>.</a:t>
            </a:r>
          </a:p>
          <a:p>
            <a:pPr lvl="2"/>
            <a:r>
              <a:rPr lang="ko-KR" altLang="en-US" sz="1600" dirty="0" smtClean="0"/>
              <a:t>이렇게 되면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학습에 사용되지 않은 데이터에 대한 설명력이 낮게 나올 수 있다</a:t>
            </a:r>
            <a:r>
              <a:rPr lang="en-US" altLang="ko-KR" sz="1600" dirty="0" smtClean="0"/>
              <a:t>.</a:t>
            </a:r>
            <a:endParaRPr lang="en-US" altLang="ko-KR" sz="1200" dirty="0" smtClean="0"/>
          </a:p>
          <a:p>
            <a:pPr lvl="1"/>
            <a:r>
              <a:rPr lang="ko-KR" altLang="en-US" sz="1600" dirty="0" smtClean="0"/>
              <a:t>일반적으로 모형의 일반화가능성 정도가 커짐</a:t>
            </a: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A82D5-E122-4A40-BAFB-95BB6FBD7AC2}" type="datetime1">
              <a:rPr lang="en-US" smtClean="0"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7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2400" dirty="0" smtClean="0"/>
                  <a:t>Feature scaling </a:t>
                </a:r>
                <a:r>
                  <a:rPr lang="ko-KR" altLang="en-US" sz="2400" dirty="0" smtClean="0"/>
                  <a:t>방법</a:t>
                </a:r>
                <a:endParaRPr lang="en-US" altLang="ko-KR" sz="2400" dirty="0" smtClean="0"/>
              </a:p>
              <a:p>
                <a:pPr lvl="1"/>
                <a:r>
                  <a:rPr lang="en-US" sz="2000" dirty="0" smtClean="0"/>
                  <a:t>Standardization</a:t>
                </a:r>
                <a:r>
                  <a:rPr lang="en-US" sz="2000" dirty="0"/>
                  <a:t> </a:t>
                </a:r>
                <a:r>
                  <a:rPr lang="en-US" sz="2000" dirty="0" smtClean="0"/>
                  <a:t>(</a:t>
                </a:r>
                <a:r>
                  <a:rPr lang="ko-KR" altLang="en-US" sz="2000" dirty="0" smtClean="0"/>
                  <a:t>평균 </a:t>
                </a:r>
                <a:r>
                  <a:rPr lang="en-US" altLang="ko-KR" sz="2000" dirty="0" smtClean="0"/>
                  <a:t>= 0</a:t>
                </a:r>
                <a:r>
                  <a:rPr lang="ko-KR" altLang="en-US" sz="2000" dirty="0" smtClean="0"/>
                  <a:t>이고 분산이 </a:t>
                </a:r>
                <a:r>
                  <a:rPr lang="en-US" altLang="ko-KR" sz="2000" dirty="0" smtClean="0"/>
                  <a:t>1</a:t>
                </a:r>
                <a:r>
                  <a:rPr lang="ko-KR" altLang="en-US" sz="2000" dirty="0" smtClean="0"/>
                  <a:t>인 분포로 변경</a:t>
                </a:r>
                <a:r>
                  <a:rPr lang="en-US" altLang="ko-KR" sz="2000" dirty="0" smtClean="0"/>
                  <a:t>)</a:t>
                </a:r>
                <a:endParaRPr lang="en-US" sz="2000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sz="1800" i="1">
                            <a:latin typeface="Cambria Math"/>
                          </a:rPr>
                          <m:t>𝑛𝑒𝑤</m:t>
                        </m:r>
                      </m:sub>
                    </m:sSub>
                    <m:r>
                      <a:rPr lang="en-US" altLang="ko-KR" sz="1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/>
                          </a:rPr>
                          <m:t>𝑥</m:t>
                        </m:r>
                        <m:r>
                          <a:rPr lang="en-US" altLang="ko-KR" sz="1800" i="1">
                            <a:latin typeface="Cambria Math"/>
                          </a:rPr>
                          <m:t>−</m:t>
                        </m:r>
                        <m:func>
                          <m:func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800" b="0" i="0" smtClean="0">
                                <a:latin typeface="Cambria Math"/>
                              </a:rPr>
                              <m:t>mean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800" b="0" i="0" smtClean="0">
                                <a:latin typeface="Cambria Math"/>
                              </a:rPr>
                              <m:t>SD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endParaRPr lang="en-US" altLang="ko-KR" sz="1800" dirty="0" smtClean="0"/>
              </a:p>
              <a:p>
                <a:pPr lvl="1"/>
                <a:r>
                  <a:rPr lang="en-US" altLang="ko-KR" sz="2000" dirty="0"/>
                  <a:t>Min-max normalization,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latin typeface="Cambria Math"/>
                          </a:rPr>
                          <m:t>𝑛𝑒𝑤</m:t>
                        </m:r>
                      </m:sub>
                    </m:sSub>
                    <m:r>
                      <a:rPr lang="en-US" altLang="ko-KR" sz="2000" i="1">
                        <a:latin typeface="Cambria Math"/>
                        <a:ea typeface="Cambria Math"/>
                      </a:rPr>
                      <m:t>∈[0,1]</m:t>
                    </m:r>
                  </m:oMath>
                </a14:m>
                <a:endParaRPr lang="en-US" altLang="ko-KR" sz="20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ko-KR" sz="1800" i="1">
                            <a:latin typeface="Cambria Math"/>
                          </a:rPr>
                          <m:t>𝑛𝑒𝑤</m:t>
                        </m:r>
                      </m:sub>
                    </m:sSub>
                    <m:r>
                      <a:rPr lang="en-US" altLang="ko-KR" sz="1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/>
                          </a:rPr>
                          <m:t>𝑥</m:t>
                        </m:r>
                        <m:r>
                          <a:rPr lang="en-US" altLang="ko-KR" sz="1800" i="1">
                            <a:latin typeface="Cambria Math"/>
                          </a:rPr>
                          <m:t>−</m:t>
                        </m:r>
                        <m:func>
                          <m:func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800">
                                <a:latin typeface="Cambria Math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800">
                                <a:latin typeface="Cambria Math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func>
                        <m:r>
                          <a:rPr lang="en-US" altLang="ko-KR" sz="1800" i="1">
                            <a:latin typeface="Cambria Math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/>
                          </a:rPr>
                          <m:t>min</m:t>
                        </m:r>
                        <m:r>
                          <a:rPr lang="en-US" altLang="ko-KR" sz="1800" i="1">
                            <a:latin typeface="Cambria Math"/>
                          </a:rPr>
                          <m:t>⁡(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1800" i="1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altLang="ko-KR" sz="2200" dirty="0" smtClean="0"/>
              </a:p>
              <a:p>
                <a:pPr lvl="1"/>
                <a:r>
                  <a:rPr lang="en-US" sz="2000" dirty="0" smtClean="0"/>
                  <a:t>“</a:t>
                </a:r>
                <a:r>
                  <a:rPr lang="en-US" sz="2000" dirty="0" err="1"/>
                  <a:t>sklearn_linear_regression_scaling.ipynb</a:t>
                </a:r>
                <a:r>
                  <a:rPr lang="en-US" sz="2000" dirty="0"/>
                  <a:t>”</a:t>
                </a:r>
              </a:p>
              <a:p>
                <a:pPr lvl="1"/>
                <a:endParaRPr lang="en-US" altLang="ko-KR" sz="2400" dirty="0"/>
              </a:p>
              <a:p>
                <a:pPr lvl="2"/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" t="-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A82D5-E122-4A40-BAFB-95BB6FBD7AC2}" type="datetime1">
              <a:rPr lang="en-US" smtClean="0"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79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Feature scaling </a:t>
            </a:r>
            <a:r>
              <a:rPr lang="ko-KR" altLang="en-US" sz="2400" dirty="0" smtClean="0"/>
              <a:t>방법</a:t>
            </a:r>
            <a:endParaRPr lang="en-US" altLang="ko-KR" sz="2400" dirty="0" smtClean="0"/>
          </a:p>
          <a:p>
            <a:pPr lvl="1"/>
            <a:r>
              <a:rPr lang="ko-KR" altLang="ko-KR" sz="2000" dirty="0"/>
              <a:t>학습데이터를 </a:t>
            </a:r>
            <a:r>
              <a:rPr lang="en-US" altLang="ko-KR" sz="2000" dirty="0"/>
              <a:t>scaling</a:t>
            </a:r>
            <a:r>
              <a:rPr lang="ko-KR" altLang="ko-KR" sz="2000" dirty="0"/>
              <a:t>할 때 이용된 정보를 사용해서 평가 데이터도 </a:t>
            </a:r>
            <a:r>
              <a:rPr lang="en-US" altLang="ko-KR" sz="2000" dirty="0"/>
              <a:t>scaling</a:t>
            </a:r>
            <a:endParaRPr lang="en-US" altLang="ko-KR" sz="1800" dirty="0"/>
          </a:p>
          <a:p>
            <a:pPr lvl="2"/>
            <a:r>
              <a:rPr lang="ko-KR" altLang="en-US" sz="1800" dirty="0"/>
              <a:t>학습데이터와 평가 데이터를 별도로 </a:t>
            </a:r>
            <a:r>
              <a:rPr lang="en-US" altLang="ko-KR" sz="1800" dirty="0"/>
              <a:t>scaling </a:t>
            </a:r>
            <a:r>
              <a:rPr lang="ko-KR" altLang="en-US" sz="1800" dirty="0"/>
              <a:t>하면 </a:t>
            </a:r>
            <a:r>
              <a:rPr lang="ko-KR" altLang="en-US" sz="1800" dirty="0" smtClean="0"/>
              <a:t>안됨</a:t>
            </a:r>
            <a:endParaRPr lang="en-US" altLang="ko-KR" sz="1800" dirty="0" smtClean="0"/>
          </a:p>
          <a:p>
            <a:pPr lvl="2"/>
            <a:r>
              <a:rPr lang="ko-KR" altLang="ko-KR" sz="1800" dirty="0"/>
              <a:t>별도로 </a:t>
            </a:r>
            <a:r>
              <a:rPr lang="en-US" altLang="ko-KR" sz="1800" dirty="0"/>
              <a:t>scaling</a:t>
            </a:r>
            <a:r>
              <a:rPr lang="ko-KR" altLang="ko-KR" sz="1800" dirty="0"/>
              <a:t>을 하게 되면</a:t>
            </a:r>
            <a:r>
              <a:rPr lang="en-US" altLang="ko-KR" sz="1800" dirty="0"/>
              <a:t>, </a:t>
            </a:r>
            <a:r>
              <a:rPr lang="ko-KR" altLang="ko-KR" sz="1800" dirty="0"/>
              <a:t>원래 동일한 값을 갖던 관측치가 </a:t>
            </a:r>
            <a:r>
              <a:rPr lang="en-US" altLang="ko-KR" sz="1800" dirty="0"/>
              <a:t>scaling </a:t>
            </a:r>
            <a:r>
              <a:rPr lang="ko-KR" altLang="ko-KR" sz="1800" dirty="0"/>
              <a:t>이후 갖는 값이 </a:t>
            </a:r>
            <a:r>
              <a:rPr lang="ko-KR" altLang="en-US" sz="1800" dirty="0" smtClean="0"/>
              <a:t>달라짐 </a:t>
            </a:r>
            <a:r>
              <a:rPr lang="ko-KR" altLang="en-US" sz="1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⇒ </a:t>
            </a:r>
            <a:r>
              <a:rPr lang="ko-KR" altLang="ko-KR" sz="1800" dirty="0" smtClean="0"/>
              <a:t>학습의 </a:t>
            </a:r>
            <a:r>
              <a:rPr lang="ko-KR" altLang="ko-KR" sz="1800" dirty="0"/>
              <a:t>결과로 도출된 모형의 성능을 평가데이터를 가지고 제대로 파악할 수 </a:t>
            </a:r>
            <a:r>
              <a:rPr lang="ko-KR" altLang="ko-KR" sz="1800" dirty="0" smtClean="0"/>
              <a:t>없</a:t>
            </a:r>
            <a:r>
              <a:rPr lang="ko-KR" altLang="en-US" sz="1800" dirty="0" smtClean="0"/>
              <a:t>음</a:t>
            </a:r>
            <a:r>
              <a:rPr lang="en-US" altLang="ko-KR" sz="1800" dirty="0" smtClean="0"/>
              <a:t>.</a:t>
            </a:r>
          </a:p>
          <a:p>
            <a:pPr lvl="2"/>
            <a:r>
              <a:rPr lang="ko-KR" altLang="en-US" sz="1800" dirty="0" smtClean="0"/>
              <a:t>예</a:t>
            </a:r>
            <a:r>
              <a:rPr lang="en-US" altLang="ko-KR" sz="1800" dirty="0" smtClean="0"/>
              <a:t>) </a:t>
            </a:r>
            <a:r>
              <a:rPr lang="ko-KR" altLang="en-US" sz="1800" dirty="0" smtClean="0"/>
              <a:t>표준화의 예</a:t>
            </a:r>
            <a:endParaRPr lang="en-US" altLang="ko-KR" sz="1800" dirty="0" smtClean="0"/>
          </a:p>
          <a:p>
            <a:pPr lvl="3"/>
            <a:r>
              <a:rPr lang="ko-KR" altLang="en-US" sz="1400" dirty="0" smtClean="0"/>
              <a:t>학습데이터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평균 </a:t>
            </a:r>
            <a:r>
              <a:rPr lang="en-US" altLang="ko-KR" sz="1400" dirty="0" smtClean="0"/>
              <a:t>= 5, </a:t>
            </a:r>
            <a:r>
              <a:rPr lang="ko-KR" altLang="en-US" sz="1400" dirty="0" smtClean="0"/>
              <a:t>표준편차 </a:t>
            </a:r>
            <a:r>
              <a:rPr lang="en-US" altLang="ko-KR" sz="1400" dirty="0" smtClean="0"/>
              <a:t>= 1, X</a:t>
            </a:r>
            <a:r>
              <a:rPr lang="ko-KR" altLang="en-US" sz="1400" dirty="0" smtClean="0"/>
              <a:t>의 원래값 </a:t>
            </a:r>
            <a:r>
              <a:rPr lang="en-US" altLang="ko-KR" sz="1400" dirty="0" smtClean="0"/>
              <a:t>= 10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⇒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표준화 이후의 값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 5</a:t>
            </a:r>
          </a:p>
          <a:p>
            <a:pPr lvl="3"/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평가데이터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평균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 10, 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표준편차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 2, X</a:t>
            </a:r>
            <a:r>
              <a:rPr lang="ko-KR" altLang="en-US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의 원래값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= 10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⇒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표준화 이후의 값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en-US" altLang="ko-KR" sz="1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en-US" altLang="ko-KR" sz="1400" dirty="0" smtClean="0"/>
              <a:t> </a:t>
            </a:r>
            <a:endParaRPr lang="ko-KR" altLang="ko-KR" sz="1400" dirty="0"/>
          </a:p>
          <a:p>
            <a:pPr lvl="2"/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A82D5-E122-4A40-BAFB-95BB6FBD7AC2}" type="datetime1">
              <a:rPr lang="en-US" smtClean="0"/>
              <a:t>3/21/2022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7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Review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1800" dirty="0" smtClean="0"/>
                  <a:t>Overfitting problem</a:t>
                </a:r>
              </a:p>
              <a:p>
                <a:pPr lvl="1"/>
                <a:r>
                  <a:rPr lang="en-US" altLang="ko-KR" sz="1600" dirty="0" smtClean="0"/>
                  <a:t>How to solve?</a:t>
                </a:r>
              </a:p>
              <a:p>
                <a:pPr lvl="2"/>
                <a:r>
                  <a:rPr lang="en-US" altLang="ko-KR" sz="1400" dirty="0" smtClean="0"/>
                  <a:t>Regularization</a:t>
                </a:r>
              </a:p>
              <a:p>
                <a:pPr lvl="3"/>
                <a:r>
                  <a:rPr lang="en-US" altLang="ko-KR" sz="1200" dirty="0" err="1" smtClean="0"/>
                  <a:t>L1</a:t>
                </a:r>
                <a:r>
                  <a:rPr lang="en-US" altLang="ko-KR" sz="1200" dirty="0" smtClean="0"/>
                  <a:t>, </a:t>
                </a:r>
                <a:r>
                  <a:rPr lang="en-US" altLang="ko-KR" sz="1200" dirty="0" err="1" smtClean="0"/>
                  <a:t>L2</a:t>
                </a:r>
                <a:endParaRPr lang="en-US" altLang="ko-KR" sz="1200" dirty="0" smtClean="0"/>
              </a:p>
              <a:p>
                <a:pPr lvl="2"/>
                <a:r>
                  <a:rPr lang="en-US" altLang="ko-KR" sz="1400" dirty="0" smtClean="0"/>
                  <a:t>More training data</a:t>
                </a:r>
              </a:p>
              <a:p>
                <a:pPr lvl="2"/>
                <a:r>
                  <a:rPr lang="en-US" altLang="ko-KR" sz="1400" dirty="0" smtClean="0"/>
                  <a:t>Remove noise in the training data</a:t>
                </a:r>
              </a:p>
              <a:p>
                <a:r>
                  <a:rPr lang="en-US" altLang="ko-KR" sz="1800" dirty="0" smtClean="0"/>
                  <a:t>Linear regression model</a:t>
                </a:r>
              </a:p>
              <a:p>
                <a:pPr lvl="1"/>
                <a:r>
                  <a:rPr lang="en-US" altLang="ko-KR" sz="1600" dirty="0" smtClean="0"/>
                  <a:t>A type of supervised learning</a:t>
                </a:r>
              </a:p>
              <a:p>
                <a:pPr lvl="1"/>
                <a:r>
                  <a:rPr lang="en-US" altLang="ko-KR" sz="1600" dirty="0" smtClean="0"/>
                  <a:t>It has parameters</a:t>
                </a:r>
              </a:p>
              <a:p>
                <a:pPr lvl="2"/>
                <a:r>
                  <a:rPr lang="en-US" altLang="ko-KR" sz="1400" dirty="0" smtClean="0"/>
                  <a:t>Meaning: slope</a:t>
                </a:r>
              </a:p>
              <a:p>
                <a:pPr lvl="1"/>
                <a:r>
                  <a:rPr lang="en-US" altLang="ko-KR" sz="1800" dirty="0" smtClean="0"/>
                  <a:t>Cost function: </a:t>
                </a:r>
                <a:r>
                  <a:rPr lang="en-US" altLang="ko-KR" sz="1800" dirty="0" err="1" smtClean="0"/>
                  <a:t>MSE</a:t>
                </a:r>
                <a:endParaRPr lang="en-US" altLang="ko-KR" sz="1800" dirty="0"/>
              </a:p>
              <a:p>
                <a:pPr lvl="1"/>
                <a:r>
                  <a:rPr lang="en-US" altLang="ko-KR" sz="1800" dirty="0" smtClean="0"/>
                  <a:t>Optimization method: Normal equation</a:t>
                </a:r>
              </a:p>
              <a:p>
                <a:pPr lvl="2"/>
                <a:r>
                  <a:rPr lang="en-US" altLang="ko-KR" sz="1400" dirty="0" smtClean="0"/>
                  <a:t>Matrix algebra 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>
                        <a:latin typeface="Cambria Math"/>
                      </a:rPr>
                      <m:t>b</m:t>
                    </m:r>
                    <m:r>
                      <a:rPr lang="en-US" altLang="ko-KR" sz="140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i="1">
                                <a:latin typeface="Cambria Math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400">
                                    <a:latin typeface="Cambria Math"/>
                                  </a:rPr>
                                  <m:t>X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ko-KR" sz="1400">
                                    <a:latin typeface="Cambria Math"/>
                                  </a:rPr>
                                  <m:t>T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US" altLang="ko-KR" sz="1400">
                                <a:latin typeface="Cambria Math"/>
                              </a:rPr>
                              <m:t>X</m:t>
                            </m:r>
                            <m:r>
                              <a:rPr lang="en-US" altLang="ko-KR" sz="1400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/>
                              </a:rPr>
                              <m:t>−1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ko-KR" sz="1400">
                            <a:latin typeface="Cambria Math"/>
                          </a:rPr>
                          <m:t>X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sz="1400">
                            <a:latin typeface="Cambria Math"/>
                          </a:rPr>
                          <m:t>T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ko-KR" sz="1400">
                        <a:latin typeface="Cambria Math"/>
                      </a:rPr>
                      <m:t>y</m:t>
                    </m:r>
                  </m:oMath>
                </a14:m>
                <a:endParaRPr lang="en-US" altLang="ko-KR" sz="1400" dirty="0"/>
              </a:p>
              <a:p>
                <a:pPr lvl="2"/>
                <a:endParaRPr lang="ko-KR" altLang="en-US" sz="1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A82D5-E122-4A40-BAFB-95BB6FBD7AC2}" type="datetime1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652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차 이상의 독립변수 포함하기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2AAE4-C0B9-429F-9007-F8729B1993C9}" type="datetime1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4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Linear Regression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2800" dirty="0" smtClean="0"/>
                  <a:t>sklearn</a:t>
                </a:r>
                <a:r>
                  <a:rPr lang="ko-KR" altLang="en-US" sz="2800" dirty="0" smtClean="0"/>
                  <a:t>을 이용하는 경우의 모형의 형태</a:t>
                </a:r>
                <a:endParaRPr lang="en-US" altLang="ko-KR" sz="2800" dirty="0" smtClean="0"/>
              </a:p>
              <a:p>
                <a:pPr lvl="1"/>
                <a:r>
                  <a:rPr lang="ko-KR" altLang="en-US" sz="2400" dirty="0" smtClean="0"/>
                  <a:t>데이터를 어떻게 준비하느냐에 따라 달라진다</a:t>
                </a:r>
                <a:r>
                  <a:rPr lang="en-US" altLang="ko-KR" sz="2400" dirty="0" smtClean="0"/>
                  <a:t>.</a:t>
                </a:r>
              </a:p>
              <a:p>
                <a:pPr lvl="1"/>
                <a:r>
                  <a:rPr lang="ko-KR" altLang="en-US" sz="2400" dirty="0" smtClean="0"/>
                  <a:t>다음과 같은 모형을 사용하고자 하는 경우</a:t>
                </a:r>
                <a:endParaRPr lang="en-US" altLang="ko-KR" sz="2400" dirty="0" smtClean="0"/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/>
                          </a:rPr>
                          <m:t>y</m:t>
                        </m:r>
                      </m:e>
                    </m:acc>
                    <m:r>
                      <a:rPr lang="en-US" altLang="ko-KR" sz="200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/>
                          </a:rPr>
                          <m:t>b</m:t>
                        </m:r>
                      </m:e>
                      <m:sub>
                        <m:r>
                          <a:rPr lang="en-US" altLang="ko-KR" sz="200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sz="2000">
                        <a:latin typeface="Cambria Math"/>
                      </a:rPr>
                      <m:t>+ 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/>
                          </a:rPr>
                          <m:t>b</m:t>
                        </m:r>
                      </m:e>
                      <m:sub>
                        <m:r>
                          <a:rPr lang="en-US" altLang="ko-KR" sz="200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a:rPr lang="en-US" altLang="ko-KR" sz="200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sz="200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/>
                          </a:rPr>
                          <m:t>b</m:t>
                        </m:r>
                      </m:e>
                      <m:sub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/>
                          </a:rPr>
                          <m:t>b</m:t>
                        </m:r>
                      </m:e>
                      <m:sub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>
                        <a:latin typeface="Cambria Math"/>
                      </a:rPr>
                      <m:t>+ 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/>
                          </a:rPr>
                          <m:t>b</m:t>
                        </m:r>
                      </m:e>
                      <m:sub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2000" dirty="0"/>
                  <a:t>, </a:t>
                </a:r>
                <a:br>
                  <a:rPr lang="en-US" altLang="ko-KR" sz="2000" dirty="0"/>
                </a:br>
                <a:r>
                  <a:rPr lang="en-US" altLang="ko-KR" sz="2000" dirty="0"/>
                  <a:t>where X1 = Age, X2 = Gender, X3 = </a:t>
                </a:r>
                <a:r>
                  <a:rPr lang="en-US" altLang="ko-KR" sz="2000" dirty="0" err="1"/>
                  <a:t>Exp</a:t>
                </a:r>
                <a:endParaRPr lang="en-US" altLang="ko-KR" sz="2000" dirty="0"/>
              </a:p>
              <a:p>
                <a:pPr lvl="2"/>
                <a:r>
                  <a:rPr lang="en-US" altLang="ko-KR" sz="2000" dirty="0" smtClean="0"/>
                  <a:t> Age </a:t>
                </a:r>
                <a:r>
                  <a:rPr lang="ko-KR" altLang="en-US" sz="2000" dirty="0" smtClean="0"/>
                  <a:t>제곱항을 명시적으로 데이터에 포함해야 함</a:t>
                </a:r>
                <a:endParaRPr lang="en-US" altLang="ko-KR" sz="2000" dirty="0" smtClean="0"/>
              </a:p>
              <a:p>
                <a:pPr lvl="2"/>
                <a:r>
                  <a:rPr lang="en-US" altLang="ko-KR" sz="2000" dirty="0"/>
                  <a:t>See “Non-linear </a:t>
                </a:r>
                <a:r>
                  <a:rPr lang="en-US" altLang="ko-KR" sz="2000" dirty="0" err="1" smtClean="0"/>
                  <a:t>example.ipynb</a:t>
                </a:r>
                <a:r>
                  <a:rPr lang="en-US" altLang="ko-KR" sz="2000" dirty="0" smtClean="0"/>
                  <a:t>”</a:t>
                </a:r>
              </a:p>
              <a:p>
                <a:pPr lvl="1"/>
                <a:r>
                  <a:rPr lang="ko-KR" altLang="en-US" sz="2400" dirty="0" smtClean="0"/>
                  <a:t>모든 독립변수의 제곱항을 포함하고자 하는 경우</a:t>
                </a:r>
                <a:r>
                  <a:rPr lang="en-US" altLang="ko-KR" sz="2400" dirty="0" smtClean="0"/>
                  <a:t>, </a:t>
                </a:r>
                <a:r>
                  <a:rPr lang="en-US" altLang="ko-KR" sz="2400" dirty="0" err="1" smtClean="0"/>
                  <a:t>PolynomialFeatures</a:t>
                </a:r>
                <a:r>
                  <a:rPr lang="en-US" altLang="ko-KR" sz="2400" dirty="0" smtClean="0"/>
                  <a:t> </a:t>
                </a:r>
                <a:r>
                  <a:rPr lang="ko-KR" altLang="en-US" sz="2400" smtClean="0"/>
                  <a:t>클래스 사용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4" t="-1778" r="-1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A82D5-E122-4A40-BAFB-95BB6FBD7AC2}" type="datetime1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76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 smtClean="0"/>
              <a:t>Regularization on Linear Regression</a:t>
            </a:r>
            <a:endParaRPr lang="ko-KR" altLang="en-US" cap="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2AAE4-C0B9-429F-9007-F8729B1993C9}" type="datetime1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84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Regularization on Linear Regression Models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688" y="2017713"/>
            <a:ext cx="7961312" cy="4114800"/>
          </a:xfrm>
        </p:spPr>
        <p:txBody>
          <a:bodyPr/>
          <a:lstStyle/>
          <a:p>
            <a:r>
              <a:rPr lang="en-US" altLang="ko-KR" sz="2000" dirty="0" err="1" smtClean="0"/>
              <a:t>L1</a:t>
            </a:r>
            <a:r>
              <a:rPr lang="en-US" altLang="ko-KR" sz="2000" dirty="0" smtClean="0"/>
              <a:t> regularization, called Lasso</a:t>
            </a:r>
          </a:p>
          <a:p>
            <a:pPr lvl="1"/>
            <a:r>
              <a:rPr lang="en-US" altLang="ko-KR" sz="1800" dirty="0"/>
              <a:t>See </a:t>
            </a:r>
            <a:r>
              <a:rPr lang="en-US" altLang="ko-KR" sz="1800" dirty="0">
                <a:hlinkClick r:id="rId2"/>
              </a:rPr>
              <a:t>https://</a:t>
            </a:r>
            <a:r>
              <a:rPr lang="en-US" altLang="ko-KR" sz="1800" dirty="0" err="1" smtClean="0">
                <a:hlinkClick r:id="rId2"/>
              </a:rPr>
              <a:t>scikit-learn.org</a:t>
            </a:r>
            <a:r>
              <a:rPr lang="en-US" altLang="ko-KR" sz="1800" dirty="0" smtClean="0">
                <a:hlinkClick r:id="rId2"/>
              </a:rPr>
              <a:t>/stable/modules/generated/</a:t>
            </a:r>
            <a:r>
              <a:rPr lang="en-US" altLang="ko-KR" sz="1800" dirty="0" err="1" smtClean="0">
                <a:hlinkClick r:id="rId2"/>
              </a:rPr>
              <a:t>sklearn.linear_model.Lasso.html</a:t>
            </a:r>
            <a:r>
              <a:rPr lang="en-US" altLang="ko-KR" sz="1800" dirty="0" smtClean="0"/>
              <a:t> </a:t>
            </a:r>
          </a:p>
          <a:p>
            <a:r>
              <a:rPr lang="en-US" altLang="ko-KR" sz="2000" dirty="0" err="1" smtClean="0"/>
              <a:t>L2</a:t>
            </a:r>
            <a:r>
              <a:rPr lang="en-US" altLang="ko-KR" sz="2000" dirty="0" smtClean="0"/>
              <a:t> regularization, call Ridge</a:t>
            </a:r>
          </a:p>
          <a:p>
            <a:pPr lvl="1"/>
            <a:r>
              <a:rPr lang="en-US" altLang="ko-KR" sz="1800" dirty="0">
                <a:hlinkClick r:id="rId3"/>
              </a:rPr>
              <a:t>https://</a:t>
            </a:r>
            <a:r>
              <a:rPr lang="en-US" altLang="ko-KR" sz="1800" dirty="0" err="1" smtClean="0">
                <a:hlinkClick r:id="rId3"/>
              </a:rPr>
              <a:t>scikit-learn.org</a:t>
            </a:r>
            <a:r>
              <a:rPr lang="en-US" altLang="ko-KR" sz="1800" dirty="0" smtClean="0">
                <a:hlinkClick r:id="rId3"/>
              </a:rPr>
              <a:t>/stable/modules/generated/</a:t>
            </a:r>
            <a:r>
              <a:rPr lang="en-US" altLang="ko-KR" sz="1800" dirty="0" err="1" smtClean="0">
                <a:hlinkClick r:id="rId3"/>
              </a:rPr>
              <a:t>sklearn.linear_model.Ridge.html</a:t>
            </a:r>
            <a:r>
              <a:rPr lang="en-US" altLang="ko-KR" sz="1800" dirty="0" smtClean="0"/>
              <a:t> </a:t>
            </a:r>
          </a:p>
          <a:p>
            <a:r>
              <a:rPr lang="en-US" altLang="ko-KR" sz="2000" dirty="0" err="1" smtClean="0"/>
              <a:t>ElasticNet</a:t>
            </a:r>
            <a:r>
              <a:rPr lang="en-US" altLang="ko-KR" sz="2000" dirty="0" smtClean="0"/>
              <a:t>: </a:t>
            </a:r>
            <a:r>
              <a:rPr lang="en-US" altLang="ko-KR" sz="2000" dirty="0" err="1" smtClean="0"/>
              <a:t>L1</a:t>
            </a:r>
            <a:r>
              <a:rPr lang="en-US" altLang="ko-KR" sz="2000" dirty="0" smtClean="0"/>
              <a:t> + </a:t>
            </a:r>
            <a:r>
              <a:rPr lang="en-US" altLang="ko-KR" sz="2000" dirty="0" err="1" smtClean="0"/>
              <a:t>L2</a:t>
            </a:r>
            <a:endParaRPr lang="en-US" altLang="ko-KR" sz="2000" dirty="0" smtClean="0"/>
          </a:p>
          <a:p>
            <a:pPr lvl="1"/>
            <a:r>
              <a:rPr lang="en-US" altLang="ko-KR" sz="1600" dirty="0">
                <a:hlinkClick r:id="rId4"/>
              </a:rPr>
              <a:t>https://</a:t>
            </a:r>
            <a:r>
              <a:rPr lang="en-US" altLang="ko-KR" sz="1600" dirty="0" err="1" smtClean="0">
                <a:hlinkClick r:id="rId4"/>
              </a:rPr>
              <a:t>scikit-learn.org</a:t>
            </a:r>
            <a:r>
              <a:rPr lang="en-US" altLang="ko-KR" sz="1600" dirty="0" smtClean="0">
                <a:hlinkClick r:id="rId4"/>
              </a:rPr>
              <a:t>/stable/modules/generated/</a:t>
            </a:r>
            <a:r>
              <a:rPr lang="en-US" altLang="ko-KR" sz="1600" dirty="0" err="1" smtClean="0">
                <a:hlinkClick r:id="rId4"/>
              </a:rPr>
              <a:t>sklearn.linear_model.ElasticNet.html</a:t>
            </a:r>
            <a:r>
              <a:rPr lang="en-US" altLang="ko-KR" sz="1600" dirty="0" smtClean="0"/>
              <a:t> </a:t>
            </a:r>
          </a:p>
          <a:p>
            <a:r>
              <a:rPr lang="en-US" altLang="ko-KR" sz="2000" dirty="0" smtClean="0"/>
              <a:t>Python code</a:t>
            </a:r>
          </a:p>
          <a:p>
            <a:pPr lvl="1"/>
            <a:r>
              <a:rPr lang="en-US" altLang="ko-KR" sz="1800" dirty="0"/>
              <a:t>See “</a:t>
            </a:r>
            <a:r>
              <a:rPr lang="en-US" altLang="ko-KR" sz="1800" dirty="0" err="1" smtClean="0"/>
              <a:t>sklearn_linear_regression_lasso_ridge.ipynb</a:t>
            </a:r>
            <a:r>
              <a:rPr lang="en-US" altLang="ko-KR" sz="1800" dirty="0" smtClean="0"/>
              <a:t>”</a:t>
            </a:r>
            <a:endParaRPr lang="ko-KR" alt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A82D5-E122-4A40-BAFB-95BB6FBD7AC2}" type="datetime1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5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81B44-C7B5-4ABE-B0C2-36A6F2923C51}" type="datetime1">
              <a:rPr lang="en-US" smtClean="0"/>
              <a:t>3/21/2022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1215" y="3505200"/>
            <a:ext cx="16321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Q &amp; A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42820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sklearn</a:t>
            </a:r>
            <a:r>
              <a:rPr lang="en-US" dirty="0" smtClean="0"/>
              <a:t> </a:t>
            </a:r>
            <a:r>
              <a:rPr lang="ko-KR" altLang="en-US" dirty="0" smtClean="0"/>
              <a:t>사용하기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A3AB-6060-41EE-8D3B-6F53155FA756}" type="datetime1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To use the “</a:t>
            </a:r>
            <a:r>
              <a:rPr lang="en-US" sz="2400" dirty="0" err="1" smtClean="0"/>
              <a:t>sklearn</a:t>
            </a:r>
            <a:r>
              <a:rPr lang="en-US" sz="2400" dirty="0" smtClean="0"/>
              <a:t>” module</a:t>
            </a:r>
          </a:p>
          <a:p>
            <a:pPr lvl="1"/>
            <a:r>
              <a:rPr lang="en-US" sz="2000" dirty="0">
                <a:hlinkClick r:id="rId2"/>
              </a:rPr>
              <a:t>http://scikit-learn.org/stable</a:t>
            </a:r>
            <a:r>
              <a:rPr lang="en-US" sz="2000" dirty="0" smtClean="0">
                <a:hlinkClick r:id="rId2"/>
              </a:rPr>
              <a:t>/</a:t>
            </a:r>
            <a:r>
              <a:rPr lang="en-US" sz="2000" dirty="0" smtClean="0"/>
              <a:t> </a:t>
            </a:r>
          </a:p>
          <a:p>
            <a:r>
              <a:rPr lang="en-US" sz="2400" dirty="0" err="1" smtClean="0"/>
              <a:t>LinearRegression</a:t>
            </a:r>
            <a:endParaRPr lang="en-US" sz="2400" dirty="0" smtClean="0"/>
          </a:p>
          <a:p>
            <a:pPr lvl="1"/>
            <a:r>
              <a:rPr lang="en-US" sz="2000" dirty="0" smtClean="0">
                <a:hlinkClick r:id="rId3"/>
              </a:rPr>
              <a:t>http</a:t>
            </a:r>
            <a:r>
              <a:rPr lang="en-US" sz="2000" dirty="0">
                <a:hlinkClick r:id="rId3"/>
              </a:rPr>
              <a:t>://</a:t>
            </a:r>
            <a:r>
              <a:rPr lang="en-US" sz="2000" dirty="0" smtClean="0">
                <a:hlinkClick r:id="rId3"/>
              </a:rPr>
              <a:t>scikit-learn.org/stable/modules/generated/sklearn.linear_model.LinearRegression.html</a:t>
            </a:r>
            <a:r>
              <a:rPr lang="en-US" sz="2000" dirty="0" smtClean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406F1-ECEC-4CC3-A8BA-825BED4E5728}" type="datetime1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2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Linear Regression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Example data</a:t>
            </a:r>
          </a:p>
          <a:p>
            <a:pPr lvl="1"/>
            <a:r>
              <a:rPr lang="en-US" altLang="ko-KR" dirty="0" smtClean="0"/>
              <a:t>Training data</a:t>
            </a:r>
            <a:endParaRPr lang="en-US" altLang="ko-KR" dirty="0"/>
          </a:p>
          <a:p>
            <a:pPr lvl="2"/>
            <a:r>
              <a:rPr lang="en-US" altLang="ko-KR" dirty="0" smtClean="0"/>
              <a:t>training_data.csv</a:t>
            </a:r>
          </a:p>
          <a:p>
            <a:pPr lvl="2"/>
            <a:r>
              <a:rPr lang="en-US" altLang="ko-KR" dirty="0" smtClean="0"/>
              <a:t>DV: Income</a:t>
            </a:r>
          </a:p>
          <a:p>
            <a:pPr lvl="2"/>
            <a:r>
              <a:rPr lang="en-US" altLang="ko-KR" dirty="0" smtClean="0"/>
              <a:t>IVs: Age, Gender, Experience</a:t>
            </a:r>
          </a:p>
          <a:p>
            <a:pPr lvl="1"/>
            <a:r>
              <a:rPr lang="en-US" altLang="ko-KR" dirty="0" smtClean="0"/>
              <a:t>Unseen data (</a:t>
            </a:r>
            <a:r>
              <a:rPr lang="ko-KR" altLang="en-US" dirty="0" smtClean="0"/>
              <a:t>풀고자하는 문제 데이터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err="1" smtClean="0"/>
              <a:t>new_data.csv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A82D5-E122-4A40-BAFB-95BB6FBD7AC2}" type="datetime1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2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data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Training data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A82D5-E122-4A40-BAFB-95BB6FBD7AC2}" type="datetime1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582994"/>
              </p:ext>
            </p:extLst>
          </p:nvPr>
        </p:nvGraphicFramePr>
        <p:xfrm>
          <a:off x="1905000" y="2743201"/>
          <a:ext cx="5562600" cy="3276601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1390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0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0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0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76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Age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Gender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Experience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Income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8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50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1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10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180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8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29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1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10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163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8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36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1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4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134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8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34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2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4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132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8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46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1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9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188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8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33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1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3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127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8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26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2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8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141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28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23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1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5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122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28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48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1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7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169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28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24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1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>
                          <a:effectLst/>
                        </a:rPr>
                        <a:t>5</a:t>
                      </a:r>
                      <a:endParaRPr lang="en-US" altLang="ko-KR" sz="16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u="none" strike="noStrike" dirty="0">
                          <a:effectLst/>
                        </a:rPr>
                        <a:t>114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4364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Linear Regression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2800" dirty="0" smtClean="0"/>
                  <a:t>Selected model (Linear regression model)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/>
                          </a:rPr>
                          <m:t>y</m:t>
                        </m:r>
                      </m:e>
                    </m:acc>
                    <m:r>
                      <a:rPr lang="en-US" altLang="ko-KR" sz="240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/>
                          </a:rPr>
                          <m:t>b</m:t>
                        </m:r>
                      </m:e>
                      <m:sub>
                        <m:r>
                          <a:rPr lang="en-US" altLang="ko-KR" sz="240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ko-KR" sz="2400">
                        <a:latin typeface="Cambria Math"/>
                      </a:rPr>
                      <m:t>+ 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/>
                          </a:rPr>
                          <m:t>b</m:t>
                        </m:r>
                      </m:e>
                      <m:sub>
                        <m:r>
                          <a:rPr lang="en-US" altLang="ko-KR" sz="240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a:rPr lang="en-US" altLang="ko-KR" sz="240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sz="2400">
                        <a:latin typeface="Cambria Math"/>
                      </a:rPr>
                      <m:t>+ 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/>
                          </a:rPr>
                          <m:t>b</m:t>
                        </m:r>
                      </m:e>
                      <m:sub>
                        <m: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400">
                        <a:latin typeface="Cambria Math"/>
                      </a:rPr>
                      <m:t>+ 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/>
                          </a:rPr>
                          <m:t>b</m:t>
                        </m:r>
                      </m:e>
                      <m:sub>
                        <m: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/>
                          </a:rPr>
                          <m:t>X</m:t>
                        </m:r>
                      </m:e>
                      <m:sub>
                        <m:r>
                          <a:rPr lang="en-US" altLang="ko-KR" sz="24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2400" dirty="0" smtClean="0"/>
                  <a:t>, </a:t>
                </a:r>
                <a:br>
                  <a:rPr lang="en-US" altLang="ko-KR" sz="2400" dirty="0" smtClean="0"/>
                </a:br>
                <a:r>
                  <a:rPr lang="en-US" altLang="ko-KR" sz="2400" dirty="0" smtClean="0"/>
                  <a:t>where X1 = Age, X2 = Gender, X3 = </a:t>
                </a:r>
                <a:r>
                  <a:rPr lang="en-US" altLang="ko-KR" sz="2400" dirty="0" err="1" smtClean="0"/>
                  <a:t>Exp</a:t>
                </a:r>
                <a:endParaRPr lang="en-US" altLang="ko-KR" sz="2400" dirty="0" smtClean="0"/>
              </a:p>
              <a:p>
                <a:pPr lvl="1"/>
                <a:r>
                  <a:rPr lang="ko-KR" altLang="en-US" sz="2400" dirty="0" smtClean="0"/>
                  <a:t>학습을 통해서 우리가 파악해야 하는 것 </a:t>
                </a:r>
                <a:r>
                  <a:rPr lang="en-US" altLang="ko-KR" sz="2400" dirty="0" smtClean="0"/>
                  <a:t>=&gt; Optimal values of the parameters (b0, b1, b2, b3)</a:t>
                </a:r>
              </a:p>
              <a:p>
                <a:pPr lvl="2"/>
                <a:r>
                  <a:rPr lang="en-US" altLang="ko-KR" sz="2000" dirty="0" smtClean="0"/>
                  <a:t>That is, the values that minimize the value of the cost function, which is MSE</a:t>
                </a:r>
              </a:p>
              <a:p>
                <a:pPr lvl="1"/>
                <a:r>
                  <a:rPr lang="en-US" altLang="ko-KR" dirty="0" err="1" smtClean="0"/>
                  <a:t>sklearn</a:t>
                </a:r>
                <a:r>
                  <a:rPr lang="ko-KR" altLang="en-US" dirty="0" smtClean="0"/>
                  <a:t>을 사용</a:t>
                </a:r>
                <a:endParaRPr lang="en-US" altLang="ko-K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14" t="-16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A82D5-E122-4A40-BAFB-95BB6FBD7AC2}" type="datetime1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60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Linear Regression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err="1" smtClean="0"/>
              <a:t>sklearn</a:t>
            </a:r>
            <a:r>
              <a:rPr lang="ko-KR" altLang="en-US" sz="2800" dirty="0" smtClean="0"/>
              <a:t>을 이용한 코딩하기</a:t>
            </a:r>
            <a:endParaRPr lang="en-US" altLang="ko-KR" sz="2800" dirty="0" smtClean="0"/>
          </a:p>
          <a:p>
            <a:pPr lvl="1"/>
            <a:r>
              <a:rPr lang="en-US" altLang="ko-KR" sz="2400" dirty="0"/>
              <a:t>Refer to “</a:t>
            </a:r>
            <a:r>
              <a:rPr lang="en-US" altLang="ko-KR" sz="2400" dirty="0" err="1" smtClean="0"/>
              <a:t>sklearn_linear_regression_example_basics.ipynb</a:t>
            </a:r>
            <a:r>
              <a:rPr lang="en-US" altLang="ko-KR" sz="2400" dirty="0" smtClean="0"/>
              <a:t>”</a:t>
            </a:r>
          </a:p>
          <a:p>
            <a:pPr lvl="1"/>
            <a:r>
              <a:rPr lang="ko-KR" altLang="en-US" sz="2400" dirty="0" smtClean="0"/>
              <a:t>순서</a:t>
            </a:r>
            <a:endParaRPr lang="en-US" altLang="ko-KR" sz="2400" dirty="0" smtClean="0"/>
          </a:p>
          <a:p>
            <a:pPr lvl="2"/>
            <a:r>
              <a:rPr lang="ko-KR" altLang="en-US" sz="2000" dirty="0" smtClean="0"/>
              <a:t>데이터 불러오기 </a:t>
            </a:r>
            <a:r>
              <a:rPr lang="en-US" altLang="ko-KR" sz="2000" dirty="0" smtClean="0"/>
              <a:t>(pandas </a:t>
            </a:r>
            <a:r>
              <a:rPr lang="ko-KR" altLang="en-US" sz="2000" dirty="0" smtClean="0"/>
              <a:t>이용</a:t>
            </a:r>
            <a:r>
              <a:rPr lang="en-US" altLang="ko-KR" sz="2000" dirty="0" smtClean="0"/>
              <a:t>) </a:t>
            </a:r>
          </a:p>
          <a:p>
            <a:pPr lvl="2"/>
            <a:r>
              <a:rPr lang="en-US" altLang="ko-KR" sz="2000" dirty="0" err="1" smtClean="0"/>
              <a:t>numpy</a:t>
            </a:r>
            <a:r>
              <a:rPr lang="ko-KR" altLang="en-US" sz="2000" dirty="0" smtClean="0"/>
              <a:t>의 </a:t>
            </a:r>
            <a:r>
              <a:rPr lang="en-US" altLang="ko-KR" sz="2000" dirty="0" smtClean="0"/>
              <a:t>array </a:t>
            </a:r>
            <a:r>
              <a:rPr lang="ko-KR" altLang="en-US" sz="2000" dirty="0" smtClean="0"/>
              <a:t>형태로 데이터형 변환 </a:t>
            </a:r>
            <a:endParaRPr lang="en-US" altLang="ko-KR" sz="2000" dirty="0" smtClean="0"/>
          </a:p>
          <a:p>
            <a:pPr lvl="2"/>
            <a:r>
              <a:rPr lang="ko-KR" altLang="en-US" sz="2000" dirty="0" smtClean="0"/>
              <a:t>독립변수와 종속변수 분리</a:t>
            </a:r>
            <a:r>
              <a:rPr lang="en-US" altLang="ko-KR" sz="2000" dirty="0" smtClean="0"/>
              <a:t>: indexing</a:t>
            </a:r>
            <a:r>
              <a:rPr lang="ko-KR" altLang="en-US" sz="2000" dirty="0" smtClean="0"/>
              <a:t>과 </a:t>
            </a:r>
            <a:r>
              <a:rPr lang="en-US" altLang="ko-KR" sz="2000" dirty="0" smtClean="0"/>
              <a:t>slicing </a:t>
            </a:r>
            <a:r>
              <a:rPr lang="ko-KR" altLang="en-US" sz="2000" dirty="0" smtClean="0"/>
              <a:t>사용 </a:t>
            </a:r>
            <a:endParaRPr lang="en-US" altLang="ko-KR" sz="2000" dirty="0" smtClean="0"/>
          </a:p>
          <a:p>
            <a:pPr lvl="2"/>
            <a:r>
              <a:rPr lang="en-US" altLang="ko-KR" sz="2000" dirty="0" err="1" smtClean="0"/>
              <a:t>sklearn</a:t>
            </a:r>
            <a:r>
              <a:rPr lang="ko-KR" altLang="en-US" sz="2000" dirty="0" smtClean="0"/>
              <a:t>에서 제공되는 선형회귀모형을 위한 클래스를 사용해서 학습</a:t>
            </a:r>
            <a:endParaRPr lang="en-US" altLang="ko-KR" sz="2000" dirty="0" smtClean="0"/>
          </a:p>
          <a:p>
            <a:pPr lvl="2"/>
            <a:r>
              <a:rPr lang="ko-KR" altLang="en-US" sz="2000" dirty="0" smtClean="0"/>
              <a:t>학습한 결과를 가지고 </a:t>
            </a:r>
            <a:r>
              <a:rPr lang="ko-KR" altLang="en-US" sz="2000" dirty="0" smtClean="0"/>
              <a:t>풀고자 하는 문제에 대한 데이터의 종속변수값 </a:t>
            </a:r>
            <a:r>
              <a:rPr lang="ko-KR" altLang="en-US" sz="2000" dirty="0" smtClean="0"/>
              <a:t>예측</a:t>
            </a:r>
            <a:endParaRPr lang="ko-KR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A82D5-E122-4A40-BAFB-95BB6FBD7AC2}" type="datetime1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42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LinearRegression</a:t>
            </a:r>
          </a:p>
          <a:p>
            <a:pPr lvl="1"/>
            <a:r>
              <a:rPr lang="ko-KR" altLang="en-US" sz="2000" dirty="0" smtClean="0"/>
              <a:t>학습하기</a:t>
            </a:r>
            <a:r>
              <a:rPr lang="en-US" altLang="ko-KR" sz="2000" dirty="0" smtClean="0"/>
              <a:t>: to get the optimal parameter values</a:t>
            </a:r>
          </a:p>
          <a:p>
            <a:pPr lvl="2"/>
            <a:r>
              <a:rPr lang="en-US" sz="1600" dirty="0" err="1"/>
              <a:t>model.fit</a:t>
            </a:r>
            <a:r>
              <a:rPr lang="en-US" sz="1600" dirty="0"/>
              <a:t>(X, y</a:t>
            </a:r>
            <a:r>
              <a:rPr lang="en-US" sz="1600" dirty="0" smtClean="0"/>
              <a:t>)</a:t>
            </a:r>
            <a:endParaRPr lang="en-US" dirty="0"/>
          </a:p>
          <a:p>
            <a:pPr lvl="1"/>
            <a:r>
              <a:rPr lang="ko-KR" altLang="en-US" sz="2000" dirty="0"/>
              <a:t>학습된 모델을 이용해서 새로운 데이터의 </a:t>
            </a:r>
            <a:r>
              <a:rPr lang="en-US" altLang="ko-KR" sz="2000" dirty="0"/>
              <a:t>y</a:t>
            </a:r>
            <a:r>
              <a:rPr lang="ko-KR" altLang="en-US" sz="2000" dirty="0"/>
              <a:t>값 예측하기</a:t>
            </a:r>
            <a:endParaRPr lang="en-US" altLang="ko-KR" sz="2000" dirty="0"/>
          </a:p>
          <a:p>
            <a:pPr lvl="2"/>
            <a:r>
              <a:rPr lang="en-US" sz="1600" dirty="0" err="1"/>
              <a:t>model.predict</a:t>
            </a:r>
            <a:r>
              <a:rPr lang="en-US" sz="1600" dirty="0"/>
              <a:t>(</a:t>
            </a:r>
            <a:r>
              <a:rPr lang="en-US" sz="1600" dirty="0" err="1"/>
              <a:t>X_new</a:t>
            </a:r>
            <a:r>
              <a:rPr lang="en-US" sz="1600" dirty="0"/>
              <a:t>)</a:t>
            </a:r>
          </a:p>
          <a:p>
            <a:pPr lvl="2"/>
            <a:endParaRPr lang="en-US" sz="1600" dirty="0" smtClean="0"/>
          </a:p>
          <a:p>
            <a:pPr lvl="3"/>
            <a:endParaRPr lang="en-US" sz="12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C9A54-C6C4-4516-895C-16BE3089AD8C}" type="datetime1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Week 1: Course Introduction&amp;quot;&quot;/&gt;&lt;property id=&quot;20307&quot; value=&quot;256&quot;/&gt;&lt;/object&gt;&lt;object type=&quot;3&quot; unique_id=&quot;10005&quot;&gt;&lt;property id=&quot;20148&quot; value=&quot;5&quot;/&gt;&lt;property id=&quot;20300&quot; value=&quot;Slide 4 - &amp;quot;Course Intro. &amp;quot;&quot;/&gt;&lt;property id=&quot;20307&quot; value=&quot;257&quot;/&gt;&lt;/object&gt;&lt;object type=&quot;3&quot; unique_id=&quot;10403&quot;&gt;&lt;property id=&quot;20148&quot; value=&quot;5&quot;/&gt;&lt;property id=&quot;20300&quot; value=&quot;Slide 5&quot;/&gt;&lt;property id=&quot;20307&quot; value=&quot;258&quot;/&gt;&lt;/object&gt;&lt;object type=&quot;3&quot; unique_id=&quot;10435&quot;&gt;&lt;property id=&quot;20148&quot; value=&quot;5&quot;/&gt;&lt;property id=&quot;20300&quot; value=&quot;Slide 2 - &amp;quot;Instructor&amp;quot;&quot;/&gt;&lt;property id=&quot;20307&quot; value=&quot;259&quot;/&gt;&lt;/object&gt;&lt;object type=&quot;3&quot; unique_id=&quot;10436&quot;&gt;&lt;property id=&quot;20148&quot; value=&quot;5&quot;/&gt;&lt;property id=&quot;20300&quot; value=&quot;Slide 6 - &amp;quot;Course Schedule&amp;quot;&quot;/&gt;&lt;property id=&quot;20307&quot; value=&quot;260&quot;/&gt;&lt;/object&gt;&lt;object type=&quot;3&quot; unique_id=&quot;10437&quot;&gt;&lt;property id=&quot;20148&quot; value=&quot;5&quot;/&gt;&lt;property id=&quot;20300&quot; value=&quot;Slide 7 - &amp;quot;Course Schedule (cont.)&amp;quot;&quot;/&gt;&lt;property id=&quot;20307&quot; value=&quot;261&quot;/&gt;&lt;/object&gt;&lt;object type=&quot;3&quot; unique_id=&quot;10438&quot;&gt;&lt;property id=&quot;20148&quot; value=&quot;5&quot;/&gt;&lt;property id=&quot;20300&quot; value=&quot;Slide 8 - &amp;quot;Course Schedule (cont.)&amp;quot;&quot;/&gt;&lt;property id=&quot;20307&quot; value=&quot;262&quot;/&gt;&lt;/object&gt;&lt;object type=&quot;3&quot; unique_id=&quot;10484&quot;&gt;&lt;property id=&quot;20148&quot; value=&quot;5&quot;/&gt;&lt;property id=&quot;20300&quot; value=&quot;Slide 9 - &amp;quot;Weekly Schedule (안)&amp;quot;&quot;/&gt;&lt;property id=&quot;20307&quot; value=&quot;263&quot;/&gt;&lt;/object&gt;&lt;object type=&quot;3&quot; unique_id=&quot;10535&quot;&gt;&lt;property id=&quot;20148&quot; value=&quot;5&quot;/&gt;&lt;property id=&quot;20300&quot; value=&quot;Slide 3 - &amp;quot;Instructor&amp;quot;&quot;/&gt;&lt;property id=&quot;20307&quot; value=&quot;264&quot;/&gt;&lt;/object&gt;&lt;object type=&quot;3&quot; unique_id=&quot;10591&quot;&gt;&lt;property id=&quot;20148&quot; value=&quot;5&quot;/&gt;&lt;property id=&quot;20300&quot; value=&quot;Slide 11 - &amp;quot;Requirements&amp;quot;&quot;/&gt;&lt;property id=&quot;20307&quot; value=&quot;265&quot;/&gt;&lt;/object&gt;&lt;object type=&quot;3&quot; unique_id=&quot;10628&quot;&gt;&lt;property id=&quot;20148&quot; value=&quot;5&quot;/&gt;&lt;property id=&quot;20300&quot; value=&quot;Slide 12 - &amp;quot;Possible research questions&amp;quot;&quot;/&gt;&lt;property id=&quot;20307&quot; value=&quot;266&quot;/&gt;&lt;/object&gt;&lt;object type=&quot;3&quot; unique_id=&quot;10720&quot;&gt;&lt;property id=&quot;20148&quot; value=&quot;5&quot;/&gt;&lt;property id=&quot;20300&quot; value=&quot;Slide 10 - &amp;quot;Grading&amp;quot;&quot;/&gt;&lt;property id=&quot;20307&quot; value=&quot;270&quot;/&gt;&lt;/object&gt;&lt;object type=&quot;3&quot; unique_id=&quot;10721&quot;&gt;&lt;property id=&quot;20148&quot; value=&quot;5&quot;/&gt;&lt;property id=&quot;20300&quot; value=&quot;Slide 13 - &amp;quot;What do we need?&amp;quot;&quot;/&gt;&lt;property id=&quot;20307&quot; value=&quot;267&quot;/&gt;&lt;/object&gt;&lt;object type=&quot;3&quot; unique_id=&quot;10722&quot;&gt;&lt;property id=&quot;20148&quot; value=&quot;5&quot;/&gt;&lt;property id=&quot;20300&quot; value=&quot;Slide 14 - &amp;quot;Data&amp;quot;&quot;/&gt;&lt;property id=&quot;20307&quot; value=&quot;268&quot;/&gt;&lt;/object&gt;&lt;object type=&quot;3&quot; unique_id=&quot;10723&quot;&gt;&lt;property id=&quot;20148&quot; value=&quot;5&quot;/&gt;&lt;property id=&quot;20300&quot; value=&quot;Slide 15 - &amp;quot;Data (cont.)&amp;quot;&quot;/&gt;&lt;property id=&quot;20307&quot; value=&quot;269&quot;/&gt;&lt;/object&gt;&lt;object type=&quot;3&quot; unique_id=&quot;10724&quot;&gt;&lt;property id=&quot;20148&quot; value=&quot;5&quot;/&gt;&lt;property id=&quot;20300&quot; value=&quot;Slide 16 - &amp;quot;Study examples&amp;quot;&quot;/&gt;&lt;property id=&quot;20307&quot; value=&quot;27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01013022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TS102821062</Template>
  <TotalTime>15869</TotalTime>
  <Words>852</Words>
  <Application>Microsoft Office PowerPoint</Application>
  <PresentationFormat>On-screen Show (4:3)</PresentationFormat>
  <Paragraphs>272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맑은 고딕</vt:lpstr>
      <vt:lpstr>Calibri</vt:lpstr>
      <vt:lpstr>Cambria Math</vt:lpstr>
      <vt:lpstr>Tahoma</vt:lpstr>
      <vt:lpstr>Wingdings</vt:lpstr>
      <vt:lpstr>01013022</vt:lpstr>
      <vt:lpstr>Linear Regression (선형회귀)</vt:lpstr>
      <vt:lpstr>Review</vt:lpstr>
      <vt:lpstr>sklearn 사용하기</vt:lpstr>
      <vt:lpstr>Linear Regression</vt:lpstr>
      <vt:lpstr>Linear Regression</vt:lpstr>
      <vt:lpstr>Example data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Feature scaling</vt:lpstr>
      <vt:lpstr>Linear Regression</vt:lpstr>
      <vt:lpstr>Linear Regression</vt:lpstr>
      <vt:lpstr>Linear Regression</vt:lpstr>
      <vt:lpstr>2차 이상의 독립변수 포함하기</vt:lpstr>
      <vt:lpstr>Linear Regression</vt:lpstr>
      <vt:lpstr>Regularization on Linear Regression</vt:lpstr>
      <vt:lpstr>Regularization on Linear Regression Models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Sang Yup Lee</dc:creator>
  <cp:lastModifiedBy>Sang</cp:lastModifiedBy>
  <cp:revision>226</cp:revision>
  <dcterms:created xsi:type="dcterms:W3CDTF">2015-01-19T14:33:39Z</dcterms:created>
  <dcterms:modified xsi:type="dcterms:W3CDTF">2022-03-21T01:48:16Z</dcterms:modified>
</cp:coreProperties>
</file>