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607" r:id="rId3"/>
    <p:sldId id="581" r:id="rId4"/>
    <p:sldId id="635" r:id="rId5"/>
    <p:sldId id="636" r:id="rId6"/>
    <p:sldId id="582" r:id="rId7"/>
    <p:sldId id="637" r:id="rId8"/>
    <p:sldId id="639" r:id="rId9"/>
    <p:sldId id="638" r:id="rId10"/>
    <p:sldId id="632" r:id="rId11"/>
    <p:sldId id="641" r:id="rId12"/>
    <p:sldId id="642" r:id="rId13"/>
    <p:sldId id="643" r:id="rId14"/>
    <p:sldId id="633" r:id="rId15"/>
    <p:sldId id="645" r:id="rId16"/>
    <p:sldId id="646" r:id="rId17"/>
    <p:sldId id="647" r:id="rId18"/>
    <p:sldId id="648" r:id="rId19"/>
    <p:sldId id="624" r:id="rId20"/>
    <p:sldId id="649" r:id="rId21"/>
    <p:sldId id="650" r:id="rId22"/>
    <p:sldId id="651" r:id="rId23"/>
    <p:sldId id="652" r:id="rId24"/>
    <p:sldId id="653" r:id="rId25"/>
    <p:sldId id="654" r:id="rId26"/>
    <p:sldId id="657" r:id="rId27"/>
    <p:sldId id="656" r:id="rId28"/>
    <p:sldId id="659" r:id="rId29"/>
    <p:sldId id="658" r:id="rId30"/>
    <p:sldId id="660" r:id="rId31"/>
    <p:sldId id="655" r:id="rId32"/>
    <p:sldId id="661" r:id="rId33"/>
    <p:sldId id="662" r:id="rId34"/>
    <p:sldId id="663" r:id="rId35"/>
    <p:sldId id="664" r:id="rId36"/>
    <p:sldId id="665" r:id="rId37"/>
    <p:sldId id="666" r:id="rId38"/>
    <p:sldId id="667" r:id="rId39"/>
    <p:sldId id="668" r:id="rId40"/>
    <p:sldId id="669" r:id="rId41"/>
    <p:sldId id="670" r:id="rId42"/>
    <p:sldId id="671" r:id="rId43"/>
    <p:sldId id="672" r:id="rId44"/>
    <p:sldId id="673" r:id="rId45"/>
    <p:sldId id="674" r:id="rId46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79" autoAdjust="0"/>
  </p:normalViewPr>
  <p:slideViewPr>
    <p:cSldViewPr>
      <p:cViewPr varScale="1">
        <p:scale>
          <a:sx n="66" d="100"/>
          <a:sy n="66" d="100"/>
        </p:scale>
        <p:origin x="120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2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5AD6C5-C3CA-4353-A4C5-D699BFEA4256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66E7B3-EFBF-4775-80C5-6AFB4E18C0C2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Probability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419415-C41B-499D-A648-8855D2C45123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Probability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C49AA6-9D43-48E3-94BF-04DA735ACB7B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4523B4-B1D9-47E8-BDFC-D6396D8C1F6D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Probability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1C2B69-720D-4C94-81D0-9392BE27CE6B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Probability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573328-7B88-4399-8512-DE452CB33907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Probability basics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BFDA05-DEA4-4149-AA3C-85E3F0B4286D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Probability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75DEC4-627E-442C-A735-0AC93D94B969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Probability basics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73EE27-E2CC-41EA-A203-D9A02B0140F3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Probability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11404A-D101-4D73-B3B7-705E2A43FAA4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Probability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D2EA11BF-C190-4100-A1E4-2748DE1A265A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smtClean="0"/>
              <a:t>Probability basics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Probability basics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162800" cy="1752600"/>
          </a:xfrm>
        </p:spPr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Conditional probability (</a:t>
                </a:r>
                <a:r>
                  <a:rPr lang="ko-KR" altLang="en-US" sz="2800" dirty="0" smtClean="0"/>
                  <a:t>조건부 확률</a:t>
                </a:r>
                <a:r>
                  <a:rPr lang="en-US" altLang="ko-KR" sz="2800" dirty="0" smtClean="0"/>
                  <a:t>)</a:t>
                </a:r>
              </a:p>
              <a:p>
                <a:pPr lvl="1"/>
                <a:r>
                  <a:rPr lang="ko-KR" altLang="ko-KR" sz="2400" dirty="0"/>
                  <a:t>두개의 사건 </a:t>
                </a:r>
                <a:r>
                  <a:rPr lang="en-US" altLang="ko-KR" sz="2400" dirty="0"/>
                  <a:t>A, B</a:t>
                </a:r>
                <a:r>
                  <a:rPr lang="ko-KR" altLang="ko-KR" sz="2400" dirty="0"/>
                  <a:t>가 있는 경우에 대해서</a:t>
                </a:r>
                <a:r>
                  <a:rPr lang="en-US" altLang="ko-KR" sz="2400" dirty="0"/>
                  <a:t>, </a:t>
                </a:r>
                <a:r>
                  <a:rPr lang="ko-KR" altLang="ko-KR" sz="2400" dirty="0"/>
                  <a:t>사건 </a:t>
                </a:r>
                <a:r>
                  <a:rPr lang="en-US" altLang="ko-KR" sz="2400" dirty="0"/>
                  <a:t>B</a:t>
                </a:r>
                <a:r>
                  <a:rPr lang="ko-KR" altLang="ko-KR" sz="2400" dirty="0"/>
                  <a:t>가 발생했다는 조건 하에서 사건 </a:t>
                </a:r>
                <a:r>
                  <a:rPr lang="en-US" altLang="ko-KR" sz="2400" dirty="0"/>
                  <a:t>A</a:t>
                </a:r>
                <a:r>
                  <a:rPr lang="ko-KR" altLang="ko-KR" sz="2400" dirty="0"/>
                  <a:t>가 발생할 확률</a:t>
                </a:r>
                <a:endParaRPr lang="en-US" sz="2000" dirty="0" smtClean="0"/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ko-KR" altLang="ko-KR" sz="2400" dirty="0"/>
              </a:p>
              <a:p>
                <a:pPr lvl="2"/>
                <a:r>
                  <a:rPr lang="en-US" sz="1800" dirty="0" smtClean="0"/>
                  <a:t>P(A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1800" dirty="0" smtClean="0"/>
                  <a:t>B)=</a:t>
                </a:r>
                <a:r>
                  <a:rPr lang="en-US" altLang="ko-KR" sz="1800" dirty="0"/>
                  <a:t> P(</a:t>
                </a:r>
                <a:r>
                  <a:rPr lang="en-US" altLang="ko-KR" sz="1800" dirty="0" err="1"/>
                  <a:t>A,B</a:t>
                </a:r>
                <a:r>
                  <a:rPr lang="en-US" altLang="ko-KR" sz="1800" dirty="0" smtClean="0"/>
                  <a:t>)</a:t>
                </a:r>
                <a:r>
                  <a:rPr lang="en-US" sz="1800" dirty="0" smtClean="0"/>
                  <a:t> =&gt; A</a:t>
                </a:r>
                <a:r>
                  <a:rPr lang="ko-KR" altLang="en-US" sz="1800" dirty="0" smtClean="0"/>
                  <a:t>와 </a:t>
                </a:r>
                <a:r>
                  <a:rPr lang="en-US" altLang="ko-KR" sz="1800" dirty="0" smtClean="0"/>
                  <a:t>B</a:t>
                </a:r>
                <a:r>
                  <a:rPr lang="ko-KR" altLang="en-US" sz="1800" dirty="0" smtClean="0"/>
                  <a:t>가 동시에 발생할 확률</a:t>
                </a:r>
                <a:endParaRPr lang="en-US" altLang="ko-KR" sz="1800" dirty="0" smtClean="0"/>
              </a:p>
              <a:p>
                <a:pPr lvl="1"/>
                <a:r>
                  <a:rPr lang="en-US" altLang="ko-KR" sz="2200" dirty="0" smtClean="0"/>
                  <a:t>Example</a:t>
                </a:r>
              </a:p>
              <a:p>
                <a:pPr lvl="2"/>
                <a:r>
                  <a:rPr lang="ko-KR" altLang="ko-KR" sz="2000" dirty="0"/>
                  <a:t>한 개의 주사위를 던지는 시행에 </a:t>
                </a:r>
                <a:r>
                  <a:rPr lang="ko-KR" altLang="ko-KR" sz="2000" dirty="0" smtClean="0"/>
                  <a:t>대해서</a:t>
                </a:r>
                <a:r>
                  <a:rPr lang="en-US" altLang="ko-KR" sz="2000" dirty="0" smtClean="0"/>
                  <a:t>, </a:t>
                </a:r>
                <a:r>
                  <a:rPr lang="ko-KR" altLang="ko-KR" sz="2000" dirty="0" smtClean="0"/>
                  <a:t>홀수의 </a:t>
                </a:r>
                <a:r>
                  <a:rPr lang="ko-KR" altLang="ko-KR" sz="2000" dirty="0"/>
                  <a:t>눈이 나오는 사건을 </a:t>
                </a:r>
                <a:r>
                  <a:rPr lang="en-US" altLang="ko-KR" sz="2000" dirty="0" smtClean="0"/>
                  <a:t>A, 3</a:t>
                </a:r>
                <a:r>
                  <a:rPr lang="ko-KR" altLang="ko-KR" sz="2000" dirty="0"/>
                  <a:t>이하의 눈이 나오는 사건을 </a:t>
                </a:r>
                <a:r>
                  <a:rPr lang="en-US" altLang="ko-KR" sz="2000" dirty="0" smtClean="0"/>
                  <a:t>B</a:t>
                </a:r>
              </a:p>
              <a:p>
                <a:pPr lvl="2"/>
                <a:r>
                  <a:rPr lang="en-US" altLang="ko-KR" sz="2000" dirty="0"/>
                  <a:t>S={1,2,3,4,5,6}, A={1,3,5}, B={1,2,3</a:t>
                </a:r>
                <a:r>
                  <a:rPr lang="en-US" altLang="ko-KR" sz="2000" dirty="0" smtClean="0"/>
                  <a:t>}</a:t>
                </a:r>
                <a:endParaRPr lang="en-US" altLang="ko-KR" sz="1400" dirty="0" smtClean="0"/>
              </a:p>
              <a:p>
                <a:pPr marL="914400" lvl="2" indent="0">
                  <a:buNone/>
                </a:pPr>
                <a:endParaRPr lang="en-US" sz="1800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B80F-1C31-4723-8F56-69B1DF3CE27F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4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Conditional probability (</a:t>
                </a:r>
                <a:r>
                  <a:rPr lang="ko-KR" altLang="en-US" sz="2800" dirty="0" smtClean="0"/>
                  <a:t>조건부 확률</a:t>
                </a:r>
                <a:r>
                  <a:rPr lang="en-US" altLang="ko-KR" sz="2800" dirty="0" smtClean="0"/>
                  <a:t>)</a:t>
                </a:r>
              </a:p>
              <a:p>
                <a:pPr lvl="1"/>
                <a:r>
                  <a:rPr lang="en-US" altLang="ko-KR" sz="2200" dirty="0" smtClean="0"/>
                  <a:t>Example (cont’d)</a:t>
                </a:r>
              </a:p>
              <a:p>
                <a:pPr lvl="2"/>
                <a:r>
                  <a:rPr lang="en-US" altLang="ko-KR" sz="2000" dirty="0" smtClean="0"/>
                  <a:t>S</a:t>
                </a:r>
                <a:r>
                  <a:rPr lang="en-US" altLang="ko-KR" sz="2000" dirty="0"/>
                  <a:t>={1,2,3,4,5,6}, A={1,3,5}, B={1,2,3</a:t>
                </a:r>
                <a:r>
                  <a:rPr lang="en-US" altLang="ko-KR" sz="2000" dirty="0" smtClean="0"/>
                  <a:t>}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={1,3}</m:t>
                    </m:r>
                  </m:oMath>
                </a14:m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ko-KR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ko-KR" altLang="ko-KR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num>
                      <m:den>
                        <m:f>
                          <m:fPr>
                            <m:ctrlPr>
                              <a:rPr lang="ko-KR" altLang="ko-KR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ko-KR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den>
                    </m:f>
                  </m:oMath>
                </a14:m>
                <a:endParaRPr lang="en-US" altLang="ko-KR" sz="2800" i="1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ko-KR" altLang="en-US" dirty="0" smtClean="0"/>
                  <a:t>이는 간단하게 각 사건의 원소 수로 표현 가능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marL="914400" lvl="2" indent="0">
                  <a:buNone/>
                </a:pPr>
                <a:endParaRPr lang="en-US" sz="1800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EBB7-A45B-456B-A5B6-167CE434A691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961312" cy="4114800"/>
              </a:xfrm>
            </p:spPr>
            <p:txBody>
              <a:bodyPr/>
              <a:lstStyle/>
              <a:p>
                <a:r>
                  <a:rPr lang="en-US" sz="2800" dirty="0" smtClean="0"/>
                  <a:t>Conditional probability (</a:t>
                </a:r>
                <a:r>
                  <a:rPr lang="ko-KR" altLang="en-US" sz="2800" dirty="0" smtClean="0"/>
                  <a:t>조건부 확률</a:t>
                </a:r>
                <a:r>
                  <a:rPr lang="en-US" altLang="ko-KR" sz="2800" dirty="0" smtClean="0"/>
                  <a:t>)</a:t>
                </a:r>
              </a:p>
              <a:p>
                <a:pPr lvl="1"/>
                <a:r>
                  <a:rPr lang="ko-KR" altLang="en-US" sz="2200" dirty="0" smtClean="0"/>
                  <a:t>앞에서 다룬 </a:t>
                </a:r>
                <a:r>
                  <a:rPr lang="en-US" altLang="ko-KR" sz="2200" dirty="0" smtClean="0"/>
                  <a:t>3 axioms</a:t>
                </a:r>
                <a:r>
                  <a:rPr lang="ko-KR" altLang="en-US" sz="2200" dirty="0" smtClean="0"/>
                  <a:t>가 적용</a:t>
                </a:r>
                <a:endParaRPr lang="en-US" altLang="ko-KR" sz="2200" dirty="0" smtClean="0"/>
              </a:p>
              <a:p>
                <a:pPr lvl="2" latinLnBrk="1"/>
                <a:r>
                  <a:rPr lang="en-US" altLang="ko-KR" sz="2000" dirty="0"/>
                  <a:t>1) </a:t>
                </a:r>
                <a:r>
                  <a:rPr lang="en-US" altLang="ko-KR" sz="2000" dirty="0" err="1"/>
                  <a:t>Axiom1</a:t>
                </a:r>
                <a:r>
                  <a:rPr lang="en-US" altLang="ko-KR" sz="2000" dirty="0"/>
                  <a:t>: </a:t>
                </a:r>
                <a:r>
                  <a:rPr lang="ko-KR" altLang="ko-KR" sz="2000" dirty="0"/>
                  <a:t>사건 </a:t>
                </a:r>
                <a:r>
                  <a:rPr lang="en-US" altLang="ko-KR" sz="2000" dirty="0"/>
                  <a:t>A</a:t>
                </a:r>
                <a:r>
                  <a:rPr lang="ko-KR" altLang="ko-KR" sz="2000" dirty="0"/>
                  <a:t>에 대해서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) ≥0</m:t>
                    </m:r>
                  </m:oMath>
                </a14:m>
                <a:endParaRPr lang="ko-KR" altLang="ko-KR" sz="2000" dirty="0"/>
              </a:p>
              <a:p>
                <a:pPr lvl="2" latinLnBrk="1"/>
                <a:r>
                  <a:rPr lang="en-US" altLang="ko-KR" sz="2000" dirty="0"/>
                  <a:t>2) </a:t>
                </a:r>
                <a:r>
                  <a:rPr lang="en-US" altLang="ko-KR" sz="2000" dirty="0" err="1"/>
                  <a:t>Axiom2</a:t>
                </a:r>
                <a:r>
                  <a:rPr lang="en-US" altLang="ko-KR" sz="2000" dirty="0"/>
                  <a:t>: </a:t>
                </a:r>
                <a:r>
                  <a:rPr lang="ko-KR" altLang="ko-KR" sz="2000" dirty="0"/>
                  <a:t>사건 </a:t>
                </a:r>
                <a:r>
                  <a:rPr lang="en-US" altLang="ko-KR" sz="2000" dirty="0"/>
                  <a:t>B </a:t>
                </a:r>
                <a:r>
                  <a:rPr lang="ko-KR" altLang="ko-KR" sz="2000" dirty="0"/>
                  <a:t>조건하에서의 </a:t>
                </a:r>
                <a:r>
                  <a:rPr lang="en-US" altLang="ko-KR" sz="2000" dirty="0"/>
                  <a:t>B</a:t>
                </a:r>
                <a:r>
                  <a:rPr lang="ko-KR" altLang="ko-KR" sz="2000" dirty="0"/>
                  <a:t>의 확률</a:t>
                </a:r>
                <a:r>
                  <a:rPr lang="en-US" altLang="ko-KR" sz="2000" dirty="0"/>
                  <a:t>, </a:t>
                </a:r>
                <a:r>
                  <a:rPr lang="ko-KR" altLang="ko-KR" sz="2000" dirty="0"/>
                  <a:t>즉</a:t>
                </a:r>
                <a:r>
                  <a:rPr lang="en-US" altLang="ko-KR" sz="2000" dirty="0"/>
                  <a:t>, P(</a:t>
                </a:r>
                <a:r>
                  <a:rPr lang="en-US" altLang="ko-KR" sz="2000" dirty="0" err="1"/>
                  <a:t>B|B</a:t>
                </a:r>
                <a:r>
                  <a:rPr lang="en-US" altLang="ko-KR" sz="2000" dirty="0"/>
                  <a:t>) = 1</a:t>
                </a:r>
                <a:endParaRPr lang="ko-KR" altLang="ko-KR" sz="2000" dirty="0"/>
              </a:p>
              <a:p>
                <a:pPr lvl="2" latinLnBrk="1"/>
                <a:r>
                  <a:rPr lang="en-US" altLang="ko-KR" sz="2000" dirty="0"/>
                  <a:t>3) </a:t>
                </a:r>
                <a:r>
                  <a:rPr lang="en-US" altLang="ko-KR" sz="2000" dirty="0" err="1"/>
                  <a:t>Axiom3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ko-KR" altLang="ko-KR" sz="2000" dirty="0"/>
                  <a:t>가 서로 상호배타적 사건</a:t>
                </a:r>
                <a:r>
                  <a:rPr lang="en-US" altLang="ko-KR" sz="2000" dirty="0"/>
                  <a:t>(disjoint events)</a:t>
                </a:r>
                <a:r>
                  <a:rPr lang="ko-KR" altLang="ko-KR" sz="2000" dirty="0"/>
                  <a:t>인 경우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∪…|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ko-KR" altLang="ko-KR" sz="2000" dirty="0"/>
              </a:p>
              <a:p>
                <a:pPr lvl="2"/>
                <a:endParaRPr lang="en-US" altLang="ko-KR" sz="1000" dirty="0" smtClean="0"/>
              </a:p>
              <a:p>
                <a:pPr marL="914400" lvl="2" indent="0">
                  <a:buNone/>
                </a:pPr>
                <a:endParaRPr lang="en-US" sz="1800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961312" cy="4114800"/>
              </a:xfrm>
              <a:blipFill>
                <a:blip r:embed="rId2"/>
                <a:stretch>
                  <a:fillRect l="-306" t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96C2-301F-49D5-8D5A-AC04AD5B36B9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961312" cy="4114800"/>
              </a:xfrm>
            </p:spPr>
            <p:txBody>
              <a:bodyPr/>
              <a:lstStyle/>
              <a:p>
                <a:r>
                  <a:rPr lang="en-US" sz="2800" dirty="0" smtClean="0"/>
                  <a:t>Conditional probability (cont’d)</a:t>
                </a:r>
                <a:endParaRPr lang="en-US" sz="2800" dirty="0"/>
              </a:p>
              <a:p>
                <a:pPr lvl="1"/>
                <a:r>
                  <a:rPr lang="ko-KR" altLang="en-US" sz="2400" dirty="0" smtClean="0"/>
                  <a:t>추가적 내용</a:t>
                </a:r>
                <a:endParaRPr lang="en-US" altLang="ko-KR" sz="2400" dirty="0" smtClean="0"/>
              </a:p>
              <a:p>
                <a:pPr lvl="2"/>
                <a:r>
                  <a:rPr lang="ko-KR" altLang="ko-KR" sz="2000" dirty="0"/>
                  <a:t>① 사건 </a:t>
                </a:r>
                <a:r>
                  <a:rPr lang="en-US" altLang="ko-KR" sz="2000" dirty="0"/>
                  <a:t>A</a:t>
                </a:r>
                <a:r>
                  <a:rPr lang="ko-KR" altLang="ko-KR" sz="2000" dirty="0"/>
                  <a:t>와 </a:t>
                </a:r>
                <a:r>
                  <a:rPr lang="en-US" altLang="ko-KR" sz="2000" dirty="0"/>
                  <a:t>B</a:t>
                </a:r>
                <a:r>
                  <a:rPr lang="ko-KR" altLang="ko-KR" sz="2000" dirty="0"/>
                  <a:t>가 서로 상호배타적일 </a:t>
                </a:r>
                <a:r>
                  <a:rPr lang="ko-KR" altLang="ko-KR" sz="2000" dirty="0" smtClean="0"/>
                  <a:t>때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ko-KR" altLang="ko-KR" sz="2000" dirty="0"/>
                  <a:t>는 </a:t>
                </a:r>
                <a:r>
                  <a:rPr lang="ko-KR" altLang="ko-KR" sz="2000" dirty="0" smtClean="0"/>
                  <a:t>얼마</a:t>
                </a:r>
                <a:r>
                  <a:rPr lang="ko-KR" altLang="en-US" sz="2000" dirty="0" smtClean="0"/>
                  <a:t>인가</a:t>
                </a:r>
                <a:r>
                  <a:rPr lang="en-US" altLang="ko-KR" sz="2000" dirty="0" smtClean="0"/>
                  <a:t>?</a:t>
                </a:r>
                <a:endParaRPr lang="en-US" altLang="ko-KR" sz="2000" dirty="0" smtClean="0"/>
              </a:p>
              <a:p>
                <a:pPr lvl="2"/>
                <a:r>
                  <a:rPr lang="ko-KR" altLang="ko-KR" sz="2000" dirty="0"/>
                  <a:t>②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ko-KR" sz="2000" dirty="0"/>
                  <a:t>인 경우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r>
                  <a:rPr lang="ko-KR" altLang="ko-KR" sz="2000" dirty="0"/>
                  <a:t>는 </a:t>
                </a:r>
                <a:r>
                  <a:rPr lang="ko-KR" altLang="ko-KR" sz="2000" dirty="0" smtClean="0"/>
                  <a:t>얼마</a:t>
                </a:r>
                <a:r>
                  <a:rPr lang="ko-KR" altLang="en-US" sz="2000" dirty="0" smtClean="0"/>
                  <a:t>인가</a:t>
                </a:r>
                <a:r>
                  <a:rPr lang="en-US" altLang="ko-KR" sz="2000" dirty="0" smtClean="0"/>
                  <a:t>?</a:t>
                </a:r>
                <a:endParaRPr lang="en-US" altLang="ko-KR" sz="2000" dirty="0" smtClean="0"/>
              </a:p>
              <a:p>
                <a:pPr lvl="1"/>
                <a:r>
                  <a:rPr lang="ko-KR" altLang="en-US" sz="2400" dirty="0" smtClean="0"/>
                  <a:t>문제</a:t>
                </a:r>
                <a:endParaRPr lang="en-US" altLang="ko-KR" sz="2400" dirty="0" smtClean="0"/>
              </a:p>
              <a:p>
                <a:pPr lvl="2"/>
                <a:r>
                  <a:rPr lang="ko-KR" altLang="ko-KR" sz="2000" dirty="0"/>
                  <a:t>두 개의 주사위를 동시에 던지는 경우에</a:t>
                </a:r>
                <a:r>
                  <a:rPr lang="en-US" altLang="ko-KR" sz="2000" dirty="0"/>
                  <a:t>, </a:t>
                </a:r>
                <a:r>
                  <a:rPr lang="ko-KR" altLang="ko-KR" sz="2000" dirty="0"/>
                  <a:t>첫번째 주사위의 눈을 </a:t>
                </a:r>
                <a:r>
                  <a:rPr lang="en-US" altLang="ko-KR" sz="2000" dirty="0" err="1"/>
                  <a:t>N1</a:t>
                </a:r>
                <a:r>
                  <a:rPr lang="ko-KR" altLang="ko-KR" sz="2000" dirty="0"/>
                  <a:t>라고 하고</a:t>
                </a:r>
                <a:r>
                  <a:rPr lang="en-US" altLang="ko-KR" sz="2000" dirty="0"/>
                  <a:t>, </a:t>
                </a:r>
                <a:r>
                  <a:rPr lang="ko-KR" altLang="ko-KR" sz="2000" dirty="0"/>
                  <a:t>두번째 주사위의 눈을 </a:t>
                </a:r>
                <a:r>
                  <a:rPr lang="en-US" altLang="ko-KR" sz="2000" dirty="0" err="1"/>
                  <a:t>N2</a:t>
                </a:r>
                <a:r>
                  <a:rPr lang="ko-KR" altLang="ko-KR" sz="2000" dirty="0"/>
                  <a:t>라고 </a:t>
                </a:r>
                <a:r>
                  <a:rPr lang="ko-KR" altLang="en-US" sz="2000" dirty="0" smtClean="0"/>
                  <a:t>하자</a:t>
                </a:r>
                <a:r>
                  <a:rPr lang="en-US" altLang="ko-KR" sz="2000" dirty="0" smtClean="0"/>
                  <a:t>. </a:t>
                </a:r>
                <a:r>
                  <a:rPr lang="en-US" altLang="ko-KR" sz="2000" dirty="0" err="1"/>
                  <a:t>N1+N2</a:t>
                </a:r>
                <a:r>
                  <a:rPr lang="en-US" altLang="ko-KR" sz="2000" dirty="0"/>
                  <a:t> = 5</a:t>
                </a:r>
                <a:r>
                  <a:rPr lang="ko-KR" altLang="ko-KR" sz="2000" dirty="0"/>
                  <a:t>라고 하는 경우</a:t>
                </a:r>
                <a:r>
                  <a:rPr lang="en-US" altLang="ko-KR" sz="2000" dirty="0"/>
                  <a:t>, </a:t>
                </a:r>
                <a:r>
                  <a:rPr lang="en-US" altLang="ko-KR" sz="2000" dirty="0" err="1"/>
                  <a:t>N1</a:t>
                </a:r>
                <a:r>
                  <a:rPr lang="en-US" altLang="ko-KR" sz="2000" dirty="0"/>
                  <a:t>=2 </a:t>
                </a:r>
                <a:r>
                  <a:rPr lang="ko-KR" altLang="ko-KR" sz="2000" dirty="0"/>
                  <a:t>또는 </a:t>
                </a:r>
                <a:r>
                  <a:rPr lang="en-US" altLang="ko-KR" sz="2000" dirty="0" err="1"/>
                  <a:t>N2</a:t>
                </a:r>
                <a:r>
                  <a:rPr lang="en-US" altLang="ko-KR" sz="2000" dirty="0"/>
                  <a:t>=2</a:t>
                </a:r>
                <a:r>
                  <a:rPr lang="ko-KR" altLang="ko-KR" sz="2000" dirty="0"/>
                  <a:t>일 </a:t>
                </a:r>
                <a:r>
                  <a:rPr lang="ko-KR" altLang="ko-KR" sz="2000" dirty="0" smtClean="0"/>
                  <a:t>확률은</a:t>
                </a:r>
                <a:r>
                  <a:rPr lang="en-US" altLang="ko-KR" sz="2000" dirty="0" smtClean="0"/>
                  <a:t>?</a:t>
                </a:r>
                <a:endParaRPr lang="ko-KR" altLang="ko-KR" sz="1800" dirty="0"/>
              </a:p>
              <a:p>
                <a:pPr lvl="2"/>
                <a:endParaRPr lang="en-US" altLang="ko-KR" sz="200" dirty="0" smtClean="0"/>
              </a:p>
              <a:p>
                <a:pPr marL="914400" lvl="2" indent="0">
                  <a:buNone/>
                </a:pPr>
                <a:endParaRPr lang="en-US" sz="1800" dirty="0" smtClean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961312" cy="4114800"/>
              </a:xfrm>
              <a:blipFill>
                <a:blip r:embed="rId2"/>
                <a:stretch>
                  <a:fillRect l="-306" t="-1630" r="-22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28F08-9F38-410A-9145-0BB38D9E5C0D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Independent events (</a:t>
                </a:r>
                <a:r>
                  <a:rPr lang="ko-KR" altLang="en-US" sz="2000" dirty="0" smtClean="0"/>
                  <a:t>독립 사건</a:t>
                </a:r>
                <a:r>
                  <a:rPr lang="en-US" altLang="ko-KR" sz="2000" dirty="0" smtClean="0"/>
                  <a:t>)</a:t>
                </a:r>
                <a:endParaRPr lang="en-US" sz="2000" dirty="0" smtClean="0"/>
              </a:p>
              <a:p>
                <a:pPr lvl="1"/>
                <a:r>
                  <a:rPr lang="en-US" sz="1800" dirty="0" smtClean="0"/>
                  <a:t>If the occurrence of any event is completely unaffected by the occurrence of any other event</a:t>
                </a:r>
              </a:p>
              <a:p>
                <a:pPr lvl="2"/>
                <a:r>
                  <a:rPr lang="ko-KR" altLang="en-US" sz="1400" dirty="0" smtClean="0"/>
                  <a:t>즉</a:t>
                </a:r>
                <a:r>
                  <a:rPr lang="en-US" altLang="ko-KR" sz="1400" dirty="0" smtClean="0"/>
                  <a:t>, </a:t>
                </a:r>
                <a:r>
                  <a:rPr lang="en-US" altLang="ko-KR" sz="1400" dirty="0"/>
                  <a:t>P(</a:t>
                </a:r>
                <a:r>
                  <a:rPr lang="en-US" altLang="ko-KR" sz="1400" dirty="0" err="1"/>
                  <a:t>A|B</a:t>
                </a:r>
                <a:r>
                  <a:rPr lang="en-US" altLang="ko-KR" sz="1400" dirty="0" smtClean="0"/>
                  <a:t>) </a:t>
                </a:r>
                <a:r>
                  <a:rPr lang="ko-KR" altLang="en-US" sz="1400" dirty="0" smtClean="0"/>
                  <a:t>는 </a:t>
                </a:r>
                <a:r>
                  <a:rPr lang="en-US" altLang="ko-KR" sz="1400" dirty="0" smtClean="0"/>
                  <a:t>B</a:t>
                </a:r>
                <a:r>
                  <a:rPr lang="ko-KR" altLang="en-US" sz="1400" dirty="0" smtClean="0"/>
                  <a:t>의 발생 여부와 상관없이 </a:t>
                </a:r>
                <a:r>
                  <a:rPr lang="en-US" altLang="ko-KR" sz="1400" dirty="0" smtClean="0"/>
                  <a:t>P(A)</a:t>
                </a:r>
                <a:r>
                  <a:rPr lang="ko-KR" altLang="en-US" sz="1400" dirty="0" smtClean="0"/>
                  <a:t>라는 의미</a:t>
                </a:r>
                <a:endParaRPr lang="en-US" altLang="ko-KR" sz="1400" dirty="0" smtClean="0"/>
              </a:p>
              <a:p>
                <a:pPr lvl="2"/>
                <a:r>
                  <a:rPr lang="en-US" altLang="ko-KR" sz="1400" dirty="0"/>
                  <a:t>P(</a:t>
                </a:r>
                <a:r>
                  <a:rPr lang="en-US" altLang="ko-KR" sz="1400" dirty="0" err="1"/>
                  <a:t>A|B</a:t>
                </a:r>
                <a:r>
                  <a:rPr lang="en-US" altLang="ko-KR" sz="1400" dirty="0"/>
                  <a:t>) = P(</a:t>
                </a:r>
                <a:r>
                  <a:rPr lang="en-US" altLang="ko-KR" sz="1400" dirty="0" err="1"/>
                  <a:t>A,B</a:t>
                </a:r>
                <a:r>
                  <a:rPr lang="en-US" altLang="ko-KR" sz="1400" dirty="0"/>
                  <a:t>) / P(B) = P(A)</a:t>
                </a:r>
              </a:p>
              <a:p>
                <a:pPr lvl="2"/>
                <a:r>
                  <a:rPr lang="ko-KR" altLang="en-US" sz="1400" dirty="0" smtClean="0"/>
                  <a:t>따라서</a:t>
                </a:r>
                <a:r>
                  <a:rPr lang="en-US" altLang="ko-KR" sz="1400" dirty="0" smtClean="0"/>
                  <a:t>, </a:t>
                </a:r>
                <a:r>
                  <a:rPr lang="en-US" sz="1400" dirty="0" smtClean="0"/>
                  <a:t>P(A and </a:t>
                </a:r>
                <a:r>
                  <a:rPr lang="en-US" sz="1400" dirty="0"/>
                  <a:t>B) </a:t>
                </a:r>
                <a:r>
                  <a:rPr lang="en-US" sz="1400" dirty="0" smtClean="0"/>
                  <a:t>= </a:t>
                </a:r>
                <a:r>
                  <a:rPr lang="en-US" sz="1400" dirty="0"/>
                  <a:t>P(A) x P(B</a:t>
                </a:r>
                <a:r>
                  <a:rPr lang="en-US" sz="1400" dirty="0" smtClean="0"/>
                  <a:t>)</a:t>
                </a:r>
              </a:p>
              <a:p>
                <a:pPr lvl="2"/>
                <a:r>
                  <a:rPr lang="en-US" sz="1400" dirty="0"/>
                  <a:t>P(A and B</a:t>
                </a:r>
                <a:r>
                  <a:rPr lang="en-US" sz="1400" dirty="0" smtClean="0"/>
                  <a:t>), </a:t>
                </a:r>
                <a:r>
                  <a:rPr lang="en-US" sz="1400" dirty="0"/>
                  <a:t>P(A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1400" dirty="0"/>
                  <a:t>B</a:t>
                </a:r>
                <a:r>
                  <a:rPr lang="en-US" sz="1400" dirty="0" smtClean="0"/>
                  <a:t>), and P(A, B) =&gt; </a:t>
                </a:r>
                <a:r>
                  <a:rPr lang="ko-KR" altLang="en-US" sz="1400" dirty="0" smtClean="0"/>
                  <a:t>동일 표현</a:t>
                </a:r>
                <a:endParaRPr lang="en-US" sz="1400" dirty="0" smtClean="0"/>
              </a:p>
              <a:p>
                <a:pPr lvl="1"/>
                <a:r>
                  <a:rPr lang="en-US" sz="1800" dirty="0" smtClean="0"/>
                  <a:t>That is, </a:t>
                </a:r>
                <a:endParaRPr lang="en-US" sz="1800" dirty="0"/>
              </a:p>
              <a:p>
                <a:pPr lvl="1"/>
                <a:r>
                  <a:rPr lang="ko-KR" altLang="en-US" sz="1800" dirty="0" smtClean="0"/>
                  <a:t>두 변수 </a:t>
                </a:r>
                <a:r>
                  <a:rPr lang="en-US" altLang="ko-KR" sz="1800" dirty="0" smtClean="0"/>
                  <a:t>X, Y</a:t>
                </a:r>
                <a:r>
                  <a:rPr lang="ko-KR" altLang="en-US" sz="1800" dirty="0" smtClean="0"/>
                  <a:t>가 독립인 경우</a:t>
                </a:r>
                <a:endParaRPr lang="en-US" altLang="ko-KR" sz="1800" dirty="0" smtClean="0"/>
              </a:p>
              <a:p>
                <a:pPr lvl="2"/>
                <a:r>
                  <a:rPr lang="en-US" sz="1600" dirty="0" smtClean="0"/>
                  <a:t>P(X=x, Y=y) = P(X=x)P(Y=y)</a:t>
                </a:r>
              </a:p>
              <a:p>
                <a:pPr lvl="3"/>
                <a:r>
                  <a:rPr lang="en-US" sz="1200" dirty="0"/>
                  <a:t>P(X=x, Y=y</a:t>
                </a:r>
                <a:r>
                  <a:rPr lang="en-US" sz="1200" dirty="0" smtClean="0"/>
                  <a:t>) =&gt; Joint distribution</a:t>
                </a:r>
                <a:r>
                  <a:rPr lang="ko-KR" altLang="en-US" sz="1200" dirty="0" smtClean="0"/>
                  <a:t>이라고 함</a:t>
                </a:r>
                <a:endParaRPr lang="en-US" sz="1200" dirty="0"/>
              </a:p>
              <a:p>
                <a:pPr lvl="1"/>
                <a:r>
                  <a:rPr lang="en-US" altLang="ko-KR" sz="1800" dirty="0"/>
                  <a:t>Example</a:t>
                </a:r>
              </a:p>
              <a:p>
                <a:pPr lvl="2"/>
                <a:r>
                  <a:rPr lang="en-US" altLang="ko-KR" sz="1600" dirty="0"/>
                  <a:t>When we toss a dice twice, what is the probability that 1 comes up first and 2 comes up sequentially?</a:t>
                </a:r>
              </a:p>
              <a:p>
                <a:pPr lvl="1"/>
                <a:endParaRPr lang="en-US" sz="2000" dirty="0"/>
              </a:p>
              <a:p>
                <a:pPr lvl="2"/>
                <a:endParaRPr lang="en-US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r="-1020" b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9339-6F8B-415E-BDDE-D6EDF9DDC41F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4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상호배타적 </a:t>
                </a:r>
                <a:r>
                  <a:rPr lang="en-US" altLang="ko-KR" dirty="0" smtClean="0"/>
                  <a:t>vs. </a:t>
                </a:r>
                <a:r>
                  <a:rPr lang="ko-KR" altLang="en-US" dirty="0" smtClean="0"/>
                  <a:t>상호독립적</a:t>
                </a:r>
                <a:endParaRPr lang="en-US" altLang="ko-KR" dirty="0" smtClean="0"/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   →  </m:t>
                    </m:r>
                    <m:r>
                      <a:rPr lang="ko-KR" altLang="ko-KR">
                        <a:latin typeface="Cambria Math" panose="02040503050406030204" pitchFamily="18" charset="0"/>
                      </a:rPr>
                      <m:t>상호배타적</m:t>
                    </m:r>
                  </m:oMath>
                </a14:m>
                <a:endParaRPr lang="ko-KR" altLang="ko-KR" dirty="0"/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    →   </m:t>
                    </m:r>
                    <m:r>
                      <a:rPr lang="ko-KR" altLang="ko-KR">
                        <a:latin typeface="Cambria Math" panose="02040503050406030204" pitchFamily="18" charset="0"/>
                      </a:rPr>
                      <m:t>상호독립적</m:t>
                    </m:r>
                  </m:oMath>
                </a14:m>
                <a:endParaRPr lang="en-US" altLang="ko-KR" dirty="0" smtClean="0"/>
              </a:p>
              <a:p>
                <a:pPr lvl="1" latinLnBrk="1"/>
                <a:r>
                  <a:rPr lang="ko-KR" altLang="en-US" dirty="0" smtClean="0"/>
                  <a:t>문제</a:t>
                </a:r>
                <a:endParaRPr lang="en-US" altLang="ko-KR" dirty="0"/>
              </a:p>
              <a:p>
                <a:pPr lvl="2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≠0,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인 경우</a:t>
                </a:r>
                <a:r>
                  <a:rPr lang="en-US" altLang="ko-KR" dirty="0"/>
                  <a:t>, </a:t>
                </a:r>
                <a:r>
                  <a:rPr lang="ko-KR" altLang="ko-KR" dirty="0"/>
                  <a:t>두 사건이 서로 배타적인 경우</a:t>
                </a:r>
                <a:r>
                  <a:rPr lang="en-US" altLang="ko-KR" dirty="0"/>
                  <a:t>, </a:t>
                </a:r>
                <a:r>
                  <a:rPr lang="ko-KR" altLang="ko-KR" dirty="0"/>
                  <a:t>두 사건은 서로 독립이 될 </a:t>
                </a:r>
                <a:r>
                  <a:rPr lang="ko-KR" altLang="ko-KR" dirty="0" smtClean="0"/>
                  <a:t>수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있는가</a:t>
                </a:r>
                <a:r>
                  <a:rPr lang="en-US" altLang="ko-KR" dirty="0" smtClean="0"/>
                  <a:t>?</a:t>
                </a:r>
                <a:endParaRPr lang="ko-KR" altLang="ko-KR" dirty="0"/>
              </a:p>
              <a:p>
                <a:pPr lvl="1"/>
                <a:endParaRPr lang="ko-KR" altLang="ko-KR" dirty="0"/>
              </a:p>
              <a:p>
                <a:pPr lvl="2"/>
                <a:endParaRPr lang="ko-KR" altLang="ko-KR" dirty="0"/>
              </a:p>
              <a:p>
                <a:pPr lvl="2"/>
                <a:endParaRPr lang="ko-KR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t="-1926" b="-3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B3F4-2451-4961-9F89-44D718C7BB6B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전체 확률의 법칙 </a:t>
                </a:r>
                <a:r>
                  <a:rPr lang="en-US" altLang="ko-KR" dirty="0"/>
                  <a:t>(Law of total probability</a:t>
                </a:r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altLang="ko-KR" dirty="0"/>
                  <a:t>is a partition of the sample space S, then for any event A we have </a:t>
                </a:r>
                <a:endParaRPr lang="ko-KR" altLang="ko-KR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/>
                  <a:t>partitions of a set: </a:t>
                </a:r>
                <a:r>
                  <a:rPr lang="ko-KR" altLang="ko-KR" dirty="0"/>
                  <a:t>전체 집합의 부분집합이며</a:t>
                </a:r>
                <a:r>
                  <a:rPr lang="en-US" altLang="ko-KR" dirty="0"/>
                  <a:t>, </a:t>
                </a:r>
                <a:r>
                  <a:rPr lang="ko-KR" altLang="ko-KR" dirty="0"/>
                  <a:t>상호배타적이고</a:t>
                </a:r>
                <a:r>
                  <a:rPr lang="en-US" altLang="ko-KR" dirty="0"/>
                  <a:t>, </a:t>
                </a:r>
                <a:r>
                  <a:rPr lang="ko-KR" altLang="ko-KR" dirty="0"/>
                  <a:t>전체의 합이 전체 집합이 되는 하는 </a:t>
                </a:r>
                <a:r>
                  <a:rPr lang="ko-KR" altLang="ko-KR" dirty="0" smtClean="0"/>
                  <a:t>부분집합들</a:t>
                </a:r>
                <a:r>
                  <a:rPr lang="en-US" altLang="ko-KR" dirty="0" smtClean="0"/>
                  <a:t> (</a:t>
                </a:r>
                <a:r>
                  <a:rPr lang="ko-KR" altLang="en-US" dirty="0" smtClean="0"/>
                  <a:t>다음 페이지 그림 참고</a:t>
                </a:r>
                <a:r>
                  <a:rPr lang="en-US" altLang="ko-KR" dirty="0" smtClean="0"/>
                  <a:t>)</a:t>
                </a:r>
                <a:endParaRPr lang="ko-KR" altLang="ko-KR" dirty="0"/>
              </a:p>
              <a:p>
                <a:pPr lvl="2"/>
                <a:endParaRPr lang="ko-KR" altLang="ko-KR" dirty="0"/>
              </a:p>
              <a:p>
                <a:pPr lvl="2"/>
                <a:endParaRPr lang="ko-KR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t="-1926" r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E099-DB7C-43FC-85B4-F4104848ECC1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확률의 법칙</a:t>
            </a:r>
            <a:r>
              <a:rPr lang="en-US" altLang="ko-KR" dirty="0" smtClean="0"/>
              <a:t> (cont’d)</a:t>
            </a:r>
            <a:endParaRPr lang="ko-KR" altLang="ko-KR" dirty="0"/>
          </a:p>
          <a:p>
            <a:pPr lvl="2"/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6956-5AD9-4058-A91F-F6481FEDCE7C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990600" y="3048000"/>
            <a:ext cx="2971800" cy="16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1752600" y="3048000"/>
            <a:ext cx="228600" cy="16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2895600" y="3048000"/>
            <a:ext cx="228600" cy="160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/>
          <p:cNvSpPr/>
          <p:nvPr/>
        </p:nvSpPr>
        <p:spPr bwMode="auto">
          <a:xfrm>
            <a:off x="4916488" y="3048000"/>
            <a:ext cx="2971800" cy="1600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1126" y="366343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65505" y="366343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</a:t>
            </a:r>
            <a:r>
              <a:rPr lang="en-US" altLang="ko-KR" baseline="-25000" dirty="0" err="1" smtClean="0"/>
              <a:t>1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274361" y="366343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</a:t>
            </a:r>
            <a:r>
              <a:rPr lang="en-US" altLang="ko-KR" baseline="-25000" dirty="0" err="1"/>
              <a:t>2</a:t>
            </a:r>
            <a:endParaRPr lang="ko-KR" alt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346547" y="366343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</a:t>
            </a:r>
            <a:r>
              <a:rPr lang="en-US" altLang="ko-KR" baseline="-25000" dirty="0" err="1"/>
              <a:t>3</a:t>
            </a:r>
            <a:endParaRPr lang="ko-KR" alt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497094" y="2667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</a:t>
            </a:r>
            <a:endParaRPr lang="ko-KR" alt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24000" y="4840030"/>
            <a:ext cx="2971800" cy="1600200"/>
            <a:chOff x="1828800" y="4878387"/>
            <a:chExt cx="2971800" cy="1600200"/>
          </a:xfrm>
        </p:grpSpPr>
        <p:sp>
          <p:nvSpPr>
            <p:cNvPr id="12" name="Oval 11"/>
            <p:cNvSpPr/>
            <p:nvPr/>
          </p:nvSpPr>
          <p:spPr bwMode="auto">
            <a:xfrm>
              <a:off x="2241137" y="5183187"/>
              <a:ext cx="2133600" cy="9906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828800" y="4878387"/>
              <a:ext cx="2971800" cy="1600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flipH="1">
              <a:off x="2590800" y="4878387"/>
              <a:ext cx="22860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733800" y="4878387"/>
              <a:ext cx="228600" cy="1600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Oval 25"/>
          <p:cNvSpPr/>
          <p:nvPr/>
        </p:nvSpPr>
        <p:spPr bwMode="auto">
          <a:xfrm>
            <a:off x="5335588" y="3389570"/>
            <a:ext cx="2133600" cy="990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5240" y="2508012"/>
            <a:ext cx="1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r>
              <a:rPr lang="en-US" altLang="ko-KR" baseline="-25000" dirty="0" smtClean="0"/>
              <a:t>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</a:t>
            </a:r>
            <a:r>
              <a:rPr lang="ko-KR" altLang="en-US" dirty="0" smtClean="0"/>
              <a:t>의 파티션</a:t>
            </a:r>
            <a:endParaRPr lang="ko-KR" altLang="en-US" dirty="0"/>
          </a:p>
        </p:txBody>
      </p:sp>
      <p:cxnSp>
        <p:nvCxnSpPr>
          <p:cNvPr id="19" name="Straight Arrow Connector 18"/>
          <p:cNvCxnSpPr>
            <a:stCxn id="8" idx="2"/>
          </p:cNvCxnSpPr>
          <p:nvPr/>
        </p:nvCxnSpPr>
        <p:spPr bwMode="auto">
          <a:xfrm>
            <a:off x="885584" y="2877344"/>
            <a:ext cx="486016" cy="7860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ight Arrow 23"/>
          <p:cNvSpPr/>
          <p:nvPr/>
        </p:nvSpPr>
        <p:spPr bwMode="auto">
          <a:xfrm>
            <a:off x="4800600" y="5338247"/>
            <a:ext cx="246856" cy="52915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239544" y="5274282"/>
                <a:ext cx="371665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+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+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544" y="5274282"/>
                <a:ext cx="3716658" cy="646331"/>
              </a:xfrm>
              <a:prstGeom prst="rect">
                <a:avLst/>
              </a:prstGeom>
              <a:blipFill>
                <a:blip r:embed="rId2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61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Bayes’ Rule</a:t>
                </a:r>
              </a:p>
              <a:p>
                <a:pPr lvl="1"/>
                <a:r>
                  <a:rPr lang="ko-KR" altLang="en-US" sz="2000" dirty="0" smtClean="0"/>
                  <a:t>조건부 확률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ko-KR" sz="1800" dirty="0"/>
              </a:p>
              <a:p>
                <a:pPr lvl="2"/>
                <a:r>
                  <a:rPr lang="ko-KR" altLang="ko-KR" sz="1800" dirty="0"/>
                  <a:t>여기서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 smtClean="0"/>
              </a:p>
              <a:p>
                <a:pPr lvl="1"/>
                <a:r>
                  <a:rPr lang="en-US" altLang="ko-KR" sz="2000" dirty="0"/>
                  <a:t>Bayes’ </a:t>
                </a:r>
                <a:r>
                  <a:rPr lang="en-US" altLang="ko-KR" sz="2000" dirty="0" smtClean="0"/>
                  <a:t>Rule:</a:t>
                </a:r>
                <a:r>
                  <a:rPr lang="ko-KR" altLang="en-US" sz="22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ko-KR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ko-KR" sz="220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200" dirty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2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ko-KR" sz="2000" dirty="0"/>
              </a:p>
              <a:p>
                <a:pPr lvl="1"/>
                <a:r>
                  <a:rPr lang="ko-KR" altLang="en-US" sz="2000" dirty="0" smtClean="0"/>
                  <a:t>이를 이용한 것이 </a:t>
                </a:r>
                <a:r>
                  <a:rPr lang="en-US" altLang="ko-KR" sz="2000" dirty="0" smtClean="0"/>
                  <a:t>Naïve Bayes </a:t>
                </a:r>
                <a:r>
                  <a:rPr lang="ko-KR" altLang="en-US" sz="2000" dirty="0" smtClean="0"/>
                  <a:t>모형</a:t>
                </a:r>
                <a:endParaRPr lang="ko-KR" altLang="ko-KR" sz="2000" dirty="0"/>
              </a:p>
              <a:p>
                <a:pPr lvl="2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F7C3-5027-49A9-976D-D256A3C06C9D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변수 </a:t>
            </a:r>
            <a:r>
              <a:rPr lang="en-US" altLang="ko-KR" sz="2400" dirty="0" smtClean="0"/>
              <a:t>(Random variable)</a:t>
            </a:r>
            <a:endParaRPr lang="en-US" sz="2400" dirty="0" smtClean="0"/>
          </a:p>
          <a:p>
            <a:pPr lvl="1"/>
            <a:r>
              <a:rPr lang="ko-KR" altLang="en-US" sz="2000" dirty="0"/>
              <a:t>그 값이 무작위 시행 </a:t>
            </a:r>
            <a:r>
              <a:rPr lang="en-US" altLang="ko-KR" sz="2000" dirty="0"/>
              <a:t>(random experiment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결과에 </a:t>
            </a:r>
            <a:r>
              <a:rPr lang="ko-KR" altLang="en-US" sz="2000" dirty="0"/>
              <a:t>의해서 결정이 되는 </a:t>
            </a:r>
            <a:r>
              <a:rPr lang="ko-KR" altLang="en-US" sz="2000" dirty="0" smtClean="0"/>
              <a:t>어떤 것</a:t>
            </a:r>
            <a:endParaRPr lang="en-US" altLang="ko-KR" sz="2000" dirty="0" smtClean="0"/>
          </a:p>
          <a:p>
            <a:pPr lvl="1"/>
            <a:r>
              <a:rPr lang="en-US" sz="2000" dirty="0" smtClean="0"/>
              <a:t>Example</a:t>
            </a:r>
          </a:p>
          <a:p>
            <a:pPr lvl="2"/>
            <a:r>
              <a:rPr lang="ko-KR" altLang="en-US" sz="1600" b="1" u="sng" dirty="0" smtClean="0"/>
              <a:t>두개의 동전을 동시에 던지는 시행</a:t>
            </a:r>
            <a:r>
              <a:rPr lang="ko-KR" altLang="en-US" sz="1600" dirty="0" smtClean="0"/>
              <a:t>의 표본 공간</a:t>
            </a:r>
            <a:r>
              <a:rPr lang="en-US" altLang="ko-KR" sz="1600" dirty="0" smtClean="0"/>
              <a:t>, </a:t>
            </a:r>
            <a:r>
              <a:rPr lang="pt-BR" altLang="ko-KR" sz="1600" dirty="0"/>
              <a:t>S = {(H,H), (H,T), (T,H), (T,T</a:t>
            </a:r>
            <a:r>
              <a:rPr lang="pt-BR" altLang="ko-KR" sz="1600" dirty="0" smtClean="0"/>
              <a:t>)}</a:t>
            </a:r>
          </a:p>
          <a:p>
            <a:pPr lvl="2"/>
            <a:r>
              <a:rPr lang="ko-KR" altLang="en-US" sz="1600" dirty="0"/>
              <a:t>변수 </a:t>
            </a:r>
            <a:r>
              <a:rPr lang="en-US" altLang="ko-KR" sz="1600" dirty="0" smtClean="0"/>
              <a:t>X: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두개의 동전을 동시에 던질 때 나오는 앞면의 </a:t>
            </a:r>
            <a:r>
              <a:rPr lang="ko-KR" altLang="en-US" sz="1600" dirty="0" smtClean="0"/>
              <a:t>수</a:t>
            </a:r>
            <a:endParaRPr lang="en-US" altLang="ko-KR" sz="1600" dirty="0" smtClean="0"/>
          </a:p>
          <a:p>
            <a:pPr lvl="3"/>
            <a:r>
              <a:rPr lang="en-US" altLang="ko-KR" sz="1200" dirty="0"/>
              <a:t>X</a:t>
            </a:r>
            <a:r>
              <a:rPr lang="ko-KR" altLang="en-US" sz="1200" dirty="0"/>
              <a:t>가 취할 수 있는 값은 </a:t>
            </a:r>
            <a:r>
              <a:rPr lang="en-US" altLang="ko-KR" sz="1200" dirty="0"/>
              <a:t>0, 1, </a:t>
            </a:r>
            <a:r>
              <a:rPr lang="en-US" altLang="ko-KR" sz="1200" dirty="0" smtClean="0"/>
              <a:t>2</a:t>
            </a:r>
          </a:p>
          <a:p>
            <a:pPr lvl="3"/>
            <a:r>
              <a:rPr lang="ko-KR" altLang="en-US" sz="1200" dirty="0"/>
              <a:t>이러한 값들은 시행의 결과에 의해 </a:t>
            </a:r>
            <a:r>
              <a:rPr lang="ko-KR" altLang="en-US" sz="1200" dirty="0" smtClean="0"/>
              <a:t>결정</a:t>
            </a:r>
            <a:endParaRPr lang="en-US" altLang="ko-KR" sz="1200" dirty="0" smtClean="0"/>
          </a:p>
          <a:p>
            <a:pPr lvl="3"/>
            <a:r>
              <a:rPr lang="ko-KR" altLang="en-US" sz="1200" dirty="0" smtClean="0"/>
              <a:t>예를 들어</a:t>
            </a:r>
            <a:r>
              <a:rPr lang="en-US" altLang="ko-KR" sz="1200" dirty="0" smtClean="0"/>
              <a:t>, </a:t>
            </a:r>
            <a:r>
              <a:rPr lang="ko-KR" altLang="en-US" sz="1200" dirty="0"/>
              <a:t>시행의 결과가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H,T</a:t>
            </a:r>
            <a:r>
              <a:rPr lang="en-US" altLang="ko-KR" sz="1200" dirty="0"/>
              <a:t>)</a:t>
            </a:r>
            <a:r>
              <a:rPr lang="ko-KR" altLang="en-US" sz="1200" dirty="0"/>
              <a:t>라고 한다면</a:t>
            </a:r>
            <a:r>
              <a:rPr lang="en-US" altLang="ko-KR" sz="1200" dirty="0"/>
              <a:t>, X</a:t>
            </a:r>
            <a:r>
              <a:rPr lang="ko-KR" altLang="en-US" sz="1200" dirty="0"/>
              <a:t>의 값은 </a:t>
            </a:r>
            <a:r>
              <a:rPr lang="en-US" altLang="ko-KR" sz="1200" dirty="0" smtClean="0"/>
              <a:t>1</a:t>
            </a:r>
          </a:p>
          <a:p>
            <a:pPr lvl="1"/>
            <a:r>
              <a:rPr lang="ko-KR" altLang="en-US" sz="2000" dirty="0" smtClean="0"/>
              <a:t>변수가 취하는 값은 실수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이러한 </a:t>
            </a:r>
            <a:r>
              <a:rPr lang="ko-KR" altLang="en-US" sz="2000" dirty="0"/>
              <a:t>관점에서 변수는 </a:t>
            </a:r>
            <a:r>
              <a:rPr lang="ko-KR" altLang="en-US" sz="2000" dirty="0" smtClean="0"/>
              <a:t>하나의 </a:t>
            </a:r>
            <a:r>
              <a:rPr lang="ko-KR" altLang="en-US" sz="2000" dirty="0"/>
              <a:t>숫자</a:t>
            </a:r>
            <a:r>
              <a:rPr lang="en-US" altLang="ko-KR" sz="2000" dirty="0"/>
              <a:t>(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실수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무작위 시행의 </a:t>
            </a:r>
            <a:r>
              <a:rPr lang="ko-KR" altLang="en-US" sz="2000" dirty="0" smtClean="0"/>
              <a:t>각 결과에 </a:t>
            </a:r>
            <a:r>
              <a:rPr lang="ko-KR" altLang="en-US" sz="2000" dirty="0"/>
              <a:t>할당 </a:t>
            </a:r>
            <a:r>
              <a:rPr lang="en-US" altLang="ko-KR" sz="2000" dirty="0"/>
              <a:t>(assign)</a:t>
            </a:r>
            <a:r>
              <a:rPr lang="ko-KR" altLang="en-US" sz="2000" dirty="0"/>
              <a:t>하는 </a:t>
            </a:r>
            <a:r>
              <a:rPr lang="ko-KR" altLang="en-US" sz="2000" dirty="0" smtClean="0"/>
              <a:t>함수라고 생각 가능</a:t>
            </a:r>
            <a:endParaRPr lang="en-US" altLang="ko-KR" sz="2000" dirty="0" smtClean="0"/>
          </a:p>
          <a:p>
            <a:pPr lvl="2"/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574E-4DC2-4715-9999-4FE90BFFE4AE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(</a:t>
            </a:r>
            <a:r>
              <a:rPr lang="ko-KR" altLang="en-US" dirty="0" smtClean="0"/>
              <a:t>확률</a:t>
            </a:r>
            <a:r>
              <a:rPr lang="en-US" altLang="ko-KR" smtClean="0"/>
              <a:t>)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FF948-232C-4508-B7F6-7FAB3C5D6B61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변수 </a:t>
                </a:r>
                <a:r>
                  <a:rPr lang="en-US" altLang="ko-KR" sz="2400" dirty="0" smtClean="0"/>
                  <a:t>(cont’d)</a:t>
                </a:r>
                <a:endParaRPr lang="en-US" sz="2400" dirty="0" smtClean="0"/>
              </a:p>
              <a:p>
                <a:pPr lvl="1"/>
                <a:r>
                  <a:rPr lang="ko-KR" altLang="en-US" sz="2000" dirty="0" smtClean="0"/>
                  <a:t>변수의 </a:t>
                </a:r>
                <a:r>
                  <a:rPr lang="ko-KR" altLang="en-US" sz="2000" dirty="0"/>
                  <a:t>정의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변수는 표본공간에서 실수로의 </a:t>
                </a:r>
                <a:r>
                  <a:rPr lang="ko-KR" altLang="en-US" sz="2000" dirty="0" smtClean="0"/>
                  <a:t>함수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sz="1800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ko-KR" altLang="ko-KR" sz="1800" dirty="0"/>
                  <a:t>은 실수집합</a:t>
                </a:r>
              </a:p>
              <a:p>
                <a:pPr lvl="2"/>
                <a:endParaRPr lang="en-US" altLang="ko-KR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8A22-E744-420C-A37A-2DE87B6038C0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3409950" cy="2779713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04800" y="3276600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시행의 결과인 (H,H)는 변수 X에 </a:t>
            </a:r>
            <a:r>
              <a:rPr lang="ko-KR" altLang="en-US" sz="1400" dirty="0" smtClean="0"/>
              <a:t>의해서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가 할당</a:t>
            </a:r>
            <a:endParaRPr lang="ko-KR" altLang="en-US" sz="14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438400" y="3505200"/>
            <a:ext cx="685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781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변수 </a:t>
                </a:r>
                <a:r>
                  <a:rPr lang="en-US" altLang="ko-KR" sz="2400" dirty="0" smtClean="0"/>
                  <a:t>(cont’d)</a:t>
                </a:r>
                <a:endParaRPr lang="en-US" sz="2400" dirty="0" smtClean="0"/>
              </a:p>
              <a:p>
                <a:pPr lvl="1"/>
                <a:r>
                  <a:rPr lang="ko-KR" altLang="en-US" sz="2000" dirty="0" smtClean="0"/>
                  <a:t>변수가 특정한 값을 취하는 것은 하나의 사건이 됨</a:t>
                </a:r>
                <a:endParaRPr lang="en-US" altLang="ko-KR" sz="2000" dirty="0" smtClean="0"/>
              </a:p>
              <a:p>
                <a:pPr lvl="2"/>
                <a:r>
                  <a:rPr lang="ko-KR" altLang="en-US" sz="1600" dirty="0" smtClean="0"/>
                  <a:t>예</a:t>
                </a:r>
                <a:r>
                  <a:rPr lang="en-US" altLang="ko-KR" sz="1600" dirty="0" smtClean="0"/>
                  <a:t>) X=1, </a:t>
                </a:r>
                <a:r>
                  <a:rPr lang="ko-KR" altLang="en-US" sz="1600" dirty="0" smtClean="0"/>
                  <a:t>동전을 두개 던졌을 때 앞면이 </a:t>
                </a:r>
                <a:r>
                  <a:rPr lang="en-US" altLang="ko-KR" sz="1600" dirty="0" smtClean="0"/>
                  <a:t>1</a:t>
                </a:r>
                <a:r>
                  <a:rPr lang="ko-KR" altLang="en-US" sz="1600" dirty="0" smtClean="0"/>
                  <a:t>개 나오는 사건</a:t>
                </a:r>
                <a:r>
                  <a:rPr lang="en-US" altLang="ko-KR" sz="1600" dirty="0" smtClean="0"/>
                  <a:t> </a:t>
                </a:r>
              </a:p>
              <a:p>
                <a:pPr lvl="3"/>
                <a:r>
                  <a:rPr lang="ko-KR" altLang="en-US" sz="1200" dirty="0" smtClean="0"/>
                  <a:t>따라서 앞에서 배운 사건의 확률을 구하는 방법이 그대로 적용</a:t>
                </a:r>
                <a:endParaRPr lang="en-US" altLang="ko-KR" sz="12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 smtClean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ko-KR" sz="1800" dirty="0"/>
                  <a:t>에 해당하는 결과의 수 </a:t>
                </a:r>
                <a:r>
                  <a:rPr lang="en-US" altLang="ko-KR" sz="1800" dirty="0"/>
                  <a:t>/ </a:t>
                </a:r>
                <a:r>
                  <a:rPr lang="ko-KR" altLang="ko-KR" sz="1800" dirty="0"/>
                  <a:t>시행으로 나올 수 있는 모든 결과의 수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ko-KR" sz="1800" dirty="0"/>
                  <a:t>에 해당하는 </a:t>
                </a:r>
                <a:r>
                  <a:rPr lang="ko-KR" altLang="en-US" sz="1800" dirty="0" smtClean="0"/>
                  <a:t>집합의 </a:t>
                </a:r>
                <a:r>
                  <a:rPr lang="ko-KR" altLang="ko-KR" sz="1800" dirty="0" smtClean="0"/>
                  <a:t>원소의 </a:t>
                </a:r>
                <a:r>
                  <a:rPr lang="ko-KR" altLang="ko-KR" sz="1800" dirty="0"/>
                  <a:t>수</a:t>
                </a:r>
                <a:r>
                  <a:rPr lang="en-US" altLang="ko-KR" sz="1800" dirty="0"/>
                  <a:t> / </a:t>
                </a:r>
                <a:r>
                  <a:rPr lang="ko-KR" altLang="ko-KR" sz="1800" dirty="0"/>
                  <a:t>표본공간의 원소의 </a:t>
                </a:r>
                <a:r>
                  <a:rPr lang="ko-KR" altLang="ko-KR" sz="1800" dirty="0" smtClean="0"/>
                  <a:t>수</a:t>
                </a:r>
                <a:endParaRPr lang="en-US" altLang="ko-KR" sz="1800" dirty="0" smtClean="0"/>
              </a:p>
              <a:p>
                <a:pPr lvl="3"/>
                <a:r>
                  <a:rPr lang="en-US" altLang="ko-KR" sz="1800" dirty="0" smtClean="0"/>
                  <a:t>Example</a:t>
                </a:r>
              </a:p>
              <a:p>
                <a:pPr lvl="4"/>
                <a:r>
                  <a:rPr lang="en-US" altLang="ko-KR" sz="1800" dirty="0" smtClean="0"/>
                  <a:t>X: </a:t>
                </a:r>
                <a:r>
                  <a:rPr lang="ko-KR" altLang="en-US" sz="1800" dirty="0" smtClean="0"/>
                  <a:t>동전을 두개 던졌을 때 나오는 앞면의 수</a:t>
                </a:r>
                <a:r>
                  <a:rPr lang="en-US" altLang="ko-KR" sz="1800" dirty="0" smtClean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sz="1800" dirty="0" smtClean="0"/>
                  <a:t>?</a:t>
                </a:r>
                <a:endParaRPr lang="ko-KR" altLang="ko-KR" sz="1800" dirty="0"/>
              </a:p>
              <a:p>
                <a:pPr lvl="3"/>
                <a:endParaRPr lang="en-US" altLang="ko-KR" sz="1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BB5A-38B9-4D75-AF49-CE78D9B4CB24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789783" y="4267200"/>
            <a:ext cx="6858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391070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하나의 사건</a:t>
            </a:r>
            <a:endParaRPr lang="ko-KR" altLang="en-US" dirty="0"/>
          </a:p>
        </p:txBody>
      </p:sp>
      <p:cxnSp>
        <p:nvCxnSpPr>
          <p:cNvPr id="11" name="Straight Arrow Connector 10"/>
          <p:cNvCxnSpPr>
            <a:stCxn id="9" idx="3"/>
            <a:endCxn id="7" idx="1"/>
          </p:cNvCxnSpPr>
          <p:nvPr/>
        </p:nvCxnSpPr>
        <p:spPr bwMode="auto">
          <a:xfrm>
            <a:off x="2172964" y="4095368"/>
            <a:ext cx="616819" cy="3623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155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Probability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확률에서의 변수의 종류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이산변수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셀수 있는 변수</a:t>
            </a:r>
            <a:endParaRPr lang="en-US" altLang="ko-KR" sz="2000" dirty="0" smtClean="0"/>
          </a:p>
          <a:p>
            <a:pPr lvl="3"/>
            <a:r>
              <a:rPr lang="en-US" altLang="ko-KR" sz="1800" dirty="0" smtClean="0"/>
              <a:t>finite </a:t>
            </a:r>
          </a:p>
          <a:p>
            <a:pPr lvl="3"/>
            <a:r>
              <a:rPr lang="en-US" altLang="ko-KR" sz="1800" dirty="0" smtClean="0"/>
              <a:t>or countably infinite (</a:t>
            </a:r>
            <a:r>
              <a:rPr lang="ko-KR" altLang="en-US" sz="1800" dirty="0" smtClean="0"/>
              <a:t>예</a:t>
            </a:r>
            <a:r>
              <a:rPr lang="en-US" altLang="ko-KR" sz="1800" dirty="0"/>
              <a:t>: 1</a:t>
            </a:r>
            <a:r>
              <a:rPr lang="ko-KR" altLang="en-US" sz="1800" dirty="0"/>
              <a:t>년에 백화점에 방문한 사람들의 수</a:t>
            </a:r>
            <a:r>
              <a:rPr lang="en-US" altLang="ko-KR" sz="1800" dirty="0"/>
              <a:t>, </a:t>
            </a:r>
            <a:r>
              <a:rPr lang="ko-KR" altLang="en-US" sz="1800" dirty="0"/>
              <a:t>교통사고의 </a:t>
            </a:r>
            <a:r>
              <a:rPr lang="ko-KR" altLang="en-US" sz="1800" dirty="0" smtClean="0"/>
              <a:t>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lvl="1"/>
            <a:r>
              <a:rPr lang="ko-KR" altLang="en-US" sz="2400" dirty="0" smtClean="0"/>
              <a:t>연속변수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셀수 없는 변수</a:t>
            </a:r>
            <a:endParaRPr lang="en-US" altLang="ko-KR" sz="2000" dirty="0" smtClean="0"/>
          </a:p>
          <a:p>
            <a:pPr lvl="3"/>
            <a:r>
              <a:rPr lang="en-US" altLang="ko-KR" sz="1800" dirty="0" smtClean="0"/>
              <a:t>infinite and uncountable</a:t>
            </a:r>
          </a:p>
          <a:p>
            <a:pPr lvl="3"/>
            <a:r>
              <a:rPr lang="ko-KR" altLang="ko-KR" sz="1800" dirty="0"/>
              <a:t>일반적으로 온도</a:t>
            </a:r>
            <a:r>
              <a:rPr lang="en-US" altLang="ko-KR" sz="1800" dirty="0"/>
              <a:t>, </a:t>
            </a:r>
            <a:r>
              <a:rPr lang="ko-KR" altLang="ko-KR" sz="1800" dirty="0" smtClean="0"/>
              <a:t>무게</a:t>
            </a:r>
            <a:r>
              <a:rPr lang="en-US" altLang="ko-KR" sz="1800" dirty="0" smtClean="0"/>
              <a:t>, </a:t>
            </a:r>
            <a:r>
              <a:rPr lang="ko-KR" altLang="ko-KR" sz="1800" dirty="0"/>
              <a:t>길이 등 특정한 구간에 존재하는 모든 실수값을 취할 수 있는 변수를 </a:t>
            </a:r>
            <a:r>
              <a:rPr lang="ko-KR" altLang="ko-KR" sz="1800" dirty="0" smtClean="0"/>
              <a:t>의미</a:t>
            </a:r>
            <a:endParaRPr lang="en-US" altLang="ko-KR" sz="1800" dirty="0" smtClean="0"/>
          </a:p>
          <a:p>
            <a:pPr lvl="4"/>
            <a:r>
              <a:rPr lang="ko-KR" altLang="en-US" sz="1800" dirty="0" smtClean="0"/>
              <a:t>간단히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소수를 취할 수 있는 변수라고 생각할 수 있음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2DFC-72A5-4B00-83B5-C6691DAC3728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53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이산변수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이산변수의 확률</a:t>
                </a:r>
                <a:endParaRPr lang="en-US" altLang="ko-KR" sz="2800" dirty="0" smtClean="0"/>
              </a:p>
              <a:p>
                <a:pPr lvl="1"/>
                <a:r>
                  <a:rPr lang="en-US" altLang="ko-KR" sz="2400" dirty="0" smtClean="0"/>
                  <a:t>Probability mass function (</a:t>
                </a:r>
                <a:r>
                  <a:rPr lang="en-US" altLang="ko-KR" sz="2400" dirty="0" err="1" smtClean="0"/>
                  <a:t>pmf</a:t>
                </a:r>
                <a:r>
                  <a:rPr lang="en-US" altLang="ko-KR" sz="2400" dirty="0" smtClean="0"/>
                  <a:t>) </a:t>
                </a:r>
              </a:p>
              <a:p>
                <a:pPr lvl="2"/>
                <a:r>
                  <a:rPr lang="ko-KR" altLang="en-US" sz="2000" dirty="0" smtClean="0"/>
                  <a:t>이산변수가 특정한 값을 취할 확률을 나타낼때 사용되는 함수 </a:t>
                </a:r>
                <a:endParaRPr lang="en-US" altLang="ko-KR" sz="2000" dirty="0" smtClean="0"/>
              </a:p>
              <a:p>
                <a:pPr lvl="2" latinLnBrk="1"/>
                <a:r>
                  <a:rPr lang="ko-KR" altLang="ko-KR" sz="2000" dirty="0"/>
                  <a:t>취할 수 있는 값들이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ko-KR" altLang="ko-KR" sz="2000" dirty="0"/>
                  <a:t>인 이산변수 </a:t>
                </a:r>
                <a:r>
                  <a:rPr lang="en-US" altLang="ko-KR" sz="2000" dirty="0"/>
                  <a:t>X</a:t>
                </a:r>
                <a:r>
                  <a:rPr lang="ko-KR" altLang="ko-KR" sz="2000" dirty="0"/>
                  <a:t>에 대해서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 smtClean="0"/>
                  <a:t>다음과 같이 표현 가능 </a:t>
                </a:r>
                <a:endParaRPr lang="ko-KR" altLang="ko-KR" sz="2000" dirty="0" smtClean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=1, 2, 3, …</m:t>
                    </m:r>
                  </m:oMath>
                </a14:m>
                <a:endParaRPr lang="en-US" altLang="ko-KR" sz="1800" dirty="0" smtClean="0"/>
              </a:p>
              <a:p>
                <a:pPr lvl="2"/>
                <a:r>
                  <a:rPr lang="ko-KR" altLang="en-US" sz="2000" dirty="0" smtClean="0"/>
                  <a:t>일반적으로 변수마다의 </a:t>
                </a:r>
                <a:r>
                  <a:rPr lang="en-US" altLang="ko-KR" sz="2000" dirty="0" err="1" smtClean="0"/>
                  <a:t>pmf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는 상이</a:t>
                </a:r>
                <a:endParaRPr lang="en-US" altLang="ko-KR" sz="2000" dirty="0" smtClean="0"/>
              </a:p>
              <a:p>
                <a:pPr lvl="3"/>
                <a:r>
                  <a:rPr lang="ko-KR" altLang="en-US" sz="1800" dirty="0" smtClean="0"/>
                  <a:t>서로 다른 변수가 동일한 </a:t>
                </a:r>
                <a:r>
                  <a:rPr lang="en-US" altLang="ko-KR" sz="1800" dirty="0" err="1" smtClean="0"/>
                  <a:t>pmf</a:t>
                </a:r>
                <a:r>
                  <a:rPr lang="ko-KR" altLang="en-US" sz="1800" dirty="0" smtClean="0"/>
                  <a:t>를 갖을 수도 있음</a:t>
                </a:r>
                <a:endParaRPr lang="en-US" altLang="ko-KR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8A65-CF1D-4BE1-B208-A7AC2D2FBA63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71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이산변수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pmf</a:t>
                </a:r>
                <a:r>
                  <a:rPr lang="ko-KR" altLang="en-US" sz="2400" dirty="0" smtClean="0"/>
                  <a:t>의 예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 smtClean="0"/>
                  <a:t>변수 </a:t>
                </a:r>
                <a:r>
                  <a:rPr lang="en-US" altLang="ko-KR" sz="2000" dirty="0" smtClean="0"/>
                  <a:t>X: </a:t>
                </a:r>
                <a:r>
                  <a:rPr lang="ko-KR" altLang="ko-KR" sz="2000" dirty="0" smtClean="0"/>
                  <a:t>두개의 </a:t>
                </a:r>
                <a:r>
                  <a:rPr lang="ko-KR" altLang="ko-KR" sz="2000" dirty="0"/>
                  <a:t>동전을 </a:t>
                </a:r>
                <a:r>
                  <a:rPr lang="ko-KR" altLang="en-US" sz="2000" dirty="0" smtClean="0"/>
                  <a:t>동시에 던질 때 나오는 앞면의 수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endParaRPr lang="ko-KR" altLang="ko-KR" sz="2000" dirty="0"/>
              </a:p>
              <a:p>
                <a:pPr lvl="2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ko-KR" sz="2000" dirty="0" smtClean="0"/>
              </a:p>
              <a:p>
                <a:pPr lvl="2" latinLnBrk="1"/>
                <a:r>
                  <a:rPr lang="ko-KR" altLang="ko-KR" sz="2000" dirty="0"/>
                  <a:t>이 예에서의 </a:t>
                </a:r>
                <a:r>
                  <a:rPr lang="en-US" altLang="ko-KR" sz="2000" dirty="0" err="1" smtClean="0"/>
                  <a:t>pmf</a:t>
                </a:r>
                <a:r>
                  <a:rPr lang="ko-KR" altLang="ko-KR" sz="2000" dirty="0" smtClean="0"/>
                  <a:t>는 </a:t>
                </a:r>
                <a:r>
                  <a:rPr lang="ko-KR" altLang="ko-KR" sz="2000" dirty="0"/>
                  <a:t>모든 숫자에 대해서 다음과 같이 표현될 수 </a:t>
                </a:r>
                <a:r>
                  <a:rPr lang="ko-KR" altLang="en-US" sz="2000" dirty="0" smtClean="0"/>
                  <a:t>있음</a:t>
                </a:r>
                <a:endParaRPr lang="ko-KR" altLang="ko-KR" sz="2000" dirty="0"/>
              </a:p>
              <a:p>
                <a:pPr lvl="3" latinLnBrk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∈{0,1,2}</m:t>
                            </m:r>
                          </m:e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ko-KR" sz="1800">
                                <a:latin typeface="Cambria Math" panose="02040503050406030204" pitchFamily="18" charset="0"/>
                              </a:rPr>
                              <m:t>그렇지</m:t>
                            </m:r>
                            <m:r>
                              <a:rPr lang="ko-KR" altLang="ko-KR" sz="18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ko-KR" sz="1800">
                                <a:latin typeface="Cambria Math" panose="02040503050406030204" pitchFamily="18" charset="0"/>
                              </a:rPr>
                              <m:t>않은</m:t>
                            </m:r>
                            <m:r>
                              <a:rPr lang="ko-KR" altLang="ko-KR" sz="18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ko-KR" sz="1800">
                                <a:latin typeface="Cambria Math" panose="02040503050406030204" pitchFamily="18" charset="0"/>
                              </a:rPr>
                              <m:t>경우</m:t>
                            </m:r>
                          </m:e>
                        </m:eqArr>
                      </m:e>
                    </m:d>
                  </m:oMath>
                </a14:m>
                <a:endParaRPr lang="ko-KR" altLang="ko-KR" sz="1800" dirty="0"/>
              </a:p>
              <a:p>
                <a:pPr lvl="2" latinLnBrk="1"/>
                <a:endParaRPr lang="ko-KR" altLang="ko-KR" sz="2000" dirty="0"/>
              </a:p>
              <a:p>
                <a:pPr lvl="2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 r="-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3BD9-85CE-4084-91E2-ED541FD7E1C5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38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이산변수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28838"/>
            <a:ext cx="4062729" cy="4114800"/>
          </a:xfrm>
        </p:spPr>
        <p:txBody>
          <a:bodyPr/>
          <a:lstStyle/>
          <a:p>
            <a:r>
              <a:rPr lang="ko-KR" altLang="en-US" sz="2800" dirty="0" smtClean="0"/>
              <a:t>확률분포</a:t>
            </a:r>
            <a:endParaRPr lang="en-US" altLang="ko-KR" sz="2800" dirty="0" smtClean="0"/>
          </a:p>
          <a:p>
            <a:pPr lvl="1"/>
            <a:r>
              <a:rPr lang="ko-KR" altLang="en-US" sz="2000" dirty="0" smtClean="0"/>
              <a:t>확률분포란</a:t>
            </a:r>
            <a:r>
              <a:rPr lang="en-US" altLang="ko-KR" sz="2000" dirty="0"/>
              <a:t>? </a:t>
            </a:r>
          </a:p>
          <a:p>
            <a:pPr lvl="2"/>
            <a:r>
              <a:rPr lang="ko-KR" altLang="en-US" sz="1800" dirty="0"/>
              <a:t>하나의 변수가 취할 수 있는 각 값과 각 값이 취하는 확률을 대응시켜 놓은 </a:t>
            </a:r>
            <a:r>
              <a:rPr lang="ko-KR" altLang="en-US" sz="1800" dirty="0" smtClean="0"/>
              <a:t>것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이산변수의 경우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pmf</a:t>
            </a:r>
            <a:r>
              <a:rPr lang="ko-KR" altLang="en-US" sz="2000" dirty="0" smtClean="0"/>
              <a:t>를 확률분포라고도 함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왜냐하면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pmf</a:t>
            </a:r>
            <a:r>
              <a:rPr lang="ko-KR" altLang="en-US" sz="1800" dirty="0" smtClean="0"/>
              <a:t>를 안다는 것은 변수가 각 값을 취할 확률을 안다는 것을 의미하기 때문</a:t>
            </a:r>
            <a:endParaRPr lang="en-US" altLang="ko-KR" sz="1800" dirty="0"/>
          </a:p>
          <a:p>
            <a:pPr lvl="1"/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9185A-DAE2-426B-91F4-68BCB901792E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67000"/>
            <a:ext cx="4800600" cy="2667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443729" y="210161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pmf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 bwMode="auto">
          <a:xfrm flipH="1">
            <a:off x="4661640" y="2470949"/>
            <a:ext cx="72393" cy="1487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71496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이산확률분포의 예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 smtClean="0"/>
                  <a:t>Bernoulli distribution</a:t>
                </a:r>
              </a:p>
              <a:p>
                <a:pPr lvl="1"/>
                <a:r>
                  <a:rPr lang="en-US" altLang="ko-KR" sz="1800" dirty="0"/>
                  <a:t>Definition: A random variable that takes value 1 in case of success and 0 in case of failure is called a Bernoulli random variable. It is said to have a Bernoulli distribution. </a:t>
                </a:r>
              </a:p>
              <a:p>
                <a:pPr lvl="1"/>
                <a:r>
                  <a:rPr lang="en-US" altLang="ko-KR" sz="1800" dirty="0" err="1" smtClean="0"/>
                  <a:t>pmf</a:t>
                </a:r>
                <a:r>
                  <a:rPr lang="en-US" altLang="ko-KR" sz="1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endParaRPr lang="en-US" altLang="ko-KR" sz="1800" dirty="0" smtClean="0"/>
              </a:p>
              <a:p>
                <a:r>
                  <a:rPr lang="en-US" altLang="ko-KR" sz="2000" dirty="0"/>
                  <a:t>Binomial distribution</a:t>
                </a:r>
              </a:p>
              <a:p>
                <a:pPr lvl="1"/>
                <a:r>
                  <a:rPr lang="en-US" altLang="ko-KR" sz="1800" dirty="0"/>
                  <a:t>Binomial variable: X</a:t>
                </a:r>
              </a:p>
              <a:p>
                <a:pPr lvl="2"/>
                <a:r>
                  <a:rPr lang="ko-KR" altLang="ko-KR" sz="1600" dirty="0"/>
                  <a:t>각 시행이 취할 수 있는 결과값</a:t>
                </a:r>
                <a:r>
                  <a:rPr lang="en-US" altLang="ko-KR" sz="1600" dirty="0"/>
                  <a:t> =&gt; success (1) or failure (0)</a:t>
                </a:r>
                <a:endParaRPr lang="ko-KR" altLang="ko-KR" sz="2000" dirty="0"/>
              </a:p>
              <a:p>
                <a:pPr lvl="2"/>
                <a:r>
                  <a:rPr lang="ko-KR" altLang="ko-KR" sz="1600" dirty="0"/>
                  <a:t>이 시행을</a:t>
                </a:r>
                <a:r>
                  <a:rPr lang="en-US" altLang="ko-KR" sz="1600" dirty="0"/>
                  <a:t> n </a:t>
                </a:r>
                <a:r>
                  <a:rPr lang="ko-KR" altLang="ko-KR" sz="1600" dirty="0"/>
                  <a:t>번 수행할 때</a:t>
                </a:r>
                <a:r>
                  <a:rPr lang="en-US" altLang="ko-KR" sz="1600" dirty="0"/>
                  <a:t>, </a:t>
                </a:r>
                <a:r>
                  <a:rPr lang="ko-KR" altLang="ko-KR" sz="1600" dirty="0"/>
                  <a:t>나오는</a:t>
                </a:r>
                <a:r>
                  <a:rPr lang="en-US" altLang="ko-KR" sz="1600" dirty="0"/>
                  <a:t> success</a:t>
                </a:r>
                <a:r>
                  <a:rPr lang="ko-KR" altLang="ko-KR" sz="1600" dirty="0"/>
                  <a:t>의 횟수</a:t>
                </a:r>
                <a:r>
                  <a:rPr lang="en-US" altLang="ko-KR" sz="1600" dirty="0"/>
                  <a:t> =&gt; X</a:t>
                </a:r>
              </a:p>
              <a:p>
                <a:pPr lvl="2"/>
                <a:r>
                  <a:rPr lang="en-US" altLang="ko-KR" sz="1600" dirty="0"/>
                  <a:t>X </a:t>
                </a:r>
                <a:r>
                  <a:rPr lang="ko-KR" altLang="ko-KR" sz="1600" dirty="0"/>
                  <a:t>가 취할 수 있는 값</a:t>
                </a:r>
                <a:r>
                  <a:rPr lang="en-US" altLang="ko-KR" sz="1600" dirty="0"/>
                  <a:t> = {0, 1, …, n}</a:t>
                </a:r>
                <a:endParaRPr lang="ko-KR" altLang="ko-KR" sz="1600" dirty="0"/>
              </a:p>
              <a:p>
                <a:pPr lvl="2"/>
                <a:r>
                  <a:rPr lang="en-US" altLang="ko-KR" sz="1800" dirty="0" err="1" smtClean="0"/>
                  <a:t>pmf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8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1800" dirty="0">
                    <a:latin typeface="Cambria Math" panose="02040503050406030204" pitchFamily="18" charset="0"/>
                  </a:rPr>
                  <a:t/>
                </a:r>
                <a:br>
                  <a:rPr lang="en-US" altLang="ko-KR" sz="1800" dirty="0">
                    <a:latin typeface="Cambria Math" panose="02040503050406030204" pitchFamily="18" charset="0"/>
                  </a:rPr>
                </a:br>
                <a:r>
                  <a:rPr lang="en-US" altLang="ko-KR" sz="1800" dirty="0">
                    <a:latin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𝑛𝑃𝑥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ko-KR" altLang="ko-KR" sz="1800" dirty="0"/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2C39-73B4-4CAA-BCF1-060801FA6D27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48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이산변수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두개의 이산변수</a:t>
                </a:r>
                <a:endParaRPr lang="en-US" altLang="ko-KR" sz="2800" dirty="0" smtClean="0"/>
              </a:p>
              <a:p>
                <a:pPr lvl="1"/>
                <a:r>
                  <a:rPr lang="ko-KR" altLang="en-US" sz="2400" dirty="0" smtClean="0"/>
                  <a:t>결합확률질량함수 </a:t>
                </a:r>
                <a:r>
                  <a:rPr lang="en-US" altLang="ko-KR" sz="2400" dirty="0"/>
                  <a:t>(joint probability mass function</a:t>
                </a:r>
                <a:r>
                  <a:rPr lang="en-US" altLang="ko-KR" sz="24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sz="2000" dirty="0"/>
              </a:p>
              <a:p>
                <a:pPr lvl="3"/>
                <a:r>
                  <a:rPr lang="ko-KR" altLang="ko-KR" sz="1800" dirty="0"/>
                  <a:t>이는 변수 </a:t>
                </a:r>
                <a:r>
                  <a:rPr lang="en-US" altLang="ko-KR" sz="1800" dirty="0"/>
                  <a:t>X</a:t>
                </a:r>
                <a:r>
                  <a:rPr lang="ko-KR" altLang="ko-KR" sz="1800" dirty="0"/>
                  <a:t>가 </a:t>
                </a:r>
                <a:r>
                  <a:rPr lang="en-US" altLang="ko-KR" sz="1800" dirty="0"/>
                  <a:t>x</a:t>
                </a:r>
                <a:r>
                  <a:rPr lang="ko-KR" altLang="ko-KR" sz="1800" dirty="0"/>
                  <a:t>라고하는 구체적인 값을 갖고 동시에 변수 </a:t>
                </a:r>
                <a:r>
                  <a:rPr lang="en-US" altLang="ko-KR" sz="1800" dirty="0"/>
                  <a:t>Y</a:t>
                </a:r>
                <a:r>
                  <a:rPr lang="ko-KR" altLang="ko-KR" sz="1800" dirty="0"/>
                  <a:t>가 </a:t>
                </a:r>
                <a:r>
                  <a:rPr lang="en-US" altLang="ko-KR" sz="1800" dirty="0"/>
                  <a:t>y</a:t>
                </a:r>
                <a:r>
                  <a:rPr lang="ko-KR" altLang="ko-KR" sz="1800" dirty="0"/>
                  <a:t>라고 하는 구체적인 값을 갖을 확률을 </a:t>
                </a:r>
                <a:r>
                  <a:rPr lang="ko-KR" altLang="ko-KR" sz="1800" dirty="0" smtClean="0"/>
                  <a:t>의미</a:t>
                </a:r>
                <a:endParaRPr lang="en-US" altLang="ko-KR" sz="1800" dirty="0" smtClean="0"/>
              </a:p>
              <a:p>
                <a:pPr lvl="1"/>
                <a:r>
                  <a:rPr lang="ko-KR" altLang="en-US" sz="2400" dirty="0" smtClean="0"/>
                  <a:t>서로 독립인 경우</a:t>
                </a:r>
                <a:endParaRPr lang="en-US" altLang="ko-KR" sz="24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2000" dirty="0" smtClean="0"/>
              </a:p>
              <a:p>
                <a:pPr lvl="2"/>
                <a:r>
                  <a:rPr lang="ko-KR" altLang="en-US" sz="2000" dirty="0" smtClean="0"/>
                  <a:t>서로 독립인 두 사건의 확률을 계산하는 것과 동일</a:t>
                </a:r>
                <a:endParaRPr lang="en-US" altLang="ko-KR" sz="2000" dirty="0" smtClean="0"/>
              </a:p>
              <a:p>
                <a:pPr lvl="3"/>
                <a:r>
                  <a:rPr lang="en-US" altLang="ko-KR" sz="1600" dirty="0" smtClean="0"/>
                  <a:t>P(A, B) = P(A)P(B)</a:t>
                </a:r>
                <a:endParaRPr lang="ko-KR" altLang="ko-KR" sz="1600" dirty="0"/>
              </a:p>
              <a:p>
                <a:pPr lvl="2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 r="-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97AB-FC82-40F4-9572-74CCD42F1A86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59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연속변수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연속변수의 확률</a:t>
                </a:r>
                <a:endParaRPr lang="en-US" altLang="ko-KR" sz="2400" dirty="0" smtClean="0"/>
              </a:p>
              <a:p>
                <a:pPr lvl="1"/>
                <a:r>
                  <a:rPr lang="ko-KR" altLang="ko-KR" sz="2000" dirty="0"/>
                  <a:t>연속변수의 경우</a:t>
                </a:r>
                <a:r>
                  <a:rPr lang="en-US" altLang="ko-KR" sz="2000" dirty="0"/>
                  <a:t>, </a:t>
                </a:r>
                <a:r>
                  <a:rPr lang="ko-KR" altLang="ko-KR" sz="2000" dirty="0"/>
                  <a:t>변수가 하나의 특정한 값을 갖을 확률은 </a:t>
                </a:r>
                <a:r>
                  <a:rPr lang="en-US" altLang="ko-KR" sz="2000" dirty="0"/>
                  <a:t>0</a:t>
                </a:r>
                <a:r>
                  <a:rPr lang="ko-KR" altLang="ko-KR" sz="2000" dirty="0"/>
                  <a:t>으로 정의되며</a:t>
                </a:r>
                <a:r>
                  <a:rPr lang="en-US" altLang="ko-KR" sz="2000" dirty="0"/>
                  <a:t>, </a:t>
                </a:r>
                <a:r>
                  <a:rPr lang="ko-KR" altLang="ko-KR" sz="2000" dirty="0" smtClean="0"/>
                  <a:t>별</a:t>
                </a:r>
                <a:r>
                  <a:rPr lang="ko-KR" altLang="en-US" sz="2000" dirty="0" smtClean="0"/>
                  <a:t>로 중요하지 않음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 smtClean="0"/>
              </a:p>
              <a:p>
                <a:pPr lvl="1"/>
                <a:r>
                  <a:rPr lang="ko-KR" altLang="en-US" sz="2000" dirty="0"/>
                  <a:t>중요한 것은 변수가 특정 구간 사이의 값을 취할 </a:t>
                </a:r>
                <a:r>
                  <a:rPr lang="ko-KR" altLang="en-US" sz="2000" dirty="0" smtClean="0"/>
                  <a:t>확률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, </a:t>
                </a:r>
                <a:r>
                  <a:rPr lang="ko-KR" altLang="ko-KR" sz="2000" dirty="0"/>
                  <a:t>즉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ko-KR" sz="2000" dirty="0"/>
                  <a:t>일 </a:t>
                </a:r>
                <a:r>
                  <a:rPr lang="ko-KR" altLang="ko-KR" sz="2000" dirty="0" smtClean="0"/>
                  <a:t>확률</a:t>
                </a:r>
                <a:r>
                  <a:rPr lang="ko-KR" altLang="en-US" sz="2000" dirty="0" smtClean="0"/>
                  <a:t>이 중요</a:t>
                </a:r>
                <a:endParaRPr lang="en-US" altLang="ko-KR" sz="2000" dirty="0" smtClean="0"/>
              </a:p>
              <a:p>
                <a:pPr lvl="2"/>
                <a:r>
                  <a:rPr lang="ko-KR" altLang="en-US" sz="1800" dirty="0" smtClean="0"/>
                  <a:t>이는 아래와 같이 정의</a:t>
                </a:r>
                <a:endParaRPr lang="en-US" altLang="ko-KR" sz="18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ko-KR" altLang="ko-KR" sz="1800" dirty="0"/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sz="1800" dirty="0" smtClean="0"/>
                  <a:t>을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확률밀도함수 </a:t>
                </a:r>
                <a:r>
                  <a:rPr lang="en-US" altLang="ko-KR" sz="1800" dirty="0" smtClean="0"/>
                  <a:t>(probability density function, pdf)</a:t>
                </a:r>
                <a:r>
                  <a:rPr lang="ko-KR" altLang="en-US" sz="1800" dirty="0" smtClean="0"/>
                  <a:t>라고 함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0F77-33B3-4588-9710-075B63FB2E4D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30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연속변수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pdf</a:t>
            </a:r>
            <a:r>
              <a:rPr lang="ko-KR" altLang="en-US" sz="2400" dirty="0" smtClean="0"/>
              <a:t>의 예</a:t>
            </a:r>
            <a:endParaRPr lang="ko-KR" alt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7F62-66AB-4F82-990E-5004F99C2C98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40038"/>
            <a:ext cx="5334000" cy="3348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133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(</a:t>
            </a:r>
            <a:r>
              <a:rPr lang="ko-KR" altLang="en-US" dirty="0" smtClean="0"/>
              <a:t>확률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Definition</a:t>
            </a:r>
          </a:p>
          <a:p>
            <a:pPr lvl="1"/>
            <a:r>
              <a:rPr lang="en-US" sz="2000" dirty="0" smtClean="0"/>
              <a:t>The measure of the likelihood that an event (</a:t>
            </a:r>
            <a:r>
              <a:rPr lang="ko-KR" altLang="en-US" sz="2000" dirty="0" smtClean="0"/>
              <a:t>사건</a:t>
            </a:r>
            <a:r>
              <a:rPr lang="en-US" altLang="ko-KR" sz="2000" dirty="0" smtClean="0"/>
              <a:t>)</a:t>
            </a:r>
            <a:r>
              <a:rPr lang="en-US" sz="2000" dirty="0" smtClean="0"/>
              <a:t> will occur</a:t>
            </a:r>
          </a:p>
          <a:p>
            <a:pPr lvl="1"/>
            <a:r>
              <a:rPr lang="ko-KR" altLang="en-US" sz="2000" dirty="0" smtClean="0"/>
              <a:t>이를 위해서 시행과 사건에 대해서 알아야 함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시행 </a:t>
            </a:r>
            <a:r>
              <a:rPr lang="en-US" altLang="ko-KR" sz="2000" dirty="0" smtClean="0"/>
              <a:t>(Experiment, trial)</a:t>
            </a:r>
          </a:p>
          <a:p>
            <a:pPr lvl="2"/>
            <a:r>
              <a:rPr lang="ko-KR" altLang="en-US" sz="1600" dirty="0" smtClean="0"/>
              <a:t>동일한 조건에서 반복해서 수행할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 결과를 사전에 알 수 없는 행</a:t>
            </a:r>
            <a:r>
              <a:rPr lang="ko-KR" altLang="en-US" sz="1600" dirty="0"/>
              <a:t>동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(Esp., random experiment) or procedure</a:t>
            </a:r>
          </a:p>
          <a:p>
            <a:pPr lvl="2"/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동전과 </a:t>
            </a:r>
            <a:r>
              <a:rPr lang="ko-KR" altLang="en-US" sz="1600" dirty="0"/>
              <a:t>주사위를 던지는 것</a:t>
            </a:r>
            <a:endParaRPr lang="en-US" altLang="ko-KR" sz="1600" dirty="0" smtClean="0"/>
          </a:p>
          <a:p>
            <a:pPr lvl="2"/>
            <a:r>
              <a:rPr lang="en-US" altLang="ko-KR" sz="1600" dirty="0"/>
              <a:t>A random experiment is any well-defined procedure that produces an observable outcome that could not be perfectly predicted in advance.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확률을 잘 이해하기 위해서는 기본적으로 집합</a:t>
            </a:r>
            <a:r>
              <a:rPr lang="en-US" altLang="ko-KR" sz="2000" dirty="0" smtClean="0"/>
              <a:t>(set)</a:t>
            </a:r>
            <a:r>
              <a:rPr lang="ko-KR" altLang="en-US" sz="2000" dirty="0" smtClean="0"/>
              <a:t>에 대해 이해하고 있는 것이 필요 </a:t>
            </a:r>
            <a:endParaRPr lang="en-US" altLang="ko-KR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4FD9-1F9A-4339-9670-E4DFDA8C9C73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연속변수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088" y="2164933"/>
                <a:ext cx="3617912" cy="4114800"/>
              </a:xfrm>
            </p:spPr>
            <p:txBody>
              <a:bodyPr/>
              <a:lstStyle/>
              <a:p>
                <a:r>
                  <a:rPr lang="en-US" altLang="ko-KR" sz="2400" dirty="0" smtClean="0"/>
                  <a:t>pdf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연속변수에 대해서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변수가 특정 구간의 값을 취할 </a:t>
                </a:r>
                <a:r>
                  <a:rPr lang="ko-KR" altLang="en-US" sz="2000" dirty="0" smtClean="0"/>
                  <a:t>확률은 </a:t>
                </a:r>
                <a:r>
                  <a:rPr lang="ko-KR" altLang="en-US" sz="2000" dirty="0"/>
                  <a:t>확률밀도함수 아래의 </a:t>
                </a:r>
                <a:r>
                  <a:rPr lang="ko-KR" altLang="en-US" sz="2000" dirty="0" smtClean="0"/>
                  <a:t>면적</a:t>
                </a:r>
                <a:endParaRPr lang="en-US" altLang="ko-KR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는 오른쪽과 같음</a:t>
                </a:r>
                <a:endParaRPr lang="ko-KR" altLang="ko-KR" sz="1800" dirty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88" y="2164933"/>
                <a:ext cx="3617912" cy="4114800"/>
              </a:xfrm>
              <a:blipFill>
                <a:blip r:embed="rId2"/>
                <a:stretch>
                  <a:fillRect l="-33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576E-2FBD-4C71-90D1-0E9064144C8D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465" y="2438400"/>
            <a:ext cx="4636135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4057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이산변수 </a:t>
            </a:r>
            <a:r>
              <a:rPr lang="en-US" altLang="ko-KR" dirty="0" smtClean="0"/>
              <a:t>(skip)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ko-KR" sz="2800" dirty="0"/>
                  <a:t>이산변수의 </a:t>
                </a:r>
                <a:r>
                  <a:rPr lang="en-US" altLang="ko-KR" sz="2800" dirty="0"/>
                  <a:t>CDF (Cumulative Distribution Function)</a:t>
                </a:r>
                <a:endParaRPr lang="ko-KR" altLang="ko-KR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ko-KR" altLang="ko-KR" sz="2400" dirty="0"/>
              </a:p>
              <a:p>
                <a:pPr lvl="1"/>
                <a:r>
                  <a:rPr lang="en-US" altLang="ko-KR" sz="2400" dirty="0" smtClean="0"/>
                  <a:t>A function </a:t>
                </a:r>
                <a:r>
                  <a:rPr lang="en-US" altLang="ko-KR" sz="2400" dirty="0"/>
                  <a:t>that measures the probability </a:t>
                </a:r>
                <a:r>
                  <a:rPr lang="en-US" altLang="ko-KR" sz="2400" dirty="0" smtClean="0"/>
                  <a:t>that X takes </a:t>
                </a:r>
                <a:r>
                  <a:rPr lang="en-US" altLang="ko-KR" sz="2400" dirty="0"/>
                  <a:t>a value less than or equal </a:t>
                </a:r>
                <a:r>
                  <a:rPr lang="en-US" altLang="ko-KR" sz="2400" dirty="0" smtClean="0"/>
                  <a:t>to </a:t>
                </a:r>
                <a:r>
                  <a:rPr lang="en-US" altLang="ko-KR" sz="2400" i="1" dirty="0" smtClean="0"/>
                  <a:t>x</a:t>
                </a:r>
              </a:p>
              <a:p>
                <a:pPr lvl="1"/>
                <a:r>
                  <a:rPr lang="ko-KR" altLang="en-US" sz="2400" dirty="0" smtClean="0"/>
                  <a:t>동전 두개의 예</a:t>
                </a:r>
                <a:endParaRPr lang="en-US" altLang="ko-KR" sz="2400" dirty="0" smtClean="0"/>
              </a:p>
              <a:p>
                <a:pPr lvl="2"/>
                <a:r>
                  <a:rPr lang="en-US" altLang="ko-KR" sz="2000" dirty="0" smtClean="0"/>
                  <a:t>if 1&lt;= x &lt;2,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 smtClean="0"/>
                  <a:t> = P(X=0)+P(X=1) = 3/4 </a:t>
                </a:r>
              </a:p>
              <a:p>
                <a:pPr lvl="2"/>
                <a:r>
                  <a:rPr lang="ko-KR" altLang="en-US" sz="2000" dirty="0" smtClean="0"/>
                  <a:t>다른 값에 대해서도 계산 가능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C8CD-B86A-4DA7-9C0C-84E029901E5B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6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pdf and </a:t>
            </a:r>
            <a:r>
              <a:rPr lang="en-US" altLang="ko-KR" dirty="0" err="1"/>
              <a:t>cdf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75" y="2474119"/>
                <a:ext cx="4191000" cy="2936081"/>
              </a:xfrm>
            </p:spPr>
            <p:txBody>
              <a:bodyPr/>
              <a:lstStyle/>
              <a:p>
                <a:r>
                  <a:rPr lang="ko-KR" altLang="en-US" sz="2000" dirty="0" smtClean="0"/>
                  <a:t>연속변수의 </a:t>
                </a:r>
                <a:r>
                  <a:rPr lang="en-US" altLang="ko-KR" sz="2000" dirty="0" err="1" smtClean="0"/>
                  <a:t>cdf</a:t>
                </a:r>
                <a:r>
                  <a:rPr lang="en-US" altLang="ko-KR" sz="2000" dirty="0"/>
                  <a:t/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ko-KR" altLang="ko-KR" sz="1800" dirty="0"/>
              </a:p>
              <a:p>
                <a:pPr lvl="1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75" y="2474119"/>
                <a:ext cx="4191000" cy="2936081"/>
              </a:xfrm>
              <a:blipFill>
                <a:blip r:embed="rId2"/>
                <a:stretch>
                  <a:fillRect t="-1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A9C5-FE9E-4521-A646-7D56CE25278B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05000"/>
            <a:ext cx="4191000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8659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확률 계산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연속변수의 경우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15FF-AB7A-45F7-A09E-ACE4BDD03D10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19400"/>
            <a:ext cx="5791200" cy="3200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601004" y="3879413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pdf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867400" y="4191000"/>
            <a:ext cx="83820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75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Two factors that determine the shape of a distribution </a:t>
            </a:r>
          </a:p>
          <a:p>
            <a:pPr lvl="1"/>
            <a:r>
              <a:rPr lang="en-US" sz="2400" dirty="0" smtClean="0"/>
              <a:t>Expectation (</a:t>
            </a:r>
            <a:r>
              <a:rPr lang="ko-KR" altLang="en-US" sz="2400" dirty="0" smtClean="0"/>
              <a:t>분포의 평균</a:t>
            </a:r>
            <a:r>
              <a:rPr lang="en-US" altLang="ko-KR" sz="2400" dirty="0" smtClean="0"/>
              <a:t>)</a:t>
            </a:r>
            <a:endParaRPr lang="en-US" sz="2400" dirty="0" smtClean="0"/>
          </a:p>
          <a:p>
            <a:pPr lvl="2"/>
            <a:r>
              <a:rPr lang="en-US" sz="2000" dirty="0" smtClean="0"/>
              <a:t>E(X)</a:t>
            </a:r>
          </a:p>
          <a:p>
            <a:pPr lvl="2"/>
            <a:r>
              <a:rPr lang="en-US" sz="2000" dirty="0" smtClean="0"/>
              <a:t>0</a:t>
            </a:r>
            <a:r>
              <a:rPr lang="ko-KR" altLang="en-US" sz="2000" dirty="0" smtClean="0"/>
              <a:t>에 대한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차 </a:t>
            </a:r>
            <a:r>
              <a:rPr lang="en-US" altLang="ko-KR" sz="2000" dirty="0" smtClean="0"/>
              <a:t>moment</a:t>
            </a:r>
            <a:endParaRPr lang="en-US" sz="2000" dirty="0" smtClean="0"/>
          </a:p>
          <a:p>
            <a:pPr lvl="1"/>
            <a:r>
              <a:rPr lang="en-US" sz="2400" dirty="0" smtClean="0"/>
              <a:t>Variance (or standard deviation)</a:t>
            </a:r>
          </a:p>
          <a:p>
            <a:pPr lvl="2"/>
            <a:r>
              <a:rPr lang="en-US" sz="2000" dirty="0" err="1" smtClean="0"/>
              <a:t>Var</a:t>
            </a:r>
            <a:r>
              <a:rPr lang="en-US" sz="2000" dirty="0" smtClean="0"/>
              <a:t>(X) (or SD(X))</a:t>
            </a:r>
          </a:p>
          <a:p>
            <a:pPr lvl="2"/>
            <a:r>
              <a:rPr lang="ko-KR" altLang="en-US" sz="2000" dirty="0" smtClean="0"/>
              <a:t>분포의 퍼진 정도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평균에 대한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 </a:t>
            </a:r>
            <a:r>
              <a:rPr lang="en-US" altLang="ko-KR" sz="2000" dirty="0" smtClean="0"/>
              <a:t>moment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EF17-7B59-4054-A667-5291F2626F2F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probability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Expected value</a:t>
                </a:r>
              </a:p>
              <a:p>
                <a:pPr lvl="1"/>
                <a:r>
                  <a:rPr lang="en-US" dirty="0"/>
                  <a:t>For a discrete RV,</a:t>
                </a:r>
                <a:endParaRPr lang="en-US" sz="36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lvl="1"/>
                <a:r>
                  <a:rPr lang="en-US" dirty="0"/>
                  <a:t>For a continuous RV, </a:t>
                </a:r>
                <a:endParaRPr lang="en-US" sz="36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𝑥𝑓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32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2BC9-C09F-4C69-91D2-3AD818EFFA24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sz="2000" dirty="0"/>
              <a:t>X </a:t>
            </a:r>
            <a:r>
              <a:rPr lang="en-US" sz="2000" dirty="0" smtClean="0"/>
              <a:t>= </a:t>
            </a:r>
            <a:r>
              <a:rPr lang="ko-KR" altLang="en-US" sz="2000" dirty="0" smtClean="0"/>
              <a:t>두개의 </a:t>
            </a:r>
            <a:r>
              <a:rPr lang="ko-KR" altLang="en-US" sz="2000" dirty="0"/>
              <a:t>동전을 동시에 던졌을 때 나올 수 있는 앞면의 </a:t>
            </a:r>
            <a:r>
              <a:rPr lang="ko-KR" altLang="en-US" sz="2000" dirty="0" smtClean="0"/>
              <a:t>수</a:t>
            </a:r>
            <a:endParaRPr lang="en-US" altLang="ko-KR" sz="2000" dirty="0" smtClean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ko-KR" altLang="en-US" sz="2000" dirty="0" smtClean="0"/>
              <a:t>확률분포</a:t>
            </a:r>
            <a:endParaRPr lang="en-US" altLang="ko-KR" sz="2000" dirty="0" smtClean="0"/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en-US" sz="2000" dirty="0"/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en-US" sz="2000" dirty="0" smtClean="0"/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en-US" sz="2000" dirty="0"/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en-US" sz="2000" dirty="0" smtClean="0"/>
          </a:p>
          <a:p>
            <a:pPr marL="342900" lvl="1" indent="-342900">
              <a:buClr>
                <a:schemeClr val="folHlink"/>
              </a:buClr>
              <a:buSzPct val="60000"/>
            </a:pPr>
            <a:endParaRPr lang="en-US" sz="2000" dirty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sz="2000" dirty="0" smtClean="0"/>
              <a:t>E(X)</a:t>
            </a:r>
            <a:r>
              <a:rPr lang="ko-KR" altLang="en-US" sz="2000" dirty="0" smtClean="0"/>
              <a:t>는 얼마인가</a:t>
            </a:r>
            <a:r>
              <a:rPr lang="en-US" altLang="ko-KR" sz="2000" dirty="0" smtClean="0"/>
              <a:t>?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86B9-206E-4325-9584-B82A843C412D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819400" y="2971800"/>
          <a:ext cx="3581400" cy="13393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8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P(X=x)</a:t>
                      </a:r>
                      <a:endParaRPr lang="en-US" sz="20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¼</a:t>
                      </a:r>
                      <a:endParaRPr lang="en-US" sz="20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½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0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¼</a:t>
                      </a:r>
                      <a:endParaRPr lang="en-US" sz="20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 of Expected value</a:t>
            </a:r>
          </a:p>
          <a:p>
            <a:pPr lvl="1"/>
            <a:r>
              <a:rPr lang="en-US" dirty="0" smtClean="0"/>
              <a:t>E(c) </a:t>
            </a:r>
            <a:r>
              <a:rPr lang="en-US" dirty="0"/>
              <a:t>= </a:t>
            </a:r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E(</a:t>
            </a:r>
            <a:r>
              <a:rPr lang="en-US" dirty="0" err="1" smtClean="0"/>
              <a:t>cX</a:t>
            </a:r>
            <a:r>
              <a:rPr lang="en-US" dirty="0" smtClean="0"/>
              <a:t> </a:t>
            </a:r>
            <a:r>
              <a:rPr lang="en-US" dirty="0"/>
              <a:t>+ d) = </a:t>
            </a:r>
            <a:r>
              <a:rPr lang="en-US" dirty="0" err="1"/>
              <a:t>cE</a:t>
            </a:r>
            <a:r>
              <a:rPr lang="en-US" dirty="0"/>
              <a:t>(X) + d, where c and d are constants. </a:t>
            </a:r>
            <a:endParaRPr lang="en-US" dirty="0" smtClean="0"/>
          </a:p>
          <a:p>
            <a:pPr lvl="1"/>
            <a:r>
              <a:rPr lang="en-US" dirty="0" smtClean="0"/>
              <a:t>E(</a:t>
            </a:r>
            <a:r>
              <a:rPr lang="en-US" dirty="0" err="1" smtClean="0"/>
              <a:t>aX+bY</a:t>
            </a:r>
            <a:r>
              <a:rPr lang="en-US" dirty="0" smtClean="0"/>
              <a:t>) = </a:t>
            </a:r>
            <a:r>
              <a:rPr lang="en-US" dirty="0" err="1" smtClean="0"/>
              <a:t>aE</a:t>
            </a:r>
            <a:r>
              <a:rPr lang="en-US" dirty="0" smtClean="0"/>
              <a:t>(X)+</a:t>
            </a:r>
            <a:r>
              <a:rPr lang="en-US" dirty="0" err="1" smtClean="0"/>
              <a:t>bE</a:t>
            </a:r>
            <a:r>
              <a:rPr lang="en-US" dirty="0" smtClean="0"/>
              <a:t>(Y)</a:t>
            </a:r>
          </a:p>
          <a:p>
            <a:pPr lvl="1"/>
            <a:r>
              <a:rPr lang="en-US" dirty="0"/>
              <a:t>E(X|X) = 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sz="3200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5244E-D5E4-4B40-86C8-6ADA0C059D97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probability 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X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 –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]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Properties</a:t>
                </a:r>
              </a:p>
              <a:p>
                <a:pPr lvl="1"/>
                <a:r>
                  <a:rPr lang="en-US" dirty="0" err="1"/>
                  <a:t>Var</a:t>
                </a:r>
                <a:r>
                  <a:rPr lang="en-US" dirty="0"/>
                  <a:t>(</a:t>
                </a:r>
                <a:r>
                  <a:rPr lang="en-US" dirty="0" err="1"/>
                  <a:t>cX+d</a:t>
                </a:r>
                <a:r>
                  <a:rPr lang="en-US" dirty="0"/>
                  <a:t>) = c</a:t>
                </a:r>
                <a:r>
                  <a:rPr lang="en-US" baseline="30000" dirty="0"/>
                  <a:t>2</a:t>
                </a:r>
                <a:r>
                  <a:rPr lang="en-US" dirty="0"/>
                  <a:t>Var(X)</a:t>
                </a:r>
              </a:p>
              <a:p>
                <a:pPr lvl="1"/>
                <a:r>
                  <a:rPr lang="en-US" dirty="0" err="1"/>
                  <a:t>Var</a:t>
                </a:r>
                <a:r>
                  <a:rPr lang="en-US" dirty="0"/>
                  <a:t>(X|X) </a:t>
                </a:r>
                <a:r>
                  <a:rPr lang="en-US" sz="2000" dirty="0"/>
                  <a:t> </a:t>
                </a:r>
                <a:r>
                  <a:rPr lang="en-US" dirty="0"/>
                  <a:t>= 0</a:t>
                </a:r>
                <a:endParaRPr lang="en-US" sz="3600" dirty="0"/>
              </a:p>
              <a:p>
                <a:pPr lvl="2"/>
                <a:r>
                  <a:rPr lang="ko-KR" altLang="en-US" dirty="0" smtClean="0"/>
                  <a:t>상수로 </a:t>
                </a:r>
                <a:r>
                  <a:rPr lang="ko-KR" altLang="en-US" dirty="0"/>
                  <a:t>간주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49" t="-1926" b="-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3E28-D9EE-4B1F-B3E9-827F114DFA86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8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Covariance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/>
                  <a:t>if X and Y are independent,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, because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𝐶𝑜𝑣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𝑎𝑋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𝑏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𝑐𝑌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𝑎𝑐𝐶𝑜𝑣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sz="2800" dirty="0" smtClean="0"/>
                  <a:t>Correlation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ρ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Corr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𝐶𝑜𝑣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𝑌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C5A-A730-4DBB-B00B-2691B3A27543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표본 </a:t>
            </a:r>
            <a:r>
              <a:rPr lang="ko-KR" altLang="en-US" sz="2800" dirty="0"/>
              <a:t>공간 </a:t>
            </a:r>
            <a:r>
              <a:rPr lang="en-US" altLang="ko-KR" sz="2800" dirty="0"/>
              <a:t>(Sample space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ko-KR" altLang="en-US" sz="2400" dirty="0"/>
              <a:t>표본 공간은 어떠한 시행에서 일어날 수 있는 모든 </a:t>
            </a:r>
            <a:r>
              <a:rPr lang="ko-KR" altLang="en-US" sz="2400" dirty="0" smtClean="0"/>
              <a:t>발생 가능한 </a:t>
            </a:r>
            <a:r>
              <a:rPr lang="ko-KR" altLang="en-US" sz="2400" dirty="0"/>
              <a:t>결과의 </a:t>
            </a:r>
            <a:r>
              <a:rPr lang="ko-KR" altLang="en-US" sz="2400" dirty="0" smtClean="0"/>
              <a:t>집합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Examples</a:t>
            </a:r>
          </a:p>
          <a:p>
            <a:pPr lvl="2"/>
            <a:r>
              <a:rPr lang="ko-KR" altLang="en-US" sz="1800" dirty="0" smtClean="0"/>
              <a:t>주사위를 </a:t>
            </a:r>
            <a:r>
              <a:rPr lang="ko-KR" altLang="en-US" sz="1800" dirty="0"/>
              <a:t>한번 던지는 시행의 표본 </a:t>
            </a:r>
            <a:r>
              <a:rPr lang="ko-KR" altLang="en-US" sz="1800" dirty="0" smtClean="0"/>
              <a:t>공간 </a:t>
            </a:r>
            <a:r>
              <a:rPr lang="en-US" altLang="ko-KR" sz="1800" dirty="0"/>
              <a:t>= {1, 2, 3, 4, 5, 6</a:t>
            </a:r>
            <a:r>
              <a:rPr lang="en-US" altLang="ko-KR" sz="1800" dirty="0" smtClean="0"/>
              <a:t>}</a:t>
            </a:r>
          </a:p>
          <a:p>
            <a:pPr lvl="2"/>
            <a:r>
              <a:rPr lang="ko-KR" altLang="en-US" sz="1800" dirty="0"/>
              <a:t>동전을 한번 던지는 시행의 표본 </a:t>
            </a:r>
            <a:r>
              <a:rPr lang="ko-KR" altLang="en-US" sz="1800" dirty="0" smtClean="0"/>
              <a:t>공간 </a:t>
            </a:r>
            <a:r>
              <a:rPr lang="en-US" altLang="ko-KR" sz="1800" dirty="0" smtClean="0"/>
              <a:t>=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{H, T</a:t>
            </a:r>
            <a:r>
              <a:rPr lang="en-US" altLang="ko-KR" sz="1800" dirty="0" smtClean="0"/>
              <a:t>}</a:t>
            </a:r>
          </a:p>
          <a:p>
            <a:pPr lvl="2"/>
            <a:r>
              <a:rPr lang="ko-KR" altLang="en-US" sz="1800" dirty="0" smtClean="0"/>
              <a:t>표본 공간의 각 원소를 </a:t>
            </a:r>
            <a:r>
              <a:rPr lang="en-US" altLang="ko-KR" sz="1800" dirty="0" smtClean="0"/>
              <a:t>sample point</a:t>
            </a:r>
            <a:r>
              <a:rPr lang="ko-KR" altLang="en-US" sz="1800" dirty="0" smtClean="0"/>
              <a:t>라고 함</a:t>
            </a:r>
            <a:endParaRPr lang="en-US" altLang="ko-KR" sz="1800" dirty="0" smtClean="0"/>
          </a:p>
          <a:p>
            <a:pPr lvl="2"/>
            <a:r>
              <a:rPr lang="ko-KR" altLang="en-US" sz="1800" dirty="0"/>
              <a:t>그렇다면</a:t>
            </a:r>
            <a:r>
              <a:rPr lang="en-US" altLang="ko-KR" sz="1800" dirty="0"/>
              <a:t>, </a:t>
            </a:r>
            <a:r>
              <a:rPr lang="ko-KR" altLang="en-US" sz="1800" dirty="0"/>
              <a:t>두개의 동전을 동시에 던지는 시행의 표본 </a:t>
            </a:r>
            <a:r>
              <a:rPr lang="ko-KR" altLang="en-US" sz="1800" dirty="0" smtClean="0"/>
              <a:t>공간은</a:t>
            </a:r>
            <a:r>
              <a:rPr lang="en-US" altLang="ko-KR" sz="1800" dirty="0" smtClean="0"/>
              <a:t>?</a:t>
            </a:r>
            <a:endParaRPr lang="en-US" altLang="ko-KR" sz="18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DECF-4A30-4E95-BB13-495E4C85ADA7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Moment</a:t>
                </a:r>
              </a:p>
              <a:p>
                <a:pPr lvl="1"/>
                <a:r>
                  <a:rPr lang="en-US" sz="2000" dirty="0" smtClean="0"/>
                  <a:t>A </a:t>
                </a:r>
                <a:r>
                  <a:rPr lang="en-US" sz="2000" dirty="0"/>
                  <a:t>moment is a specific quantitative measure of the shape of a </a:t>
                </a:r>
                <a:r>
                  <a:rPr lang="en-US" sz="2000" dirty="0" smtClean="0"/>
                  <a:t>function</a:t>
                </a:r>
              </a:p>
              <a:p>
                <a:pPr lvl="1"/>
                <a:r>
                  <a:rPr lang="ko-KR" altLang="en-US" sz="2000" dirty="0"/>
                  <a:t>확률분포 혹은 </a:t>
                </a:r>
                <a:r>
                  <a:rPr lang="en-US" sz="2000" dirty="0"/>
                  <a:t>pdf</a:t>
                </a:r>
                <a:r>
                  <a:rPr lang="ko-KR" altLang="en-US" sz="2000" dirty="0"/>
                  <a:t>의 형태를 결정하는 값이라고 할 수 있음</a:t>
                </a:r>
                <a:endParaRPr lang="en-US" sz="2000" dirty="0"/>
              </a:p>
              <a:p>
                <a:pPr lvl="1"/>
                <a:r>
                  <a:rPr lang="en-US" sz="2000" dirty="0"/>
                  <a:t>The </a:t>
                </a:r>
                <a:r>
                  <a:rPr lang="en-US" sz="2000" i="1" dirty="0"/>
                  <a:t>n</a:t>
                </a:r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moment of a real-valued continuous function </a:t>
                </a:r>
                <a:r>
                  <a:rPr lang="en-US" sz="2000" i="1" dirty="0"/>
                  <a:t>f</a:t>
                </a:r>
                <a:r>
                  <a:rPr lang="en-US" sz="2000" dirty="0"/>
                  <a:t>(</a:t>
                </a:r>
                <a:r>
                  <a:rPr lang="en-US" sz="2000" i="1" dirty="0"/>
                  <a:t>x</a:t>
                </a:r>
                <a:r>
                  <a:rPr lang="en-US" sz="2000" dirty="0"/>
                  <a:t>) of a real variable about a value </a:t>
                </a:r>
                <a:r>
                  <a:rPr lang="en-US" sz="2000" i="1" dirty="0"/>
                  <a:t>c</a:t>
                </a:r>
                <a:r>
                  <a:rPr lang="en-US" sz="2000" dirty="0"/>
                  <a:t> is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1600" dirty="0"/>
              </a:p>
              <a:p>
                <a:pPr lvl="1"/>
                <a:r>
                  <a:rPr lang="en-US" sz="2000" dirty="0" smtClean="0"/>
                  <a:t>1</a:t>
                </a:r>
                <a:r>
                  <a:rPr lang="en-US" sz="2000" baseline="30000" dirty="0" smtClean="0"/>
                  <a:t>st</a:t>
                </a:r>
                <a:r>
                  <a:rPr lang="en-US" sz="2000" dirty="0" smtClean="0"/>
                  <a:t> moment =&gt; expectation</a:t>
                </a:r>
              </a:p>
              <a:p>
                <a:pPr lvl="1"/>
                <a:r>
                  <a:rPr lang="en-US" sz="2000" dirty="0" smtClean="0"/>
                  <a:t>2</a:t>
                </a:r>
                <a:r>
                  <a:rPr lang="en-US" sz="2000" baseline="30000" dirty="0" smtClean="0"/>
                  <a:t>nd</a:t>
                </a:r>
                <a:r>
                  <a:rPr lang="en-US" sz="2000" dirty="0" smtClean="0"/>
                  <a:t> moment about the mean =&gt; variance</a:t>
                </a:r>
              </a:p>
              <a:p>
                <a:pPr lvl="1"/>
                <a:r>
                  <a:rPr lang="en-US" sz="2000" dirty="0" smtClean="0"/>
                  <a:t>3</a:t>
                </a:r>
                <a:r>
                  <a:rPr lang="en-US" sz="2000" baseline="30000" dirty="0" smtClean="0"/>
                  <a:t>rd</a:t>
                </a:r>
                <a:r>
                  <a:rPr lang="en-US" sz="2000" dirty="0" smtClean="0"/>
                  <a:t> moment =&gt; skewness (</a:t>
                </a:r>
                <a:r>
                  <a:rPr lang="ko-KR" altLang="en-US" sz="2000" dirty="0" smtClean="0"/>
                  <a:t>왜도</a:t>
                </a:r>
                <a:r>
                  <a:rPr lang="en-US" altLang="ko-KR" sz="2000" dirty="0" smtClean="0"/>
                  <a:t>)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4</a:t>
                </a:r>
                <a:r>
                  <a:rPr lang="en-US" sz="2000" baseline="30000" dirty="0" smtClean="0"/>
                  <a:t>th</a:t>
                </a:r>
                <a:r>
                  <a:rPr lang="en-US" sz="2000" dirty="0" smtClean="0"/>
                  <a:t> moment =&gt; kurtosis (</a:t>
                </a:r>
                <a:r>
                  <a:rPr lang="ko-KR" altLang="en-US" sz="2000" dirty="0" smtClean="0"/>
                  <a:t>첨도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뾰족한 정도</a:t>
                </a:r>
                <a:r>
                  <a:rPr lang="en-US" altLang="ko-KR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r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7C2E5-1A38-4E9F-BAFC-4AD7CAD574C0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2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Multivariate probability distribution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F9301-C764-4164-9CF6-3F931F69A545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Probability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probability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Joint probability distribution</a:t>
                </a:r>
              </a:p>
              <a:p>
                <a:pPr lvl="1"/>
                <a:r>
                  <a:rPr lang="en-US" sz="2000" dirty="0"/>
                  <a:t>Joint probability is a statistical measure that calculates the likelihood of two events occurring together and at the same point in time</a:t>
                </a:r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altLang="ko-KR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/>
                          </a:rPr>
                          <m:t>=</m:t>
                        </m:r>
                        <m:r>
                          <a:rPr lang="en-US" altLang="ko-KR" sz="2000" i="1">
                            <a:latin typeface="Cambria Math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/>
                          </a:rPr>
                          <m:t>𝑌</m:t>
                        </m:r>
                        <m:r>
                          <a:rPr lang="en-US" altLang="ko-KR" sz="2000" i="1">
                            <a:latin typeface="Cambria Math"/>
                          </a:rPr>
                          <m:t>=</m:t>
                        </m:r>
                        <m:r>
                          <a:rPr lang="en-US" altLang="ko-KR" sz="20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𝑋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, </m:t>
                    </m:r>
                    <m:r>
                      <a:rPr lang="en-US" sz="2000" i="1">
                        <a:latin typeface="Cambria Math"/>
                      </a:rPr>
                      <m:t>𝑌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, </m:t>
                        </m:r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, 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, </m:t>
                        </m:r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 </m:t>
                    </m:r>
                    <m:nary>
                      <m:naryPr>
                        <m:chr m:val="∬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, 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𝑑𝑥𝑑𝑦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lvl="1"/>
                <a:r>
                  <a:rPr lang="en-US" altLang="en-US" sz="2000" dirty="0">
                    <a:latin typeface="Calibri" pitchFamily="34" charset="0"/>
                    <a:ea typeface="맑은 고딕" pitchFamily="50" charset="-127"/>
                    <a:cs typeface="Times New Roman" pitchFamily="18" charset="0"/>
                  </a:rPr>
                  <a:t>Example a coin (X) and a dice (Y)</a:t>
                </a:r>
                <a:endParaRPr lang="en-US" altLang="en-US" sz="800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r="-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3597-6896-4C5E-A6BF-E6BC2CFADBA6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19200" y="4724400"/>
          <a:ext cx="7010401" cy="1519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7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49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07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51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P(X=H, Y=1)=1/12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1/12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1/12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1/12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1/12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1/12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7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1/12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1/12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1/12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1/12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1/12</a:t>
                      </a:r>
                      <a:endParaRPr lang="en-US" sz="18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1/12</a:t>
                      </a:r>
                      <a:endParaRPr lang="en-US" sz="18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0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</a:t>
            </a:r>
            <a:r>
              <a:rPr lang="en-US" dirty="0"/>
              <a:t>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Definition</a:t>
                </a:r>
              </a:p>
              <a:p>
                <a:pPr lvl="1"/>
                <a:r>
                  <a:rPr lang="en-US" sz="1800" dirty="0"/>
                  <a:t>Marginal probability is the probability of an event </a:t>
                </a:r>
                <a:r>
                  <a:rPr lang="en-US" sz="1800" dirty="0" smtClean="0"/>
                  <a:t>occurring irrespective </a:t>
                </a:r>
                <a:r>
                  <a:rPr lang="en-US" sz="1800" dirty="0"/>
                  <a:t>of the outcome of another variable. </a:t>
                </a:r>
                <a:endParaRPr lang="en-US" sz="1800" dirty="0" smtClean="0"/>
              </a:p>
              <a:p>
                <a:r>
                  <a:rPr lang="en-US" sz="2000" dirty="0" smtClean="0"/>
                  <a:t>How to get marginal probability (distribution) from joint probability (distribution)</a:t>
                </a:r>
              </a:p>
              <a:p>
                <a:pPr lvl="1"/>
                <a:r>
                  <a:rPr lang="ko-KR" altLang="en-US" sz="1600" dirty="0" smtClean="0"/>
                  <a:t>다른 변수를 제거 했다고 생각할 수 있음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irrespective of the other variable)</a:t>
                </a:r>
                <a:endParaRPr lang="en-US" sz="1600" dirty="0"/>
              </a:p>
              <a:p>
                <a:pPr lvl="1"/>
                <a:r>
                  <a:rPr lang="en-US" sz="1800" dirty="0" smtClean="0"/>
                  <a:t>Discrete variable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X</m:t>
                        </m:r>
                        <m:r>
                          <a:rPr lang="en-US" sz="140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1400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latin typeface="Cambria Math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14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400" dirty="0" smtClean="0"/>
                  <a:t> </a:t>
                </a:r>
                <a:r>
                  <a:rPr lang="en-US" sz="1400" dirty="0"/>
                  <a:t>=&gt; (Y</a:t>
                </a:r>
                <a:r>
                  <a:rPr lang="ko-KR" altLang="en-US" sz="1400" dirty="0"/>
                  <a:t>값에 </a:t>
                </a:r>
                <a:r>
                  <a:rPr lang="ko-KR" altLang="en-US" sz="1400" dirty="0" smtClean="0"/>
                  <a:t>상관없이</a:t>
                </a:r>
                <a:r>
                  <a:rPr lang="en-US" altLang="ko-KR" sz="1400" dirty="0" smtClean="0"/>
                  <a:t>) </a:t>
                </a:r>
                <a:r>
                  <a:rPr lang="en-US" sz="1400" dirty="0" smtClean="0"/>
                  <a:t>X</a:t>
                </a:r>
                <a:r>
                  <a:rPr lang="ko-KR" altLang="en-US" sz="1400" dirty="0"/>
                  <a:t>가 </a:t>
                </a:r>
                <a:r>
                  <a:rPr lang="en-US" altLang="ko-KR" sz="1400" dirty="0" smtClean="0"/>
                  <a:t>x</a:t>
                </a:r>
                <a:r>
                  <a:rPr lang="ko-KR" altLang="en-US" sz="1400" dirty="0" smtClean="0"/>
                  <a:t>값을 </a:t>
                </a:r>
                <a:r>
                  <a:rPr lang="ko-KR" altLang="en-US" sz="1400" dirty="0"/>
                  <a:t>갖을 </a:t>
                </a:r>
                <a:r>
                  <a:rPr lang="ko-KR" altLang="en-US" sz="1400" dirty="0" smtClean="0"/>
                  <a:t>확률</a:t>
                </a:r>
                <a:endParaRPr lang="en-US" sz="14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Y</m:t>
                        </m:r>
                        <m:r>
                          <a:rPr lang="en-US" sz="140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sz="1400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4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𝑌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sz="1400" dirty="0"/>
              </a:p>
              <a:p>
                <a:pPr lvl="1"/>
                <a:r>
                  <a:rPr lang="en-US" sz="1800" dirty="0" smtClean="0"/>
                  <a:t>Continuous variables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sz="1400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1400" i="1">
                            <a:latin typeface="Cambria Math"/>
                          </a:rPr>
                          <m:t>𝑑𝑦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sz="1400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14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b="-12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52DF-FC2A-4941-8FDC-018090749FBB}" type="datetime1">
              <a:rPr lang="en-US" altLang="ko-KR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</a:t>
            </a:r>
            <a:r>
              <a:rPr lang="en-US" dirty="0"/>
              <a:t>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Example (cont’d)</a:t>
                </a:r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For CDF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, 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latin typeface="Cambria Math"/>
                      </a:rPr>
                      <m:t>𝑋</m:t>
                    </m:r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i="1">
                        <a:latin typeface="Cambria Math"/>
                      </a:rPr>
                      <m:t>, </m:t>
                    </m:r>
                    <m:r>
                      <a:rPr lang="en-US" sz="2000" i="1">
                        <a:latin typeface="Cambria Math"/>
                      </a:rPr>
                      <m:t>𝑌</m:t>
                    </m:r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/>
                              </a:rPr>
                              <m:t>−∞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</a:rPr>
                              <m:t>𝑑𝑦𝑑𝑡</m:t>
                            </m:r>
                          </m:e>
                        </m:nary>
                      </m:e>
                    </m:nary>
                  </m:oMath>
                </a14:m>
                <a:endParaRPr lang="en-US" sz="3600" dirty="0"/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CF1B-F6D8-444E-ACC9-387102438825}" type="datetime1">
              <a:rPr lang="en-US" altLang="ko-KR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19200" y="2667000"/>
          <a:ext cx="6857999" cy="1666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6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6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6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3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7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P(X=x)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66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P(X=H, Y=1)=1/12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1/12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1/12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1/12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1/12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1/12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1/12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1/12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1/12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1/12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1/12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1/12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P(Y=y)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0" y="1905000"/>
            <a:ext cx="1883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Marginal probability of X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7239000" y="2514600"/>
            <a:ext cx="1066800" cy="1600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8305800" y="2181999"/>
            <a:ext cx="685800" cy="485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1828800" y="3962400"/>
            <a:ext cx="5562600" cy="457200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941508" y="3176200"/>
            <a:ext cx="1833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Marginal probability of Y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33400" y="3453199"/>
            <a:ext cx="1295400" cy="66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863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</a:t>
            </a:r>
            <a:r>
              <a:rPr lang="en-US" dirty="0"/>
              <a:t>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Relationship between pdf and </a:t>
                </a:r>
                <a:r>
                  <a:rPr lang="en-US" sz="2800" dirty="0" err="1" smtClean="0"/>
                  <a:t>cdf</a:t>
                </a:r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𝑑𝑥𝑑𝑦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sz="32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37ED-7B99-428E-9B47-6FA8F85D9F51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사건 </a:t>
                </a:r>
                <a:r>
                  <a:rPr lang="en-US" altLang="ko-KR" sz="2000" dirty="0" smtClean="0"/>
                  <a:t>(Event)</a:t>
                </a:r>
              </a:p>
              <a:p>
                <a:pPr lvl="1"/>
                <a:r>
                  <a:rPr lang="ko-KR" altLang="en-US" sz="1800" dirty="0"/>
                  <a:t>시행의 </a:t>
                </a:r>
                <a:r>
                  <a:rPr lang="ko-KR" altLang="en-US" sz="1800" dirty="0" smtClean="0"/>
                  <a:t>결과로 </a:t>
                </a:r>
                <a:r>
                  <a:rPr lang="ko-KR" altLang="en-US" sz="1800" dirty="0"/>
                  <a:t>나올 수 있는 특정한 값 또는 값들의 </a:t>
                </a:r>
                <a:r>
                  <a:rPr lang="ko-KR" altLang="en-US" sz="1800" dirty="0" smtClean="0"/>
                  <a:t>집합</a:t>
                </a:r>
                <a:endParaRPr lang="en-US" altLang="ko-KR" sz="1800" dirty="0" smtClean="0"/>
              </a:p>
              <a:p>
                <a:pPr lvl="1"/>
                <a:r>
                  <a:rPr lang="en-US" sz="1800" dirty="0" smtClean="0"/>
                  <a:t>Examples</a:t>
                </a:r>
              </a:p>
              <a:p>
                <a:pPr lvl="2"/>
                <a:r>
                  <a:rPr lang="ko-KR" altLang="en-US" sz="1400" dirty="0" smtClean="0"/>
                  <a:t>한 개의 주사위를 던지는 시행에 대해서 아래와 같은 사건 존재</a:t>
                </a:r>
                <a:endParaRPr lang="en-US" altLang="ko-KR" sz="1400" dirty="0" smtClean="0"/>
              </a:p>
              <a:p>
                <a:pPr lvl="3"/>
                <a:r>
                  <a:rPr lang="en-US" altLang="ko-KR" sz="1200" dirty="0" smtClean="0"/>
                  <a:t>1</a:t>
                </a:r>
                <a:r>
                  <a:rPr lang="ko-KR" altLang="en-US" sz="1200" dirty="0" smtClean="0"/>
                  <a:t>의 눈이 나오는 사건</a:t>
                </a:r>
                <a:r>
                  <a:rPr lang="en-US" altLang="ko-KR" sz="1200" dirty="0" smtClean="0"/>
                  <a:t>, </a:t>
                </a:r>
                <a:r>
                  <a:rPr lang="en-US" altLang="ko-KR" sz="1200" dirty="0" smtClean="0"/>
                  <a:t>…, 6</a:t>
                </a:r>
                <a:r>
                  <a:rPr lang="ko-KR" altLang="en-US" sz="1200" dirty="0" smtClean="0"/>
                  <a:t>의 눈이 나오는 </a:t>
                </a:r>
                <a:r>
                  <a:rPr lang="ko-KR" altLang="en-US" sz="1200" dirty="0" smtClean="0"/>
                  <a:t>사건 </a:t>
                </a:r>
                <a:r>
                  <a:rPr lang="ko-KR" altLang="en-US" sz="12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값이 하나</a:t>
                </a:r>
                <a:endParaRPr lang="en-US" altLang="ko-KR" sz="1200" dirty="0" smtClean="0"/>
              </a:p>
              <a:p>
                <a:pPr lvl="3"/>
                <a:r>
                  <a:rPr lang="ko-KR" altLang="en-US" sz="1200" dirty="0" smtClean="0"/>
                  <a:t>짝수의 눈이 나오는 사건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홀수의 눈이 나오는 사건 </a:t>
                </a:r>
                <a:r>
                  <a:rPr lang="ko-KR" altLang="en-US" sz="12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값이 여러개</a:t>
                </a:r>
                <a:endParaRPr lang="en-US" altLang="ko-KR" sz="1200" dirty="0" smtClean="0"/>
              </a:p>
              <a:p>
                <a:pPr lvl="3"/>
                <a:r>
                  <a:rPr lang="ko-KR" altLang="en-US" sz="1200" dirty="0" smtClean="0"/>
                  <a:t>사건은 집합으로 표현 가능</a:t>
                </a:r>
                <a:r>
                  <a:rPr lang="en-US" altLang="ko-KR" sz="1200" dirty="0" smtClean="0"/>
                  <a:t>: {1}, {2}, … {6}, {2, 4, 6}, {1, 3, 5} </a:t>
                </a:r>
                <a:r>
                  <a:rPr lang="ko-KR" altLang="en-US" sz="1200" dirty="0" smtClean="0"/>
                  <a:t>등</a:t>
                </a:r>
                <a:endParaRPr lang="en-US" altLang="ko-KR" sz="1200" dirty="0" smtClean="0"/>
              </a:p>
              <a:p>
                <a:pPr lvl="3"/>
                <a:r>
                  <a:rPr lang="ko-KR" altLang="en-US" sz="1200" dirty="0" smtClean="0"/>
                  <a:t>이는 모두 해당 시행에 대한 표본 공간의 부분 집합</a:t>
                </a:r>
                <a:endParaRPr lang="en-US" altLang="ko-KR" sz="1200" dirty="0" smtClean="0"/>
              </a:p>
              <a:p>
                <a:pPr lvl="1"/>
                <a:r>
                  <a:rPr lang="ko-KR" altLang="ko-KR" sz="1800" dirty="0"/>
                  <a:t>사건</a:t>
                </a:r>
                <a:r>
                  <a:rPr lang="en-US" altLang="ko-KR" sz="1800" dirty="0"/>
                  <a:t>: </a:t>
                </a:r>
                <a:r>
                  <a:rPr lang="ko-KR" altLang="ko-KR" sz="1800" dirty="0"/>
                  <a:t>시행에 대한 표본 공간의 부분 </a:t>
                </a:r>
                <a:r>
                  <a:rPr lang="ko-KR" altLang="ko-KR" sz="1800" dirty="0" smtClean="0"/>
                  <a:t>집</a:t>
                </a:r>
                <a:r>
                  <a:rPr lang="ko-KR" altLang="en-US" sz="1800" dirty="0" smtClean="0"/>
                  <a:t>합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⊆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ko-KR" altLang="ko-KR" sz="1600" dirty="0"/>
              </a:p>
              <a:p>
                <a:pPr lvl="2"/>
                <a:r>
                  <a:rPr lang="en-US" altLang="ko-KR" sz="1600" dirty="0" smtClean="0"/>
                  <a:t>E: </a:t>
                </a:r>
                <a:r>
                  <a:rPr lang="ko-KR" altLang="en-US" sz="1600" dirty="0" smtClean="0"/>
                  <a:t>사건</a:t>
                </a:r>
                <a:r>
                  <a:rPr lang="en-US" altLang="ko-KR" sz="1600" dirty="0" smtClean="0"/>
                  <a:t>, S: </a:t>
                </a:r>
                <a:r>
                  <a:rPr lang="ko-KR" altLang="en-US" sz="1600" dirty="0" smtClean="0"/>
                  <a:t>표본 공간</a:t>
                </a:r>
                <a:endParaRPr lang="en-US" altLang="ko-KR" sz="1600" dirty="0" smtClean="0"/>
              </a:p>
              <a:p>
                <a:pPr lvl="2"/>
                <a:r>
                  <a:rPr lang="en-US" altLang="ko-KR" sz="1600" dirty="0" smtClean="0"/>
                  <a:t>“</a:t>
                </a:r>
                <a:r>
                  <a:rPr lang="ko-KR" altLang="en-US" sz="1600" dirty="0" smtClean="0"/>
                  <a:t>사건 </a:t>
                </a:r>
                <a:r>
                  <a:rPr lang="en-US" altLang="ko-KR" sz="1600" dirty="0" smtClean="0"/>
                  <a:t>E</a:t>
                </a:r>
                <a:r>
                  <a:rPr lang="ko-KR" altLang="en-US" sz="1600" dirty="0" smtClean="0"/>
                  <a:t>가 발생했다</a:t>
                </a:r>
                <a:r>
                  <a:rPr lang="en-US" altLang="ko-KR" sz="1600" dirty="0" smtClean="0"/>
                  <a:t>＂</a:t>
                </a:r>
                <a:r>
                  <a:rPr lang="ko-KR" altLang="en-US" sz="1600" dirty="0" smtClean="0"/>
                  <a:t>의 의미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/>
                  <a:t>어떠한 시행의 결과값 이 사건 </a:t>
                </a:r>
                <a:r>
                  <a:rPr lang="en-US" altLang="ko-KR" sz="1600" dirty="0"/>
                  <a:t>E </a:t>
                </a:r>
                <a:r>
                  <a:rPr lang="ko-KR" altLang="en-US" sz="1600" dirty="0"/>
                  <a:t>집합에 속하는 경우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원소인 </a:t>
                </a:r>
                <a:r>
                  <a:rPr lang="ko-KR" altLang="en-US" sz="1600" dirty="0" smtClean="0"/>
                  <a:t>경우</a:t>
                </a:r>
                <a:endParaRPr lang="en-US" altLang="ko-KR" sz="1600" dirty="0" smtClean="0"/>
              </a:p>
              <a:p>
                <a:pPr lvl="2"/>
                <a:r>
                  <a:rPr lang="ko-KR" altLang="en-US" sz="1600" dirty="0" smtClean="0"/>
                  <a:t>사건에서의 교집합과 합집합</a:t>
                </a:r>
                <a:r>
                  <a:rPr lang="en-US" altLang="ko-KR" sz="160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ko-KR" altLang="ko-KR" sz="1600" dirty="0"/>
                  <a:t>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ko-KR" sz="1600" dirty="0" smtClean="0"/>
              </a:p>
              <a:p>
                <a:pPr lvl="3"/>
                <a:r>
                  <a:rPr lang="ko-KR" altLang="ko-KR" sz="1400" dirty="0" smtClean="0"/>
                  <a:t>집합 </a:t>
                </a:r>
                <a:r>
                  <a:rPr lang="en-US" altLang="ko-KR" sz="1400" dirty="0"/>
                  <a:t>A</a:t>
                </a:r>
                <a:r>
                  <a:rPr lang="ko-KR" altLang="ko-KR" sz="1400" dirty="0"/>
                  <a:t>와 </a:t>
                </a:r>
                <a:r>
                  <a:rPr lang="en-US" altLang="ko-KR" sz="1400" dirty="0"/>
                  <a:t>B</a:t>
                </a:r>
                <a:r>
                  <a:rPr lang="ko-KR" altLang="ko-KR" sz="1400" dirty="0"/>
                  <a:t>가 사건인 경우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A</m:t>
                    </m:r>
                    <m:r>
                      <a:rPr lang="en-US" altLang="ko-KR" sz="1400"/>
                      <m:t>∪</m:t>
                    </m:r>
                    <m:r>
                      <m:rPr>
                        <m:sty m:val="p"/>
                      </m:rPr>
                      <a:rPr lang="en-US" altLang="ko-KR" sz="1400"/>
                      <m:t>B</m:t>
                    </m:r>
                  </m:oMath>
                </a14:m>
                <a:r>
                  <a:rPr lang="ko-KR" altLang="ko-KR" sz="1400" dirty="0"/>
                  <a:t>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/>
                      <m:t>A</m:t>
                    </m:r>
                    <m:r>
                      <a:rPr lang="en-US" altLang="ko-KR" sz="1400"/>
                      <m:t>∩</m:t>
                    </m:r>
                    <m:r>
                      <m:rPr>
                        <m:sty m:val="p"/>
                      </m:rPr>
                      <a:rPr lang="en-US" altLang="ko-KR" sz="1400"/>
                      <m:t>B</m:t>
                    </m:r>
                  </m:oMath>
                </a14:m>
                <a:r>
                  <a:rPr lang="ko-KR" altLang="ko-KR" sz="1400" dirty="0"/>
                  <a:t>도 사건</a:t>
                </a:r>
                <a:endParaRPr lang="ko-KR" altLang="en-US" sz="1400" dirty="0"/>
              </a:p>
              <a:p>
                <a:pPr lvl="3"/>
                <a:endParaRPr lang="en-US" sz="1050" dirty="0" smtClean="0"/>
              </a:p>
              <a:p>
                <a:pPr lvl="1"/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b="-3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9FFE-8276-459C-9BBA-541EB3336E8D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(</a:t>
            </a:r>
            <a:r>
              <a:rPr lang="ko-KR" altLang="en-US" sz="2800" dirty="0" smtClean="0"/>
              <a:t>특정 사건이 발생할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확률의 계산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아래 표현은 모두 동일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ko-KR" altLang="en-US" sz="2000" dirty="0"/>
              <a:t>사건 </a:t>
            </a:r>
            <a:r>
              <a:rPr lang="en-US" altLang="ko-KR" sz="2000" dirty="0"/>
              <a:t>A</a:t>
            </a:r>
            <a:r>
              <a:rPr lang="ko-KR" altLang="en-US" sz="2000" dirty="0"/>
              <a:t>가 발생할 확률은 </a:t>
            </a:r>
            <a:r>
              <a:rPr lang="en-US" altLang="ko-KR" sz="2000" dirty="0"/>
              <a:t>P(A)</a:t>
            </a:r>
            <a:r>
              <a:rPr lang="ko-KR" altLang="en-US" sz="2000" dirty="0"/>
              <a:t>라고 표현</a:t>
            </a:r>
            <a:endParaRPr lang="en-US" altLang="ko-KR" sz="2000" dirty="0"/>
          </a:p>
          <a:p>
            <a:pPr lvl="2"/>
            <a:r>
              <a:rPr lang="ko-KR" altLang="ko-KR" sz="2000" b="1" dirty="0"/>
              <a:t>사건 </a:t>
            </a:r>
            <a:r>
              <a:rPr lang="en-US" altLang="ko-KR" sz="2000" b="1" dirty="0"/>
              <a:t>A </a:t>
            </a:r>
            <a:r>
              <a:rPr lang="ko-KR" altLang="ko-KR" sz="2000" b="1" dirty="0"/>
              <a:t>집합의 원소의 수 </a:t>
            </a:r>
            <a:r>
              <a:rPr lang="en-US" altLang="ko-KR" sz="2000" b="1" dirty="0"/>
              <a:t>/ </a:t>
            </a:r>
            <a:r>
              <a:rPr lang="ko-KR" altLang="ko-KR" sz="2000" b="1" dirty="0"/>
              <a:t>표본집합의 원소의 수</a:t>
            </a:r>
            <a:endParaRPr lang="en-US" altLang="ko-KR" sz="1200" b="1" dirty="0"/>
          </a:p>
          <a:p>
            <a:pPr lvl="1"/>
            <a:r>
              <a:rPr lang="ko-KR" altLang="en-US" sz="2000" dirty="0" smtClean="0"/>
              <a:t>아래와 같이 표현 가능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(</a:t>
            </a:r>
            <a:r>
              <a:rPr lang="ko-KR" altLang="en-US" sz="1600" dirty="0" smtClean="0"/>
              <a:t>특정 사건이 발생할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확률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해</a:t>
            </a:r>
            <a:r>
              <a:rPr lang="ko-KR" altLang="en-US" sz="1600" dirty="0"/>
              <a:t>당</a:t>
            </a:r>
            <a:r>
              <a:rPr lang="ko-KR" altLang="en-US" sz="1600" dirty="0" smtClean="0"/>
              <a:t>사건이 발생할 경우의 수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특정 시행에 대한 모든 가능한 결과에 대한 경우의 수</a:t>
            </a:r>
            <a:endParaRPr lang="en-US" altLang="ko-KR" sz="1600" dirty="0" smtClean="0"/>
          </a:p>
          <a:p>
            <a:pPr lvl="2"/>
            <a:r>
              <a:rPr lang="ko-KR" altLang="en-US" sz="1600" dirty="0"/>
              <a:t>특정 사건에 대한 결과의 수 </a:t>
            </a:r>
            <a:r>
              <a:rPr lang="en-US" altLang="ko-KR" sz="1600" dirty="0"/>
              <a:t>/ </a:t>
            </a:r>
            <a:r>
              <a:rPr lang="ko-KR" altLang="en-US" sz="1600" dirty="0"/>
              <a:t>해당 시행 관련 모든 가능한 결과의 </a:t>
            </a:r>
            <a:r>
              <a:rPr lang="ko-KR" altLang="en-US" sz="1600" dirty="0" smtClean="0"/>
              <a:t>수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BBDB-3EB5-4FE2-B443-33E7A396BF97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사건의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확률 </a:t>
            </a:r>
            <a:r>
              <a:rPr lang="en-US" altLang="ko-KR" sz="2400" dirty="0" smtClean="0"/>
              <a:t>(cont’d)</a:t>
            </a:r>
          </a:p>
          <a:p>
            <a:pPr lvl="1"/>
            <a:r>
              <a:rPr lang="en-US" altLang="ko-KR" sz="2000" dirty="0" smtClean="0"/>
              <a:t>Examples</a:t>
            </a:r>
          </a:p>
          <a:p>
            <a:pPr lvl="2"/>
            <a:r>
              <a:rPr lang="ko-KR" altLang="ko-KR" sz="2000" dirty="0"/>
              <a:t>하나의 주사위를 던져서 짝수가 나올 </a:t>
            </a:r>
            <a:r>
              <a:rPr lang="ko-KR" altLang="ko-KR" sz="2000" dirty="0" smtClean="0"/>
              <a:t>확률</a:t>
            </a:r>
            <a:endParaRPr lang="en-US" altLang="ko-KR" sz="2000" dirty="0" smtClean="0"/>
          </a:p>
          <a:p>
            <a:pPr lvl="3"/>
            <a:r>
              <a:rPr lang="ko-KR" altLang="en-US" sz="1800" dirty="0" smtClean="0"/>
              <a:t>시행은</a:t>
            </a:r>
            <a:r>
              <a:rPr lang="en-US" altLang="ko-KR" sz="1800" dirty="0" smtClean="0"/>
              <a:t>?</a:t>
            </a:r>
          </a:p>
          <a:p>
            <a:pPr lvl="3"/>
            <a:r>
              <a:rPr lang="ko-KR" altLang="en-US" sz="1800" dirty="0" smtClean="0"/>
              <a:t>표본집합은</a:t>
            </a:r>
            <a:r>
              <a:rPr lang="en-US" altLang="ko-KR" sz="1800" dirty="0" smtClean="0"/>
              <a:t>?</a:t>
            </a:r>
            <a:endParaRPr lang="en-US" altLang="ko-KR" sz="1800" dirty="0" smtClean="0"/>
          </a:p>
          <a:p>
            <a:pPr lvl="3"/>
            <a:r>
              <a:rPr lang="ko-KR" altLang="en-US" sz="1800" dirty="0" smtClean="0"/>
              <a:t>사건은</a:t>
            </a:r>
            <a:r>
              <a:rPr lang="en-US" altLang="ko-KR" sz="1800" dirty="0" smtClean="0"/>
              <a:t>?</a:t>
            </a:r>
          </a:p>
          <a:p>
            <a:pPr lvl="2"/>
            <a:r>
              <a:rPr lang="ko-KR" altLang="ko-KR" sz="2000" dirty="0" smtClean="0"/>
              <a:t>두개의 </a:t>
            </a:r>
            <a:r>
              <a:rPr lang="ko-KR" altLang="ko-KR" sz="2000" dirty="0"/>
              <a:t>동전을 동시에 </a:t>
            </a:r>
            <a:r>
              <a:rPr lang="ko-KR" altLang="ko-KR" sz="2000" dirty="0" smtClean="0"/>
              <a:t>던져서 </a:t>
            </a:r>
            <a:r>
              <a:rPr lang="ko-KR" altLang="ko-KR" sz="2000" dirty="0"/>
              <a:t>앞면이 </a:t>
            </a:r>
            <a:r>
              <a:rPr lang="ko-KR" altLang="en-US" sz="2000" dirty="0" smtClean="0"/>
              <a:t>하나 </a:t>
            </a:r>
            <a:r>
              <a:rPr lang="ko-KR" altLang="ko-KR" sz="2000" dirty="0" smtClean="0"/>
              <a:t>나올 확률</a:t>
            </a:r>
            <a:endParaRPr lang="en-US" altLang="ko-KR" sz="2000" dirty="0" smtClean="0"/>
          </a:p>
          <a:p>
            <a:pPr lvl="2"/>
            <a:r>
              <a:rPr lang="ko-KR" altLang="ko-KR" sz="2000" dirty="0"/>
              <a:t>주사위 두개를 동시에 던졌을 때</a:t>
            </a:r>
            <a:r>
              <a:rPr lang="en-US" altLang="ko-KR" sz="2000" dirty="0"/>
              <a:t>, </a:t>
            </a:r>
            <a:r>
              <a:rPr lang="ko-KR" altLang="ko-KR" sz="2000" dirty="0"/>
              <a:t>눈의 합이</a:t>
            </a:r>
            <a:r>
              <a:rPr lang="en-US" altLang="ko-KR" sz="2000" dirty="0"/>
              <a:t> 4</a:t>
            </a:r>
            <a:r>
              <a:rPr lang="ko-KR" altLang="ko-KR" sz="2000" dirty="0"/>
              <a:t>보다 작을 확률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2975-6B71-49BF-A18A-F6AD7DBC390A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기본 </a:t>
                </a:r>
                <a:r>
                  <a:rPr lang="en-US" altLang="ko-KR" sz="2000" dirty="0" smtClean="0"/>
                  <a:t>Axioms (</a:t>
                </a:r>
                <a:r>
                  <a:rPr lang="ko-KR" altLang="en-US" sz="2000" dirty="0" smtClean="0"/>
                  <a:t>공리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또는 명제</a:t>
                </a:r>
                <a:r>
                  <a:rPr lang="en-US" altLang="ko-KR" sz="2000" dirty="0" smtClean="0"/>
                  <a:t>)</a:t>
                </a:r>
              </a:p>
              <a:p>
                <a:pPr lvl="1" latinLnBrk="1"/>
                <a:r>
                  <a:rPr lang="en-US" altLang="ko-KR" sz="1800" dirty="0"/>
                  <a:t>1) </a:t>
                </a:r>
                <a:r>
                  <a:rPr lang="en-US" altLang="ko-KR" sz="1800" dirty="0" err="1"/>
                  <a:t>Axiom1</a:t>
                </a:r>
                <a:r>
                  <a:rPr lang="en-US" altLang="ko-KR" sz="1800" dirty="0"/>
                  <a:t>: </a:t>
                </a:r>
                <a:r>
                  <a:rPr lang="ko-KR" altLang="ko-KR" sz="1800" dirty="0"/>
                  <a:t>어떠한 사건 </a:t>
                </a:r>
                <a:r>
                  <a:rPr lang="en-US" altLang="ko-KR" sz="1800" dirty="0"/>
                  <a:t>A</a:t>
                </a:r>
                <a:r>
                  <a:rPr lang="ko-KR" altLang="ko-KR" sz="1800" dirty="0"/>
                  <a:t>에 대해서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ko-KR" altLang="ko-KR" sz="1800" dirty="0"/>
              </a:p>
              <a:p>
                <a:pPr lvl="1" latinLnBrk="1"/>
                <a:r>
                  <a:rPr lang="en-US" altLang="ko-KR" sz="1800" dirty="0"/>
                  <a:t>2) </a:t>
                </a:r>
                <a:r>
                  <a:rPr lang="en-US" altLang="ko-KR" sz="1800" dirty="0" err="1"/>
                  <a:t>Axiom2</a:t>
                </a:r>
                <a:r>
                  <a:rPr lang="en-US" altLang="ko-KR" sz="1800" dirty="0"/>
                  <a:t>: </a:t>
                </a:r>
                <a:r>
                  <a:rPr lang="ko-KR" altLang="ko-KR" sz="1800" dirty="0"/>
                  <a:t>표본공간 </a:t>
                </a:r>
                <a:r>
                  <a:rPr lang="en-US" altLang="ko-KR" sz="1800" dirty="0"/>
                  <a:t>S</a:t>
                </a:r>
                <a:r>
                  <a:rPr lang="ko-KR" altLang="ko-KR" sz="1800" dirty="0"/>
                  <a:t>의 확률</a:t>
                </a:r>
                <a:r>
                  <a:rPr lang="en-US" altLang="ko-KR" sz="1800" dirty="0"/>
                  <a:t>, </a:t>
                </a:r>
                <a:r>
                  <a:rPr lang="ko-KR" altLang="ko-KR" sz="1800" dirty="0"/>
                  <a:t>즉</a:t>
                </a:r>
                <a:r>
                  <a:rPr lang="en-US" altLang="ko-KR" sz="1800" dirty="0"/>
                  <a:t>, P(S) = 1</a:t>
                </a:r>
                <a:endParaRPr lang="ko-KR" altLang="ko-KR" sz="1800" dirty="0"/>
              </a:p>
              <a:p>
                <a:pPr lvl="1" latinLnBrk="1"/>
                <a:r>
                  <a:rPr lang="en-US" altLang="ko-KR" sz="1800" dirty="0"/>
                  <a:t>3) </a:t>
                </a:r>
                <a:r>
                  <a:rPr lang="en-US" altLang="ko-KR" sz="1800" dirty="0" err="1"/>
                  <a:t>Axiom3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ko-KR" altLang="ko-KR" sz="1800" dirty="0"/>
                  <a:t>가 서로 상호배타적 사건</a:t>
                </a:r>
                <a:r>
                  <a:rPr lang="en-US" altLang="ko-KR" sz="1800" dirty="0"/>
                  <a:t>(disjoint events)</a:t>
                </a:r>
                <a:r>
                  <a:rPr lang="ko-KR" altLang="ko-KR" sz="1800" dirty="0"/>
                  <a:t>인 경우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∪…</m:t>
                        </m:r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ko-KR" sz="1800" dirty="0" smtClean="0"/>
              </a:p>
              <a:p>
                <a:pPr lvl="2" latinLnBrk="1"/>
                <a:r>
                  <a:rPr lang="ko-KR" altLang="ko-KR" sz="1800" dirty="0"/>
                  <a:t>두 사건이 서로 </a:t>
                </a:r>
                <a:r>
                  <a:rPr lang="ko-KR" altLang="ko-KR" sz="1800" dirty="0" smtClean="0"/>
                  <a:t>상호배타적</a:t>
                </a:r>
                <a:r>
                  <a:rPr lang="ko-KR" altLang="en-US" sz="1800" dirty="0" smtClean="0"/>
                  <a:t>이다 </a:t>
                </a:r>
                <a:r>
                  <a:rPr lang="en-US" altLang="ko-KR" sz="1800" dirty="0" smtClean="0"/>
                  <a:t>=&gt; </a:t>
                </a:r>
                <a:r>
                  <a:rPr lang="ko-KR" altLang="en-US" sz="1800" dirty="0" smtClean="0"/>
                  <a:t>두 사건의 교집합이 없다</a:t>
                </a:r>
                <a:r>
                  <a:rPr lang="en-US" altLang="ko-KR" sz="1800" dirty="0" smtClean="0"/>
                  <a:t>. </a:t>
                </a:r>
              </a:p>
              <a:p>
                <a:pPr lvl="2" latinLnBrk="1"/>
                <a:r>
                  <a:rPr lang="ko-KR" altLang="ko-KR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ko-KR" sz="1600" dirty="0" smtClean="0"/>
              </a:p>
              <a:p>
                <a:pPr lvl="2" latinLnBrk="1"/>
                <a:r>
                  <a:rPr lang="ko-KR" altLang="en-US" sz="1800" dirty="0"/>
                  <a:t>한개의 주사위를 던지는 시행에 대해서 </a:t>
                </a:r>
                <a:r>
                  <a:rPr lang="en-US" altLang="ko-KR" sz="1800" dirty="0"/>
                  <a:t>1</a:t>
                </a:r>
                <a:r>
                  <a:rPr lang="ko-KR" altLang="en-US" sz="1800" dirty="0"/>
                  <a:t>의 눈이 나오는 사건 </a:t>
                </a:r>
                <a:r>
                  <a:rPr lang="en-US" altLang="ko-KR" sz="1800" dirty="0"/>
                  <a:t>A</a:t>
                </a:r>
                <a:r>
                  <a:rPr lang="ko-KR" altLang="en-US" sz="1800" dirty="0"/>
                  <a:t>와 </a:t>
                </a:r>
                <a:r>
                  <a:rPr lang="en-US" altLang="ko-KR" sz="1800" dirty="0"/>
                  <a:t>2</a:t>
                </a:r>
                <a:r>
                  <a:rPr lang="ko-KR" altLang="en-US" sz="1800" dirty="0"/>
                  <a:t>의 눈이 나오는 사건 </a:t>
                </a:r>
                <a:r>
                  <a:rPr lang="en-US" altLang="ko-KR" sz="1800" dirty="0"/>
                  <a:t>B</a:t>
                </a:r>
                <a:r>
                  <a:rPr lang="ko-KR" altLang="en-US" sz="1800" dirty="0"/>
                  <a:t>에 </a:t>
                </a:r>
                <a:r>
                  <a:rPr lang="ko-KR" altLang="en-US" sz="1800" dirty="0" smtClean="0"/>
                  <a:t>대해 </a:t>
                </a:r>
                <a:r>
                  <a:rPr lang="ko-KR" altLang="en-US" sz="1800" dirty="0"/>
                  <a:t>다음 </a:t>
                </a:r>
                <a:r>
                  <a:rPr lang="ko-KR" altLang="en-US" sz="1800" dirty="0" smtClean="0"/>
                  <a:t>관계 성립</a:t>
                </a:r>
                <a:endParaRPr lang="en-US" altLang="ko-KR" sz="1800" dirty="0" smtClean="0"/>
              </a:p>
              <a:p>
                <a:pPr lvl="3" latinLnBrk="1"/>
                <a:r>
                  <a:rPr lang="en-US" altLang="ko-KR" sz="1400" dirty="0"/>
                  <a:t>S = {1, 2, 3, 4, 5, 6}, A = {1</a:t>
                </a:r>
                <a:r>
                  <a:rPr lang="en-US" altLang="ko-KR" sz="1400" dirty="0" smtClean="0"/>
                  <a:t>}, B </a:t>
                </a:r>
                <a:r>
                  <a:rPr lang="en-US" altLang="ko-KR" sz="1400" dirty="0"/>
                  <a:t>= {2} 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</a:t>
                </a:r>
                <a:r>
                  <a:rPr lang="ko-KR" altLang="en-US" sz="1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ko-KR" sz="1200" dirty="0"/>
              </a:p>
              <a:p>
                <a:pPr lvl="3" latinLnBrk="1"/>
                <a:r>
                  <a:rPr lang="ko-KR" altLang="en-US" sz="1400" dirty="0" smtClean="0"/>
                  <a:t>따라서 </a:t>
                </a:r>
                <a:r>
                  <a:rPr lang="en-US" altLang="ko-KR" sz="1400" dirty="0" err="1" smtClean="0"/>
                  <a:t>A∪B</a:t>
                </a:r>
                <a:r>
                  <a:rPr lang="en-US" altLang="ko-KR" sz="1400" dirty="0" smtClean="0"/>
                  <a:t>={1,2} 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P(</a:t>
                </a:r>
                <a:r>
                  <a:rPr lang="en-US" altLang="ko-KR" sz="14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A∪B</a:t>
                </a:r>
                <a:r>
                  <a:rPr lang="en-US" altLang="ko-KR" sz="14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)=2/6=P(A)+P(B)=1/6+1/6=2/6</a:t>
                </a:r>
                <a:endParaRPr lang="en-US" altLang="ko-KR" sz="1400" dirty="0" smtClean="0"/>
              </a:p>
              <a:p>
                <a:pPr lvl="3" latinLnBrk="1"/>
                <a:endParaRPr lang="ko-KR" altLang="ko-KR" sz="1200" dirty="0" smtClean="0"/>
              </a:p>
              <a:p>
                <a:pPr lvl="1"/>
                <a:endParaRPr lang="en-US" altLang="ko-KR" sz="11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r="-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8FA3-0FFB-4E99-A05B-89B443E452EB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교집합과 합집합의 표현</a:t>
                </a:r>
                <a:endParaRPr lang="en-US" altLang="ko-KR" sz="2800" dirty="0" smtClean="0"/>
              </a:p>
              <a:p>
                <a:pPr lvl="1" latinLnBrk="1"/>
                <a:r>
                  <a:rPr lang="en-US" altLang="ko-KR" dirty="0"/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dirty="0"/>
              </a:p>
              <a:p>
                <a:pPr lvl="1" latinLnBrk="1"/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ko-KR" dirty="0"/>
              </a:p>
              <a:p>
                <a:endParaRPr lang="en-US" altLang="ko-KR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FCE57-A588-4964-86B1-DCF76A9B753D}" type="datetime1">
              <a:rPr lang="en-US" altLang="ko-KR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Probability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14504</TotalTime>
  <Words>1776</Words>
  <Application>Microsoft Office PowerPoint</Application>
  <PresentationFormat>On-screen Show (4:3)</PresentationFormat>
  <Paragraphs>548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Probability basics </vt:lpstr>
      <vt:lpstr>Probability (확률) </vt:lpstr>
      <vt:lpstr>Probability (확률)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Probability</vt:lpstr>
      <vt:lpstr>이산변수</vt:lpstr>
      <vt:lpstr>이산변수</vt:lpstr>
      <vt:lpstr>이산변수</vt:lpstr>
      <vt:lpstr>이산확률분포의 예</vt:lpstr>
      <vt:lpstr>이산변수</vt:lpstr>
      <vt:lpstr>연속변수</vt:lpstr>
      <vt:lpstr>연속변수</vt:lpstr>
      <vt:lpstr>연속변수</vt:lpstr>
      <vt:lpstr>이산변수 (skip)</vt:lpstr>
      <vt:lpstr>pdf and cdf</vt:lpstr>
      <vt:lpstr>확률 계산</vt:lpstr>
      <vt:lpstr>Features of probability distributions</vt:lpstr>
      <vt:lpstr>Features of probability distributions</vt:lpstr>
      <vt:lpstr>Example</vt:lpstr>
      <vt:lpstr>Features of probability distributions</vt:lpstr>
      <vt:lpstr>Features of probability distributions</vt:lpstr>
      <vt:lpstr>Covariance</vt:lpstr>
      <vt:lpstr>Probability distribution</vt:lpstr>
      <vt:lpstr>Multivariate probability distribution</vt:lpstr>
      <vt:lpstr>Joint probability distribution</vt:lpstr>
      <vt:lpstr>Marginal probability distribution</vt:lpstr>
      <vt:lpstr>Marginal probability distribution</vt:lpstr>
      <vt:lpstr>Marginal probability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321</cp:revision>
  <dcterms:created xsi:type="dcterms:W3CDTF">2015-01-19T14:33:39Z</dcterms:created>
  <dcterms:modified xsi:type="dcterms:W3CDTF">2022-03-28T01:02:29Z</dcterms:modified>
</cp:coreProperties>
</file>