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492" r:id="rId3"/>
    <p:sldId id="472" r:id="rId4"/>
    <p:sldId id="493" r:id="rId5"/>
    <p:sldId id="474" r:id="rId6"/>
    <p:sldId id="475" r:id="rId7"/>
    <p:sldId id="476" r:id="rId8"/>
    <p:sldId id="477" r:id="rId9"/>
    <p:sldId id="484" r:id="rId10"/>
    <p:sldId id="488" r:id="rId11"/>
    <p:sldId id="491" r:id="rId12"/>
    <p:sldId id="490" r:id="rId13"/>
    <p:sldId id="391" r:id="rId14"/>
  </p:sldIdLst>
  <p:sldSz cx="9144000" cy="6858000" type="screen4x3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7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F98139C-71EC-4B4C-8544-EAADEC5B8F11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081643-598B-4A96-8F00-3DCD3435A9F7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E5E298-165E-4B83-877C-DC9205AB9A83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A56C7BC-FB28-496C-A8F0-C630CDC20437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B124BBB-20B4-4F3B-8931-7C1A833641B4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58E4FB8-E8A8-4D26-9187-CFCDE7531D90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02C4E4-8D38-4A7F-98A9-72017E86797A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F622A90-7DD7-47DE-A46F-4E5F17566D97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D2A94F-82EF-4B42-9EC7-BF5DF8F01A47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F1514E-B9C4-4C06-B5AE-29FBF16209FF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593DCB-EA22-4A84-A5E6-36618EAC3F56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04537CA-76E5-4903-9776-91EAD7C65F47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generated/sklearn.metrics.silhouette_score.html#sklearn.metrics.silhouette_sco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K-Means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Silhouette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Meaning</a:t>
            </a:r>
          </a:p>
          <a:p>
            <a:pPr lvl="1"/>
            <a:r>
              <a:rPr lang="en-US" sz="2000" dirty="0"/>
              <a:t>The silhouette value is a measure of how similar an object is to its own cluster (cohesion) compared to other clusters (separation). </a:t>
            </a:r>
          </a:p>
          <a:p>
            <a:pPr lvl="1"/>
            <a:r>
              <a:rPr lang="ko-KR" altLang="en-US" sz="2000" dirty="0" smtClean="0"/>
              <a:t>해당 데이터 포인트가 속한 클러스터의 다른 포인트들과의 거리와 </a:t>
            </a:r>
            <a:r>
              <a:rPr lang="en-US" altLang="ko-KR" sz="2000" dirty="0" smtClean="0"/>
              <a:t>next best cluster</a:t>
            </a:r>
            <a:r>
              <a:rPr lang="ko-KR" altLang="en-US" sz="2000" dirty="0" smtClean="0"/>
              <a:t>에 속한 포인트들과의 평균 거리의 차이</a:t>
            </a:r>
            <a:endParaRPr lang="en-US" altLang="ko-KR" sz="2000" dirty="0" smtClean="0"/>
          </a:p>
          <a:p>
            <a:pPr lvl="1"/>
            <a:r>
              <a:rPr lang="en-US" sz="2000" dirty="0">
                <a:hlinkClick r:id="rId2"/>
              </a:rPr>
              <a:t>https://</a:t>
            </a:r>
            <a:r>
              <a:rPr lang="en-US" sz="2000" dirty="0" smtClean="0">
                <a:hlinkClick r:id="rId2"/>
              </a:rPr>
              <a:t>scikit-learn.org/stable/modules/generated/sklearn.metrics.silhouette_score.html#sklearn.metrics.silhouette_score</a:t>
            </a:r>
            <a:r>
              <a:rPr lang="en-US" sz="2000" dirty="0" smtClean="0"/>
              <a:t> </a:t>
            </a:r>
            <a:endParaRPr lang="en-US" sz="2000" dirty="0"/>
          </a:p>
          <a:p>
            <a:pPr lvl="1"/>
            <a:r>
              <a:rPr lang="en-US" sz="2000" dirty="0" smtClean="0"/>
              <a:t>For each cluster, we calculate the average of silhouette score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73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Silhouette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silhouette score of data point </a:t>
            </a:r>
            <a:r>
              <a:rPr lang="en-US" sz="2400" dirty="0" err="1" smtClean="0"/>
              <a:t>i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3886200" y="264795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3238500" y="259080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3429000" y="3124200"/>
            <a:ext cx="76200" cy="76200"/>
          </a:xfrm>
          <a:prstGeom prst="ellipse">
            <a:avLst/>
          </a:prstGeom>
          <a:solidFill>
            <a:schemeClr val="tx2">
              <a:lumMod val="60000"/>
              <a:lumOff val="40000"/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4876800" y="358140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2474912" y="5299074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5867400" y="331470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789112" y="4840287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408112" y="5602287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2398712" y="5678487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116830" y="3930333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5105400" y="3238500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Oval 17"/>
          <p:cNvSpPr/>
          <p:nvPr/>
        </p:nvSpPr>
        <p:spPr bwMode="auto">
          <a:xfrm>
            <a:off x="6096000" y="3861753"/>
            <a:ext cx="76200" cy="76200"/>
          </a:xfrm>
          <a:prstGeom prst="ellipse">
            <a:avLst/>
          </a:prstGeom>
          <a:solidFill>
            <a:schemeClr val="accent1">
              <a:alpha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Oval 18"/>
          <p:cNvSpPr/>
          <p:nvPr/>
        </p:nvSpPr>
        <p:spPr bwMode="auto">
          <a:xfrm>
            <a:off x="2971800" y="2209800"/>
            <a:ext cx="1219200" cy="12954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Oval 19"/>
          <p:cNvSpPr/>
          <p:nvPr/>
        </p:nvSpPr>
        <p:spPr bwMode="auto">
          <a:xfrm>
            <a:off x="4419600" y="2971800"/>
            <a:ext cx="2209800" cy="14478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Oval 20"/>
          <p:cNvSpPr/>
          <p:nvPr/>
        </p:nvSpPr>
        <p:spPr bwMode="auto">
          <a:xfrm>
            <a:off x="914400" y="4459287"/>
            <a:ext cx="2132012" cy="1789113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080209" y="3429000"/>
            <a:ext cx="8915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data point </a:t>
            </a:r>
            <a:r>
              <a:rPr lang="en-US" altLang="ko-KR" sz="1100" dirty="0" err="1" smtClean="0"/>
              <a:t>i</a:t>
            </a:r>
            <a:endParaRPr lang="ko-KR" altLang="en-US" sz="1100" dirty="0"/>
          </a:p>
        </p:txBody>
      </p:sp>
      <p:cxnSp>
        <p:nvCxnSpPr>
          <p:cNvPr id="24" name="Straight Arrow Connector 23"/>
          <p:cNvCxnSpPr>
            <a:endCxn id="9" idx="3"/>
          </p:cNvCxnSpPr>
          <p:nvPr/>
        </p:nvCxnSpPr>
        <p:spPr bwMode="auto">
          <a:xfrm flipV="1">
            <a:off x="2971800" y="3189241"/>
            <a:ext cx="468359" cy="239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Box 24"/>
          <p:cNvSpPr txBox="1"/>
          <p:nvPr/>
        </p:nvSpPr>
        <p:spPr>
          <a:xfrm>
            <a:off x="6096000" y="2438400"/>
            <a:ext cx="234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next best cluster for </a:t>
            </a:r>
            <a:r>
              <a:rPr lang="en-US" altLang="ko-KR" dirty="0" err="1" smtClean="0"/>
              <a:t>i</a:t>
            </a:r>
            <a:endParaRPr lang="ko-KR" altLang="en-US" dirty="0"/>
          </a:p>
        </p:txBody>
      </p:sp>
      <p:cxnSp>
        <p:nvCxnSpPr>
          <p:cNvPr id="27" name="Straight Arrow Connector 26"/>
          <p:cNvCxnSpPr>
            <a:stCxn id="25" idx="2"/>
            <a:endCxn id="20" idx="7"/>
          </p:cNvCxnSpPr>
          <p:nvPr/>
        </p:nvCxnSpPr>
        <p:spPr bwMode="auto">
          <a:xfrm flipH="1">
            <a:off x="6305782" y="2807732"/>
            <a:ext cx="964258" cy="376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695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Silhouette score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Meaning</a:t>
            </a:r>
          </a:p>
          <a:p>
            <a:pPr lvl="1"/>
            <a:r>
              <a:rPr lang="en-US" sz="2000" dirty="0" smtClean="0"/>
              <a:t>The </a:t>
            </a:r>
            <a:r>
              <a:rPr lang="en-US" sz="2000" dirty="0"/>
              <a:t>silhouette ranges from −1 to +1, where a high value indicates that the object is well matched to its own cluster and poorly matched to neighboring clusters. </a:t>
            </a:r>
            <a:endParaRPr lang="en-US" sz="2000" dirty="0" smtClean="0"/>
          </a:p>
          <a:p>
            <a:pPr lvl="1"/>
            <a:r>
              <a:rPr lang="en-US" sz="2000" dirty="0" smtClean="0"/>
              <a:t>If </a:t>
            </a:r>
            <a:r>
              <a:rPr lang="en-US" sz="2000" dirty="0"/>
              <a:t>most objects have a high value, then the clustering configuration is appropriate. If many points have a low or negative value, then the clustering configuration may have too many or too few clusters.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567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기계학습의 종류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지도 학습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학습데이터를 학습하여 파라미터의 최적값을 찾는 것이 중요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문제의 종류</a:t>
            </a:r>
            <a:endParaRPr lang="en-US" altLang="ko-KR" sz="2000" dirty="0"/>
          </a:p>
          <a:p>
            <a:pPr lvl="2"/>
            <a:r>
              <a:rPr lang="ko-KR" altLang="en-US" sz="1800" dirty="0" smtClean="0"/>
              <a:t>회귀문제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분류문제</a:t>
            </a:r>
            <a:endParaRPr lang="en-US" altLang="ko-KR" sz="1800" dirty="0" smtClean="0"/>
          </a:p>
          <a:p>
            <a:r>
              <a:rPr lang="ko-KR" altLang="en-US" sz="2400" dirty="0" smtClean="0"/>
              <a:t>비지도 학습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많은 경우 데이터 포인트 간의 유사도를 계산하는 것이 중요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예</a:t>
            </a:r>
            <a:r>
              <a:rPr lang="en-US" altLang="ko-KR" sz="1800" dirty="0" smtClean="0"/>
              <a:t>) </a:t>
            </a:r>
            <a:r>
              <a:rPr lang="ko-KR" altLang="en-US" sz="1800" dirty="0" smtClean="0"/>
              <a:t>군집화 알고리즘</a:t>
            </a:r>
            <a:endParaRPr lang="en-US" altLang="ko-KR" sz="1800" dirty="0" smtClean="0"/>
          </a:p>
          <a:p>
            <a:pPr lvl="1"/>
            <a:r>
              <a:rPr lang="ko-KR" altLang="en-US" sz="2000" b="1" dirty="0" smtClean="0"/>
              <a:t>이를 위해 벡터를 아는 것이 필요</a:t>
            </a:r>
            <a:endParaRPr lang="ko-KR" altLang="en-US" sz="20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53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(</a:t>
            </a:r>
            <a:r>
              <a:rPr lang="ko-KR" altLang="en-US" dirty="0" smtClean="0"/>
              <a:t>군집화</a:t>
            </a:r>
            <a:r>
              <a:rPr lang="en-US" altLang="ko-KR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ML </a:t>
            </a:r>
            <a:r>
              <a:rPr lang="ko-KR" altLang="en-US" sz="2400" dirty="0" smtClean="0"/>
              <a:t>기반 방법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비슷한 단어들을 갖는 문서끼리 묶어주는 방법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각 문서에 대한 </a:t>
            </a:r>
            <a:r>
              <a:rPr lang="en-US" altLang="ko-KR" sz="2000" dirty="0" smtClean="0"/>
              <a:t>label </a:t>
            </a:r>
            <a:r>
              <a:rPr lang="ko-KR" altLang="en-US" sz="2000" dirty="0" smtClean="0"/>
              <a:t>정보가 필요치 않으므로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군집화는 </a:t>
            </a:r>
            <a:r>
              <a:rPr lang="en-US" altLang="ko-KR" sz="2000" dirty="0" smtClean="0"/>
              <a:t>unsupervised learning</a:t>
            </a:r>
            <a:r>
              <a:rPr lang="ko-KR" altLang="en-US" sz="2000" dirty="0" smtClean="0"/>
              <a:t>에 속함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데이터포인트간의 유사도를 기반으로 유사한 데이터포인트끼리 묶어 줌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주요 알고리즘</a:t>
            </a:r>
            <a:endParaRPr lang="en-US" altLang="ko-KR" sz="2000" dirty="0" smtClean="0"/>
          </a:p>
          <a:p>
            <a:pPr lvl="2"/>
            <a:r>
              <a:rPr lang="en-US" sz="1800" dirty="0" smtClean="0"/>
              <a:t>K-Means</a:t>
            </a:r>
          </a:p>
          <a:p>
            <a:pPr lvl="2"/>
            <a:r>
              <a:rPr lang="en-US" sz="1800" dirty="0"/>
              <a:t>Hierarchical </a:t>
            </a:r>
            <a:r>
              <a:rPr lang="en-US" sz="1800" dirty="0" smtClean="0"/>
              <a:t>clustering</a:t>
            </a:r>
          </a:p>
          <a:p>
            <a:pPr lvl="1"/>
            <a:r>
              <a:rPr lang="ko-KR" altLang="en-US" sz="2200" dirty="0" smtClean="0"/>
              <a:t>군집화를 이해하기 위해서 벡터의 개념에 대해서 이해하는 것이 필요</a:t>
            </a:r>
            <a:endParaRPr lang="en-US" sz="2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04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문서 간 유사도</a:t>
            </a:r>
            <a:endParaRPr lang="en-US" altLang="ko-KR" dirty="0" smtClean="0"/>
          </a:p>
          <a:p>
            <a:pPr lvl="1"/>
            <a:r>
              <a:rPr lang="en-US" dirty="0" smtClean="0"/>
              <a:t>Vector </a:t>
            </a:r>
            <a:r>
              <a:rPr lang="ko-KR" altLang="en-US" dirty="0" smtClean="0"/>
              <a:t>간 거리로 표현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유클리디안 거리 </a:t>
            </a:r>
            <a:r>
              <a:rPr lang="en-US" altLang="ko-KR" dirty="0" smtClean="0"/>
              <a:t>(Euclidean distance) </a:t>
            </a:r>
          </a:p>
          <a:p>
            <a:endParaRPr lang="en-US" dirty="0" smtClean="0"/>
          </a:p>
          <a:p>
            <a:r>
              <a:rPr lang="en-US" dirty="0" smtClean="0"/>
              <a:t>Clustering </a:t>
            </a:r>
            <a:r>
              <a:rPr lang="ko-KR" altLang="en-US" dirty="0" smtClean="0"/>
              <a:t>방식</a:t>
            </a:r>
            <a:endParaRPr lang="en-US" altLang="ko-KR" dirty="0" smtClean="0"/>
          </a:p>
          <a:p>
            <a:pPr lvl="1"/>
            <a:r>
              <a:rPr lang="en-US" dirty="0" smtClean="0"/>
              <a:t>cluster</a:t>
            </a:r>
            <a:r>
              <a:rPr lang="ko-KR" altLang="en-US" dirty="0" smtClean="0"/>
              <a:t>의 수는 </a:t>
            </a:r>
            <a:r>
              <a:rPr lang="en-US" altLang="ko-KR" dirty="0" smtClean="0"/>
              <a:t>K</a:t>
            </a:r>
            <a:r>
              <a:rPr lang="ko-KR" altLang="en-US" dirty="0"/>
              <a:t> </a:t>
            </a:r>
            <a:r>
              <a:rPr lang="ko-KR" altLang="en-US" dirty="0" smtClean="0"/>
              <a:t>라고 가정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235FB-F2A8-4464-83BE-E8C5B5B01652}" type="datetime1">
              <a:rPr lang="en-US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35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(cont’d)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819400"/>
            <a:ext cx="404812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876800" y="28194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 smtClean="0"/>
              <a:t>K = 3 </a:t>
            </a:r>
            <a:r>
              <a:rPr lang="ko-KR" altLang="en-US" dirty="0" smtClean="0"/>
              <a:t>이라고 가정하면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임의로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점을 선택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-&gt; 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점이 각 그룹의 중심이 됨</a:t>
            </a:r>
            <a:endParaRPr lang="en-US" altLang="ko-KR" dirty="0" smtClean="0"/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86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28194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2) </a:t>
            </a:r>
            <a:r>
              <a:rPr lang="ko-KR" altLang="en-US" dirty="0" smtClean="0"/>
              <a:t>모든 점을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중심이 되는 점들 중 가장 가까운 점이 속한 그룹으로 </a:t>
            </a:r>
            <a:r>
              <a:rPr lang="en-US" altLang="ko-KR" dirty="0" smtClean="0"/>
              <a:t>assign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828800"/>
            <a:ext cx="4267200" cy="422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1371600" y="5596235"/>
            <a:ext cx="4953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/>
              <a:t>K</a:t>
            </a:r>
            <a:r>
              <a:rPr lang="ko-KR" altLang="en-US" dirty="0" smtClean="0"/>
              <a:t>의 중심점에 의해 분할된 공간의 경계면으로</a:t>
            </a:r>
            <a:r>
              <a:rPr lang="en-US" altLang="ko-KR" dirty="0"/>
              <a:t>, </a:t>
            </a:r>
            <a:r>
              <a:rPr lang="en-US" altLang="ko-KR" dirty="0" err="1"/>
              <a:t>Voronoi</a:t>
            </a:r>
            <a:r>
              <a:rPr lang="en-US" altLang="ko-KR" dirty="0"/>
              <a:t> partition, </a:t>
            </a:r>
            <a:r>
              <a:rPr lang="en-US" altLang="ko-KR" dirty="0" err="1"/>
              <a:t>Voronoi</a:t>
            </a:r>
            <a:r>
              <a:rPr lang="en-US" altLang="ko-KR" dirty="0"/>
              <a:t> diagram</a:t>
            </a:r>
            <a:r>
              <a:rPr lang="ko-KR" altLang="en-US" dirty="0"/>
              <a:t>이라부름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5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49360"/>
            <a:ext cx="4143375" cy="379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5638800"/>
            <a:ext cx="4397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데이터에 존재하지 않는 가상의 중심점들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76800" y="2819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3) </a:t>
            </a:r>
            <a:r>
              <a:rPr lang="ko-KR" altLang="en-US" dirty="0" smtClean="0"/>
              <a:t>같은 그룹에 속하는 점들의 평균값으로 새로운 중심점을 구함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58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(cont’d)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261" y="2209800"/>
            <a:ext cx="7647709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2000" y="4681086"/>
            <a:ext cx="838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모든 </a:t>
            </a:r>
            <a:r>
              <a:rPr lang="ko-KR" altLang="en-US" dirty="0"/>
              <a:t>점을 </a:t>
            </a:r>
            <a:r>
              <a:rPr lang="en-US" altLang="ko-KR" dirty="0"/>
              <a:t>3</a:t>
            </a:r>
            <a:r>
              <a:rPr lang="ko-KR" altLang="en-US" dirty="0"/>
              <a:t>개의 중심이 되는 점들 중 가장 가까운 점이 속한 그룹으로 </a:t>
            </a:r>
            <a:r>
              <a:rPr lang="en-US" altLang="ko-KR" dirty="0" smtClean="0"/>
              <a:t>assign</a:t>
            </a:r>
          </a:p>
          <a:p>
            <a:r>
              <a:rPr lang="en-US" altLang="ko-KR" dirty="0"/>
              <a:t>3) </a:t>
            </a:r>
            <a:r>
              <a:rPr lang="ko-KR" altLang="en-US" dirty="0"/>
              <a:t>같은 그룹에 속하는 점들의 평균값으로 새로운 중심점을 구함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2000" y="54864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색이 변하는 점이 없을 때 까지 지속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혹은 정해진 횟수만큼 반복</a:t>
            </a:r>
            <a:r>
              <a:rPr lang="en-US" altLang="ko-K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609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Example</a:t>
            </a:r>
          </a:p>
          <a:p>
            <a:pPr lvl="1"/>
            <a:r>
              <a:rPr lang="en-US" altLang="ko-KR" smtClean="0"/>
              <a:t>KMeans_example.ipynb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/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22596</TotalTime>
  <Words>399</Words>
  <Application>Microsoft Office PowerPoint</Application>
  <PresentationFormat>On-screen Show (4:3)</PresentationFormat>
  <Paragraphs>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Tahoma</vt:lpstr>
      <vt:lpstr>Wingdings</vt:lpstr>
      <vt:lpstr>01013022</vt:lpstr>
      <vt:lpstr>K-Means </vt:lpstr>
      <vt:lpstr>기계학습의 종류</vt:lpstr>
      <vt:lpstr>Clustering (군집화)</vt:lpstr>
      <vt:lpstr>K-Means</vt:lpstr>
      <vt:lpstr>K-Means (cont’d)</vt:lpstr>
      <vt:lpstr>K-Means (cont’d)</vt:lpstr>
      <vt:lpstr>K-Means (cont’d)</vt:lpstr>
      <vt:lpstr>K-Means (cont’d)</vt:lpstr>
      <vt:lpstr>K-Means</vt:lpstr>
      <vt:lpstr>Silhouette score</vt:lpstr>
      <vt:lpstr>Silhouette score</vt:lpstr>
      <vt:lpstr>Silhouette score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302</cp:revision>
  <dcterms:created xsi:type="dcterms:W3CDTF">2015-01-19T14:33:39Z</dcterms:created>
  <dcterms:modified xsi:type="dcterms:W3CDTF">2022-03-21T04:05:53Z</dcterms:modified>
</cp:coreProperties>
</file>