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03" r:id="rId3"/>
    <p:sldId id="293" r:id="rId4"/>
    <p:sldId id="298" r:id="rId5"/>
    <p:sldId id="297" r:id="rId6"/>
    <p:sldId id="279" r:id="rId7"/>
    <p:sldId id="280" r:id="rId8"/>
    <p:sldId id="299" r:id="rId9"/>
    <p:sldId id="300" r:id="rId10"/>
    <p:sldId id="301" r:id="rId11"/>
    <p:sldId id="302" r:id="rId12"/>
    <p:sldId id="281" r:id="rId13"/>
    <p:sldId id="282" r:id="rId14"/>
    <p:sldId id="283" r:id="rId15"/>
    <p:sldId id="284" r:id="rId16"/>
    <p:sldId id="285" r:id="rId17"/>
    <p:sldId id="292" r:id="rId18"/>
    <p:sldId id="295" r:id="rId19"/>
    <p:sldId id="291" r:id="rId20"/>
    <p:sldId id="296" r:id="rId21"/>
    <p:sldId id="287" r:id="rId22"/>
    <p:sldId id="270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7F8A47-328C-44C8-9499-8D92EEA10F91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B3713-3B08-4D34-8F25-092779911C61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B4AE7-C67F-4A91-B75F-C82E4FAC3E94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FA795-3CE9-4866-BDF1-22096868343C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498128-6FC5-4B76-B0D5-6704E188706A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3BC8E5-E27A-4A53-A485-C96064E2573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41F7-CA32-4F1F-AD81-F4DCDD3A8552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B5991-9A32-46FE-AAB1-DA3B7F2697F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F9C82E-1B45-438F-9DCB-1D59590A06BA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A58416-9433-4A88-8F69-9432B072BD47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B85C1A-BFB8-4311-99C0-FC760514AD35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C21EB8DE-CF61-4C4D-BFE0-261B39ECF2A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cluster.hierarchy.linkage.html" TargetMode="External"/><Relationship Id="rId2" Type="http://schemas.openxmlformats.org/officeDocument/2006/relationships/hyperlink" Target="http://scikit-learn.org/stable/modules/generated/sklearn.cluster.AgglomerativeClustering.html#sklearn.cluster.AgglomerativeCluste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cluster.hierarchy.linkag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ustering.html#hierarchical-cluste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Hierarchical Clustering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point </a:t>
            </a:r>
            <a:r>
              <a:rPr lang="ko-KR" altLang="en-US" dirty="0" smtClean="0"/>
              <a:t>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찾고자 하는 군집의 수 </a:t>
            </a:r>
            <a:r>
              <a:rPr lang="en-US" altLang="ko-KR" dirty="0" smtClean="0"/>
              <a:t>= 4?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AutoShape 2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240030" y="3142298"/>
            <a:ext cx="9003030" cy="3413879"/>
            <a:chOff x="-240030" y="3142298"/>
            <a:chExt cx="9003030" cy="3413879"/>
          </a:xfrm>
        </p:grpSpPr>
        <p:grpSp>
          <p:nvGrpSpPr>
            <p:cNvPr id="12" name="Group 11"/>
            <p:cNvGrpSpPr/>
            <p:nvPr/>
          </p:nvGrpSpPr>
          <p:grpSpPr>
            <a:xfrm>
              <a:off x="-240030" y="3142298"/>
              <a:ext cx="9003030" cy="3124200"/>
              <a:chOff x="-240030" y="3142298"/>
              <a:chExt cx="9003030" cy="3124200"/>
            </a:xfrm>
          </p:grpSpPr>
          <p:pic>
            <p:nvPicPr>
              <p:cNvPr id="9" name="Picture 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3798" y="3142298"/>
                <a:ext cx="7543800" cy="3124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traight Connector 9"/>
              <p:cNvCxnSpPr/>
              <p:nvPr/>
            </p:nvCxnSpPr>
            <p:spPr bwMode="auto">
              <a:xfrm>
                <a:off x="1182688" y="3728165"/>
                <a:ext cx="7580312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-240030" y="3505200"/>
                <a:ext cx="146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cutting point</a:t>
                </a:r>
                <a:endParaRPr lang="ko-KR" altLang="en-US" dirty="0"/>
              </a:p>
            </p:txBody>
          </p:sp>
        </p:grpSp>
        <p:sp>
          <p:nvSpPr>
            <p:cNvPr id="13" name="Rounded Rectangle 12"/>
            <p:cNvSpPr/>
            <p:nvPr/>
          </p:nvSpPr>
          <p:spPr bwMode="auto">
            <a:xfrm>
              <a:off x="1554798" y="4370706"/>
              <a:ext cx="1371600" cy="182880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971800" y="4370706"/>
              <a:ext cx="1371600" cy="182880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389120" y="4360546"/>
              <a:ext cx="1737360" cy="182880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324600" y="4366260"/>
              <a:ext cx="2209800" cy="1828800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641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0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10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30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03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Optimal 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use the </a:t>
            </a:r>
            <a:r>
              <a:rPr lang="en-US" altLang="ko-KR" dirty="0" err="1" smtClean="0"/>
              <a:t>dendrogram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sklearn</a:t>
            </a:r>
            <a:endParaRPr lang="en-US" altLang="ko-KR" sz="2000" dirty="0" smtClean="0"/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scikit-learn.org/stable/modules/generated/sklearn.cluster.AgglomerativeClustering.html#sklearn.cluster.AgglomerativeClustering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docs.scipy.org/doc/scipy/reference/generated/scipy.cluster.hierarchy.linkage.html</a:t>
            </a:r>
            <a:r>
              <a:rPr lang="en-US" sz="1800" dirty="0" smtClean="0"/>
              <a:t> </a:t>
            </a:r>
          </a:p>
          <a:p>
            <a:r>
              <a:rPr lang="ko-KR" altLang="en-US" sz="2200" dirty="0" smtClean="0"/>
              <a:t>군집간의 거리 계산하기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포함된 벡터가 한개인 경우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각 벡터간의 거리를 계산하면 됨</a:t>
            </a:r>
            <a:endParaRPr lang="en-US" altLang="ko-KR" sz="1400" dirty="0" smtClean="0"/>
          </a:p>
          <a:p>
            <a:pPr lvl="1"/>
            <a:r>
              <a:rPr lang="ko-KR" altLang="en-US" sz="1800" b="1" dirty="0" smtClean="0"/>
              <a:t>각 클러스터가 두 개 이상의 데이터 포인트로 구성된 경우</a:t>
            </a:r>
            <a:endParaRPr lang="en-US" sz="1800" b="1" dirty="0" smtClean="0"/>
          </a:p>
          <a:p>
            <a:pPr lvl="2"/>
            <a:r>
              <a:rPr lang="en-US" sz="1400" dirty="0" smtClean="0"/>
              <a:t>single, complete, average, 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single</a:t>
            </a:r>
          </a:p>
          <a:p>
            <a:pPr lvl="1"/>
            <a:r>
              <a:rPr lang="ko-KR" altLang="en-US" sz="1600" dirty="0" smtClean="0"/>
              <a:t>각 클러스터를 구성하는 데이터 포인트 중에서 가장 가까운 데이터 포인트 간의 거리를 사용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2019300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9" idx="4"/>
            <a:endCxn id="13" idx="1"/>
          </p:cNvCxnSpPr>
          <p:nvPr/>
        </p:nvCxnSpPr>
        <p:spPr bwMode="auto">
          <a:xfrm flipV="1">
            <a:off x="3390900" y="4076700"/>
            <a:ext cx="2019300" cy="38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330278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76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complete</a:t>
            </a:r>
          </a:p>
          <a:p>
            <a:pPr lvl="1"/>
            <a:r>
              <a:rPr lang="ko-KR" altLang="en-US" sz="1600" dirty="0" smtClean="0"/>
              <a:t>각 클러스터를 구성하는 데이터 포인트 중에서 가장 먼 데이터 포인트 간의 거리를 사용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990425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 bwMode="auto">
          <a:xfrm flipV="1">
            <a:off x="2152650" y="4152900"/>
            <a:ext cx="4629150" cy="266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330278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33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average</a:t>
            </a:r>
          </a:p>
          <a:p>
            <a:pPr lvl="1"/>
            <a:r>
              <a:rPr lang="ko-KR" altLang="en-US" sz="1600" dirty="0" smtClean="0"/>
              <a:t>각 클러스터를 구성하는 데이터 포인트들 간의 평균 거리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990425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 bwMode="auto">
          <a:xfrm>
            <a:off x="2781300" y="3505200"/>
            <a:ext cx="3086100" cy="38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9" idx="4"/>
            <a:endCxn id="13" idx="1"/>
          </p:cNvCxnSpPr>
          <p:nvPr/>
        </p:nvCxnSpPr>
        <p:spPr bwMode="auto">
          <a:xfrm flipV="1">
            <a:off x="3390900" y="4076700"/>
            <a:ext cx="2019300" cy="38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7" idx="4"/>
            <a:endCxn id="12" idx="1"/>
          </p:cNvCxnSpPr>
          <p:nvPr/>
        </p:nvCxnSpPr>
        <p:spPr bwMode="auto">
          <a:xfrm flipV="1">
            <a:off x="2219025" y="4152900"/>
            <a:ext cx="4562775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8" idx="4"/>
            <a:endCxn id="12" idx="1"/>
          </p:cNvCxnSpPr>
          <p:nvPr/>
        </p:nvCxnSpPr>
        <p:spPr bwMode="auto">
          <a:xfrm>
            <a:off x="2895600" y="3581400"/>
            <a:ext cx="3886200" cy="5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330278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3791635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76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ward</a:t>
            </a:r>
          </a:p>
          <a:p>
            <a:pPr lvl="1"/>
            <a:r>
              <a:rPr lang="ko-KR" altLang="en-US" sz="1600" dirty="0" smtClean="0"/>
              <a:t>두 개의 클러스터가 합쳐졌을 때의 데이터 포인트들이 갖는 분산이 가장 작은 클러스터 끼리 묶어주는 방법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분산</a:t>
            </a:r>
            <a:r>
              <a:rPr lang="en-US" altLang="ko-KR" sz="1600" dirty="0" smtClean="0"/>
              <a:t>: Ward </a:t>
            </a:r>
            <a:r>
              <a:rPr lang="ko-KR" altLang="en-US" sz="1600" dirty="0" smtClean="0"/>
              <a:t>분산이라고 함</a:t>
            </a:r>
            <a:endParaRPr lang="en-US" altLang="ko-KR" sz="1600" dirty="0" smtClean="0"/>
          </a:p>
          <a:p>
            <a:pPr lvl="1"/>
            <a:r>
              <a:rPr lang="en-US" sz="1600" dirty="0">
                <a:hlinkClick r:id="rId2"/>
              </a:rPr>
              <a:t>https://docs.scipy.org/doc/scipy/reference/generated/scipy.cluster.hierarchy.linkage.html</a:t>
            </a:r>
            <a:r>
              <a:rPr lang="en-US" sz="1600" dirty="0"/>
              <a:t> 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Ward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219200" y="2590800"/>
            <a:ext cx="22098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685625" y="3733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362200" y="2819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2857500" y="3352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29200" y="2286000"/>
            <a:ext cx="24384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2667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34200" y="3276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62600" y="3200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142825" y="46482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19400" y="4800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0" y="5181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524000" y="4343400"/>
            <a:ext cx="21336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078" y="2743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11678" y="1981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88264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223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Ward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219200" y="2590800"/>
            <a:ext cx="22098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685625" y="3733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362200" y="2819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2857500" y="3352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29200" y="2286000"/>
            <a:ext cx="24384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2667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34200" y="3276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62600" y="3200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142825" y="46482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19400" y="4800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0" y="5181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524000" y="4343400"/>
            <a:ext cx="21336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078" y="2743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11678" y="1981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88264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Oval 13"/>
          <p:cNvSpPr/>
          <p:nvPr/>
        </p:nvSpPr>
        <p:spPr bwMode="auto">
          <a:xfrm rot="19925015">
            <a:off x="780489" y="2342157"/>
            <a:ext cx="3421062" cy="381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0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 smtClean="0"/>
          </a:p>
          <a:p>
            <a:r>
              <a:rPr lang="en-US" sz="2000" dirty="0" smtClean="0"/>
              <a:t>4</a:t>
            </a:r>
            <a:r>
              <a:rPr lang="ko-KR" altLang="en-US" sz="2000" dirty="0" smtClean="0"/>
              <a:t>가지 방법 간의 차이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결과 상이</a:t>
            </a:r>
            <a:endParaRPr lang="en-US" altLang="ko-KR" sz="1800" dirty="0"/>
          </a:p>
          <a:p>
            <a:pPr lvl="2"/>
            <a:r>
              <a:rPr lang="en-US" sz="1400" dirty="0">
                <a:hlinkClick r:id="rId2"/>
              </a:rPr>
              <a:t>http://scikit-learn.org/stable/modules/clustering.html#hierarchical-clustering</a:t>
            </a:r>
            <a:r>
              <a:rPr lang="en-US" sz="1400" dirty="0"/>
              <a:t>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u="sng" dirty="0" smtClean="0"/>
              <a:t>2</a:t>
            </a:r>
            <a:r>
              <a:rPr lang="ko-KR" altLang="en-US" sz="2000" b="1" u="sng" dirty="0" smtClean="0"/>
              <a:t>가지 방법 </a:t>
            </a:r>
            <a:endParaRPr lang="en-US" altLang="ko-KR" sz="2000" b="1" u="sng" dirty="0" smtClean="0"/>
          </a:p>
          <a:p>
            <a:pPr lvl="1"/>
            <a:r>
              <a:rPr lang="ko-KR" altLang="en-US" sz="1600" dirty="0" smtClean="0"/>
              <a:t>가장 가까운 군집들을 순차적으로 연결해서 일단 하나의 커다란 군집을 생성</a:t>
            </a:r>
            <a:r>
              <a:rPr lang="en-US" altLang="ko-KR" sz="1600" dirty="0" smtClean="0"/>
              <a:t>: bottom-up approach =&gt; Agglomerative </a:t>
            </a:r>
            <a:r>
              <a:rPr lang="ko-KR" altLang="en-US" sz="1600" dirty="0" smtClean="0"/>
              <a:t>방법이라고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일단 모든 데이터 포인트들이 하나 커다란 군집에 속한다고 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순차적으로 연결을 끊어 모든 데이터 포인트들을 분리</a:t>
            </a:r>
            <a:r>
              <a:rPr lang="en-US" altLang="ko-KR" sz="1600" dirty="0" smtClean="0"/>
              <a:t>: top-down approach =&gt; Divisive</a:t>
            </a:r>
          </a:p>
          <a:p>
            <a:r>
              <a:rPr lang="ko-KR" altLang="en-US" sz="2000" dirty="0" smtClean="0"/>
              <a:t>일반적으로 </a:t>
            </a:r>
            <a:r>
              <a:rPr lang="en-US" altLang="ko-KR" sz="2000" dirty="0"/>
              <a:t>Agglomerative </a:t>
            </a:r>
            <a:r>
              <a:rPr lang="ko-KR" altLang="en-US" sz="2000" dirty="0" smtClean="0"/>
              <a:t>방법이 사용</a:t>
            </a:r>
            <a:endParaRPr lang="en-US" altLang="ko-KR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u="sng" dirty="0" smtClean="0"/>
              <a:t>2</a:t>
            </a:r>
            <a:r>
              <a:rPr lang="ko-KR" altLang="en-US" sz="2000" b="1" u="sng" dirty="0" smtClean="0"/>
              <a:t>가지 방법 </a:t>
            </a:r>
            <a:endParaRPr lang="en-US" altLang="ko-KR" sz="2000" b="1" u="sng" dirty="0" smtClean="0"/>
          </a:p>
          <a:p>
            <a:pPr lvl="1"/>
            <a:r>
              <a:rPr lang="ko-KR" altLang="en-US" sz="1600" dirty="0" smtClean="0"/>
              <a:t>가장 가까운 군집들을 순차적으로 연결해서 일단 하나의 커다란 군집을 생성</a:t>
            </a:r>
            <a:r>
              <a:rPr lang="en-US" altLang="ko-KR" sz="1600" dirty="0" smtClean="0"/>
              <a:t>: bottom-up approach =&gt; Agglomerative </a:t>
            </a:r>
            <a:r>
              <a:rPr lang="ko-KR" altLang="en-US" sz="1600" dirty="0" smtClean="0"/>
              <a:t>방법이라고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일단 모든 데이터 포인트들이 하나 커다란 군집에 속한다고 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순차적으로 연결을 끊어 모든 데이터 포인트들을 분리</a:t>
            </a:r>
            <a:r>
              <a:rPr lang="en-US" altLang="ko-KR" sz="1600" dirty="0" smtClean="0"/>
              <a:t>: top-down approach =&gt; Divisive</a:t>
            </a:r>
          </a:p>
          <a:p>
            <a:r>
              <a:rPr lang="ko-KR" altLang="en-US" sz="2000" dirty="0" smtClean="0"/>
              <a:t>일반적으로 </a:t>
            </a:r>
            <a:r>
              <a:rPr lang="en-US" altLang="ko-KR" sz="2000" dirty="0"/>
              <a:t>Agglomerative </a:t>
            </a:r>
            <a:r>
              <a:rPr lang="ko-KR" altLang="en-US" sz="2000" dirty="0" smtClean="0"/>
              <a:t>방법이 사용</a:t>
            </a:r>
            <a:endParaRPr lang="en-US" altLang="ko-KR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See “</a:t>
            </a:r>
            <a:r>
              <a:rPr lang="en-US" dirty="0" err="1" smtClean="0"/>
              <a:t>Hier_clustering.ipynb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데이터 포인트들을 벡터로 변환하여 특정 차원의 공간에 위치시킴</a:t>
            </a:r>
            <a:endParaRPr lang="en-US" altLang="ko-KR" sz="2000" dirty="0" smtClean="0"/>
          </a:p>
          <a:p>
            <a:r>
              <a:rPr lang="ko-KR" altLang="en-US" sz="2000" dirty="0"/>
              <a:t>처음 시작할 때</a:t>
            </a:r>
            <a:r>
              <a:rPr lang="en-US" altLang="ko-KR" sz="2000" dirty="0"/>
              <a:t>, </a:t>
            </a:r>
            <a:r>
              <a:rPr lang="ko-KR" altLang="en-US" sz="2000" b="1" u="sng" dirty="0"/>
              <a:t>각 데이터 포인트는 하나의 클러스터로 간주</a:t>
            </a:r>
            <a:endParaRPr lang="en-US" altLang="ko-KR" sz="2000" b="1" u="sng" dirty="0"/>
          </a:p>
          <a:p>
            <a:pPr lvl="1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각 클러스터안에 데이터 포인트가 하나만 존재한다고 생각할 수 </a:t>
            </a:r>
            <a:r>
              <a:rPr lang="ko-KR" altLang="en-US" sz="1800" dirty="0"/>
              <a:t>있음</a:t>
            </a:r>
            <a:endParaRPr lang="en-US" altLang="ko-KR" sz="1800" dirty="0"/>
          </a:p>
          <a:p>
            <a:endParaRPr lang="en-US" altLang="ko-KR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4303395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데이터 포인트를 벡터로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공간상의 점으로 표현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- </a:t>
            </a:r>
            <a:r>
              <a:rPr lang="ko-KR" altLang="en-US" dirty="0" smtClean="0"/>
              <a:t>여기서는 설명을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공간이라고 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독립변수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feature)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= 2 </a:t>
            </a:r>
            <a:r>
              <a:rPr lang="ko-KR" altLang="en-US" dirty="0" smtClean="0"/>
              <a:t>라고 가정</a:t>
            </a:r>
            <a:r>
              <a:rPr lang="en-US" altLang="ko-KR" dirty="0" smtClean="0"/>
              <a:t>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" y="3662363"/>
            <a:ext cx="4048125" cy="3038475"/>
            <a:chOff x="523875" y="2819400"/>
            <a:chExt cx="4048125" cy="303847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2819400"/>
              <a:ext cx="4048125" cy="30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/>
            <p:cNvSpPr/>
            <p:nvPr/>
          </p:nvSpPr>
          <p:spPr bwMode="auto">
            <a:xfrm>
              <a:off x="3440430" y="3223260"/>
              <a:ext cx="171450" cy="1714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558290" y="4252912"/>
              <a:ext cx="171450" cy="1714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691890" y="4766310"/>
              <a:ext cx="171450" cy="1714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1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작동방식</a:t>
            </a:r>
            <a:endParaRPr lang="en-US" altLang="ko-KR" sz="2400" dirty="0"/>
          </a:p>
          <a:p>
            <a:pPr lvl="1"/>
            <a:r>
              <a:rPr lang="ko-KR" altLang="en-US" sz="1800" dirty="0"/>
              <a:t>거리가 가까운 순서대로 군집들을 순차적으로 연결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모든 군집들이 연결되어 군집이 하나가 될때까지 반복 수행</a:t>
            </a:r>
            <a:endParaRPr lang="en-US" altLang="ko-KR" sz="1800" dirty="0"/>
          </a:p>
          <a:p>
            <a:endParaRPr lang="en-US" altLang="ko-KR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05075" y="3205163"/>
            <a:ext cx="4048125" cy="3038475"/>
            <a:chOff x="523875" y="3514725"/>
            <a:chExt cx="4048125" cy="3038475"/>
          </a:xfrm>
        </p:grpSpPr>
        <p:grpSp>
          <p:nvGrpSpPr>
            <p:cNvPr id="8" name="Group 7"/>
            <p:cNvGrpSpPr/>
            <p:nvPr/>
          </p:nvGrpSpPr>
          <p:grpSpPr>
            <a:xfrm>
              <a:off x="523875" y="3514725"/>
              <a:ext cx="4048125" cy="3038475"/>
              <a:chOff x="523875" y="2819400"/>
              <a:chExt cx="4048125" cy="3038475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875" y="2819400"/>
                <a:ext cx="4048125" cy="3038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Oval 9"/>
              <p:cNvSpPr/>
              <p:nvPr/>
            </p:nvSpPr>
            <p:spPr bwMode="auto">
              <a:xfrm>
                <a:off x="3440430" y="3223260"/>
                <a:ext cx="171450" cy="17145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558290" y="4252912"/>
                <a:ext cx="171450" cy="17145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3691890" y="4766310"/>
                <a:ext cx="171450" cy="17145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Oval 3"/>
            <p:cNvSpPr/>
            <p:nvPr/>
          </p:nvSpPr>
          <p:spPr bwMode="auto">
            <a:xfrm>
              <a:off x="3595476" y="6122618"/>
              <a:ext cx="158115" cy="15811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846620" y="5901268"/>
              <a:ext cx="158115" cy="15811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Connector 14"/>
            <p:cNvCxnSpPr>
              <a:stCxn id="4" idx="7"/>
              <a:endCxn id="13" idx="3"/>
            </p:cNvCxnSpPr>
            <p:nvPr/>
          </p:nvCxnSpPr>
          <p:spPr bwMode="auto">
            <a:xfrm flipV="1">
              <a:off x="3730436" y="6036228"/>
              <a:ext cx="139339" cy="1095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4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처음 시작할 때</a:t>
            </a:r>
            <a:r>
              <a:rPr lang="en-US" altLang="ko-KR" sz="2400" dirty="0" smtClean="0"/>
              <a:t>, </a:t>
            </a:r>
            <a:r>
              <a:rPr lang="ko-KR" altLang="en-US" sz="2400" b="1" u="sng" dirty="0" smtClean="0"/>
              <a:t>각 데이터 포인트는 하나의 클러스터로 간주</a:t>
            </a:r>
            <a:endParaRPr lang="en-US" altLang="ko-KR" sz="2400" b="1" u="sng" dirty="0" smtClean="0"/>
          </a:p>
          <a:p>
            <a:pPr lvl="1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클러스터안에 데이터 포인트가 하나만 존재한다고 생각할 수 있음</a:t>
            </a:r>
            <a:endParaRPr lang="en-US" altLang="ko-KR" sz="1800" dirty="0" smtClean="0"/>
          </a:p>
          <a:p>
            <a:r>
              <a:rPr lang="ko-KR" altLang="en-US" sz="2400" dirty="0" smtClean="0"/>
              <a:t>작동방식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거리가 가까운 순서대로 군집들을 순차적으로 연결</a:t>
            </a:r>
            <a:r>
              <a:rPr lang="en-US" altLang="ko-KR" sz="1800" dirty="0" smtClean="0"/>
              <a:t>,</a:t>
            </a:r>
          </a:p>
          <a:p>
            <a:pPr lvl="1"/>
            <a:r>
              <a:rPr lang="ko-KR" altLang="en-US" sz="1800" dirty="0" smtClean="0"/>
              <a:t>모든 군집들이 연결되어 군집이 하나가 될때까지 반복 수행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91" y="1828800"/>
            <a:ext cx="64516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7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68755"/>
            <a:ext cx="6510103" cy="2173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0" y="4592007"/>
            <a:ext cx="3002655" cy="22405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8038269">
            <a:off x="5777064" y="4036497"/>
            <a:ext cx="346863" cy="50840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Visualization: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AutoShape 2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543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point </a:t>
            </a:r>
            <a:r>
              <a:rPr lang="ko-KR" altLang="en-US" dirty="0" smtClean="0"/>
              <a:t>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찾고자 하는 군집의 수 </a:t>
            </a:r>
            <a:r>
              <a:rPr lang="en-US" altLang="ko-KR" dirty="0" smtClean="0"/>
              <a:t>= 5?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AutoShape 2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240030" y="3142298"/>
            <a:ext cx="9003030" cy="3422332"/>
            <a:chOff x="-240030" y="3142298"/>
            <a:chExt cx="9003030" cy="34223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40030" y="3142298"/>
              <a:ext cx="9003030" cy="3124200"/>
              <a:chOff x="-240030" y="3142298"/>
              <a:chExt cx="9003030" cy="3124200"/>
            </a:xfrm>
          </p:grpSpPr>
          <p:pic>
            <p:nvPicPr>
              <p:cNvPr id="9" name="Picture 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3798" y="3142298"/>
                <a:ext cx="7543800" cy="3124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traight Connector 9"/>
              <p:cNvCxnSpPr/>
              <p:nvPr/>
            </p:nvCxnSpPr>
            <p:spPr bwMode="auto">
              <a:xfrm>
                <a:off x="1182688" y="4075113"/>
                <a:ext cx="7580312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-240030" y="3852148"/>
                <a:ext cx="146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cutting point</a:t>
                </a:r>
                <a:endParaRPr lang="ko-KR" altLang="en-US" dirty="0"/>
              </a:p>
            </p:txBody>
          </p:sp>
        </p:grpSp>
        <p:sp>
          <p:nvSpPr>
            <p:cNvPr id="13" name="Rounded Rectangle 12"/>
            <p:cNvSpPr/>
            <p:nvPr/>
          </p:nvSpPr>
          <p:spPr bwMode="auto">
            <a:xfrm>
              <a:off x="1554798" y="4370706"/>
              <a:ext cx="1371600" cy="182880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971800" y="4370706"/>
              <a:ext cx="1371600" cy="182880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389120" y="4360546"/>
              <a:ext cx="1737360" cy="182880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324600" y="4366260"/>
              <a:ext cx="717550" cy="1828800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283450" y="4377690"/>
              <a:ext cx="1172528" cy="1828800"/>
            </a:xfrm>
            <a:prstGeom prst="roundRect">
              <a:avLst/>
            </a:prstGeom>
            <a:solidFill>
              <a:srgbClr val="AA6016">
                <a:alpha val="2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641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0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10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8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88078" y="6256853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852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18338</TotalTime>
  <Words>492</Words>
  <Application>Microsoft Office PowerPoint</Application>
  <PresentationFormat>On-screen Show (4:3)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</vt:lpstr>
      <vt:lpstr>Wingdings</vt:lpstr>
      <vt:lpstr>01013022</vt:lpstr>
      <vt:lpstr>Hierarchical Clustering   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Optimal K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275</cp:revision>
  <dcterms:created xsi:type="dcterms:W3CDTF">2015-01-19T14:33:39Z</dcterms:created>
  <dcterms:modified xsi:type="dcterms:W3CDTF">2022-03-28T00:10:08Z</dcterms:modified>
</cp:coreProperties>
</file>