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8"/>
  </p:notesMasterIdLst>
  <p:sldIdLst>
    <p:sldId id="256" r:id="rId2"/>
    <p:sldId id="313" r:id="rId3"/>
    <p:sldId id="364" r:id="rId4"/>
    <p:sldId id="365" r:id="rId5"/>
    <p:sldId id="481" r:id="rId6"/>
    <p:sldId id="367" r:id="rId7"/>
    <p:sldId id="449" r:id="rId8"/>
    <p:sldId id="369" r:id="rId9"/>
    <p:sldId id="450" r:id="rId10"/>
    <p:sldId id="475" r:id="rId11"/>
    <p:sldId id="473" r:id="rId12"/>
    <p:sldId id="371" r:id="rId13"/>
    <p:sldId id="451" r:id="rId14"/>
    <p:sldId id="452" r:id="rId15"/>
    <p:sldId id="453" r:id="rId16"/>
    <p:sldId id="454" r:id="rId17"/>
    <p:sldId id="373" r:id="rId18"/>
    <p:sldId id="474" r:id="rId19"/>
    <p:sldId id="455" r:id="rId20"/>
    <p:sldId id="456" r:id="rId21"/>
    <p:sldId id="457" r:id="rId22"/>
    <p:sldId id="379" r:id="rId23"/>
    <p:sldId id="458" r:id="rId24"/>
    <p:sldId id="380" r:id="rId25"/>
    <p:sldId id="459" r:id="rId26"/>
    <p:sldId id="381" r:id="rId27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162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3/21/2022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28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D8BA8F1-02A8-4FCB-A99F-3BFB6B6B1BF3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2F93F9A-B935-4E7A-9D56-D22F380329A6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180F374-81EA-4369-B5C2-7A47A608C75F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17716D-0581-4F47-9D6B-3481E55E7A05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791CC-D334-4E16-A11D-5E6453EE917E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FB6FDE-D9C1-4365-B1C4-B9F92808605E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7BD19-5B5A-4EA7-9849-EC48C7F595ED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FA64CE0-650C-4890-87AA-457866AD2C1B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FBF2E7-4261-4D19-8B2F-DEEF35F630A4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487164-68EC-405A-8E8A-C3CC22E06D1A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35052F5-C0C2-45B6-B4E7-B9F081EB183A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961E4773-F952-4E74-8547-77C0E5255BA8}" type="datetime1">
              <a:rPr lang="en-US" altLang="ko-KR" smtClean="0"/>
              <a:t>3/21/2022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s.scipy.org/doc/scipy/reference/generated/scipy.spatial.distance.cityblock.html#scipy.spatial.distance.cityblock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spatial.distance.jaccard.html#scipy.spatial.distance.jaccard" TargetMode="External"/><Relationship Id="rId2" Type="http://schemas.openxmlformats.org/officeDocument/2006/relationships/hyperlink" Target="https://docs.scipy.org/doc/scipy/reference/spatial.distanc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scipy.org/doc/scipy/reference/generated/scipy.spatial.distance.hamming.html#scipy.spatial.distance.hammin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Vector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벡터 간의 합과 차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같은 자리에 있는 원소끼리 더하거나 혹은 뺀다</a:t>
                </a:r>
                <a:endParaRPr lang="en-US" altLang="ko-KR" sz="2000" dirty="0" smtClean="0"/>
              </a:p>
              <a:p>
                <a:pPr lvl="1"/>
                <a:r>
                  <a:rPr lang="ko-KR" altLang="en-US" sz="2000" dirty="0" smtClean="0"/>
                  <a:t>예</a:t>
                </a:r>
                <a:r>
                  <a:rPr lang="en-US" altLang="ko-KR" sz="2000" dirty="0" smtClean="0"/>
                  <a:t>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endParaRPr lang="en-US" altLang="ko-KR" sz="2000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smtClean="0"/>
                  <a:t>  </a:t>
                </a:r>
                <a:r>
                  <a:rPr lang="ko-KR" altLang="en-US" sz="2000" dirty="0" smtClean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⇒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ko-KR" altLang="en-US" sz="2000" dirty="0" smtClean="0"/>
                  <a:t>  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438400" y="3733800"/>
            <a:ext cx="0" cy="250983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>
            <a:off x="1905000" y="5867400"/>
            <a:ext cx="37338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V="1">
            <a:off x="2438400" y="5181600"/>
            <a:ext cx="6858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 flipV="1">
            <a:off x="2438400" y="5181599"/>
            <a:ext cx="1371600" cy="6858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75" y="5142746"/>
                <a:ext cx="39068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807" y="4812267"/>
                <a:ext cx="3906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6916" y="5413306"/>
                <a:ext cx="36990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2438400" y="58674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3124200" y="5181600"/>
            <a:ext cx="685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2232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</a:t>
            </a:r>
            <a:r>
              <a:rPr lang="ko-KR" altLang="en-US" dirty="0"/>
              <a:t>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데이터 분석에서의 벡터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데이터의 저장 </a:t>
            </a:r>
            <a:endParaRPr lang="en-US" altLang="ko-KR" sz="2000" dirty="0" smtClean="0"/>
          </a:p>
          <a:p>
            <a:pPr lvl="1"/>
            <a:endParaRPr lang="en-US" altLang="ko-KR" sz="2000" dirty="0" smtClean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  <a:p>
            <a:pPr lvl="1"/>
            <a:r>
              <a:rPr lang="ko-KR" altLang="en-US" sz="2000" b="1" u="sng" dirty="0" smtClean="0"/>
              <a:t>각 관측치의 변수 </a:t>
            </a:r>
            <a:r>
              <a:rPr lang="en-US" altLang="ko-KR" sz="2000" b="1" u="sng" dirty="0" smtClean="0"/>
              <a:t>(</a:t>
            </a:r>
            <a:r>
              <a:rPr lang="ko-KR" altLang="en-US" sz="2000" b="1" u="sng" dirty="0" smtClean="0"/>
              <a:t>혹은 특성</a:t>
            </a:r>
            <a:r>
              <a:rPr lang="en-US" altLang="ko-KR" sz="2000" b="1" u="sng" dirty="0" smtClean="0"/>
              <a:t>)</a:t>
            </a:r>
            <a:r>
              <a:rPr lang="ko-KR" altLang="en-US" sz="2000" b="1" u="sng" dirty="0" smtClean="0"/>
              <a:t> 정보를 이용하여 관측치를 하나의 벡터로 표현</a:t>
            </a:r>
            <a:endParaRPr lang="en-US" altLang="ko-KR" sz="2000" b="1" u="sng" dirty="0" smtClean="0"/>
          </a:p>
          <a:p>
            <a:pPr lvl="2"/>
            <a:r>
              <a:rPr lang="en-US" altLang="ko-KR" sz="1600" dirty="0" smtClean="0"/>
              <a:t>1 = (30,1), 2 = (33,2), 3 = (55,25)</a:t>
            </a:r>
          </a:p>
          <a:p>
            <a:pPr lvl="2"/>
            <a:r>
              <a:rPr lang="ko-KR" altLang="en-US" sz="1600" dirty="0" smtClean="0"/>
              <a:t>독립변수가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개이기 때문에 </a:t>
            </a:r>
            <a:r>
              <a:rPr lang="en-US" altLang="ko-KR" sz="1600" dirty="0" smtClean="0"/>
              <a:t>2</a:t>
            </a:r>
            <a:r>
              <a:rPr lang="ko-KR" altLang="en-US" sz="1600" dirty="0" smtClean="0"/>
              <a:t>차원 벡터로 표현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첫번째 원소의 값은 첫번째 변수 </a:t>
            </a:r>
            <a:r>
              <a:rPr lang="en-US" altLang="ko-KR" sz="1600" dirty="0" smtClean="0"/>
              <a:t>(Age)</a:t>
            </a:r>
            <a:r>
              <a:rPr lang="ko-KR" altLang="en-US" sz="1600" dirty="0" smtClean="0"/>
              <a:t>의 값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두번째 원소의 값은 두번째 변수 </a:t>
            </a:r>
            <a:r>
              <a:rPr lang="en-US" altLang="ko-KR" sz="1600" dirty="0" smtClean="0"/>
              <a:t>(Experience)</a:t>
            </a:r>
            <a:r>
              <a:rPr lang="ko-KR" altLang="en-US" sz="1600" dirty="0" smtClean="0"/>
              <a:t>의 값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원소의 값에 의해서 벡터의 위치가 결정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2362200" y="2768025"/>
          <a:ext cx="36004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/>
                        <a:t>관측치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Age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Experience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55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 bwMode="auto">
          <a:xfrm>
            <a:off x="3352800" y="2691825"/>
            <a:ext cx="2743200" cy="129540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77000" y="1676400"/>
            <a:ext cx="2438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이정보를 이용하여 </a:t>
            </a:r>
            <a:endParaRPr lang="en-US" altLang="ko-KR" sz="1600" dirty="0" smtClean="0"/>
          </a:p>
          <a:p>
            <a:r>
              <a:rPr lang="ko-KR" altLang="en-US" sz="1600" dirty="0" smtClean="0"/>
              <a:t>각 관측치를 벡터로 표현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H="1">
            <a:off x="5257800" y="1968787"/>
            <a:ext cx="1219200" cy="7230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5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ko-KR" altLang="en-US" sz="2000" dirty="0"/>
              <a:t>벡터의 값</a:t>
            </a:r>
            <a:r>
              <a:rPr lang="en-US" altLang="ko-KR" sz="2000" dirty="0"/>
              <a:t> (=</a:t>
            </a:r>
            <a:r>
              <a:rPr lang="ko-KR" altLang="en-US" sz="2000" dirty="0"/>
              <a:t> 해당 관측치의 독립변수의 값</a:t>
            </a:r>
            <a:r>
              <a:rPr lang="en-US" altLang="ko-KR" sz="2000" dirty="0"/>
              <a:t>)</a:t>
            </a:r>
            <a:r>
              <a:rPr lang="ko-KR" altLang="en-US" sz="2000" dirty="0"/>
              <a:t>은 벡터의 위치</a:t>
            </a:r>
            <a:r>
              <a:rPr lang="en-US" altLang="ko-KR" sz="2000" dirty="0"/>
              <a:t>, </a:t>
            </a:r>
            <a:r>
              <a:rPr lang="ko-KR" altLang="en-US" sz="2000" dirty="0"/>
              <a:t>즉 해당 관측치의 특성을 나타냄</a:t>
            </a:r>
            <a:endParaRPr lang="en-US" altLang="ko-KR" sz="2000" dirty="0"/>
          </a:p>
          <a:p>
            <a:pPr lvl="1"/>
            <a:r>
              <a:rPr lang="ko-KR" altLang="en-US" sz="2000" dirty="0"/>
              <a:t>데이터 포인트 간의 유사도를 바탕으로 하는 기계학습 알고리즘 혹은 데이터 분석 방법은 이러한 벡터 간의 거리 개념을 사용</a:t>
            </a:r>
            <a:endParaRPr lang="en-US" sz="2000" dirty="0"/>
          </a:p>
          <a:p>
            <a:r>
              <a:rPr lang="ko-KR" altLang="en-US" dirty="0" smtClean="0"/>
              <a:t>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 bwMode="auto">
          <a:xfrm flipV="1">
            <a:off x="1143000" y="2971800"/>
            <a:ext cx="0" cy="3200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143000" y="6172200"/>
            <a:ext cx="5791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6056807" y="6172200"/>
            <a:ext cx="572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4037" y="327660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 bwMode="auto">
          <a:xfrm>
            <a:off x="3505200" y="5715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56987" y="5822118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1 (30,1)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3654761" y="5562600"/>
            <a:ext cx="917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2 (33,2)</a:t>
            </a:r>
            <a:endParaRPr lang="en-US" sz="1600" dirty="0"/>
          </a:p>
        </p:txBody>
      </p:sp>
      <p:sp>
        <p:nvSpPr>
          <p:cNvPr id="21" name="Oval 20"/>
          <p:cNvSpPr/>
          <p:nvPr/>
        </p:nvSpPr>
        <p:spPr bwMode="auto">
          <a:xfrm>
            <a:off x="5562600" y="3886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00875" y="3743425"/>
            <a:ext cx="10294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3 (55,25)</a:t>
            </a:r>
            <a:endParaRPr lang="en-US" sz="1600" dirty="0"/>
          </a:p>
        </p:txBody>
      </p:sp>
      <p:sp>
        <p:nvSpPr>
          <p:cNvPr id="23" name="Oval 22"/>
          <p:cNvSpPr/>
          <p:nvPr/>
        </p:nvSpPr>
        <p:spPr bwMode="auto">
          <a:xfrm>
            <a:off x="3210025" y="59628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4000" y="4763869"/>
            <a:ext cx="22846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어떠한 관측치 간의 </a:t>
            </a:r>
            <a:endParaRPr lang="en-US" altLang="ko-KR" dirty="0" smtClean="0"/>
          </a:p>
          <a:p>
            <a:r>
              <a:rPr lang="ko-KR" altLang="en-US" dirty="0" smtClean="0"/>
              <a:t>거리가 더 가까운가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0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Python code</a:t>
            </a:r>
          </a:p>
          <a:p>
            <a:pPr lvl="1"/>
            <a:r>
              <a:rPr lang="en-US" altLang="ko-KR" dirty="0" smtClean="0"/>
              <a:t>See “</a:t>
            </a:r>
            <a:r>
              <a:rPr lang="en-US" altLang="ko-KR" dirty="0" err="1" smtClean="0"/>
              <a:t>Vector_np_example.ipynb</a:t>
            </a:r>
            <a:r>
              <a:rPr lang="en-US" altLang="ko-KR" dirty="0" smtClean="0"/>
              <a:t>”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8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087" y="2286000"/>
            <a:ext cx="3846513" cy="4114800"/>
          </a:xfrm>
        </p:spPr>
        <p:txBody>
          <a:bodyPr/>
          <a:lstStyle/>
          <a:p>
            <a:r>
              <a:rPr lang="ko-KR" altLang="en-US" sz="2400" dirty="0" smtClean="0"/>
              <a:t>방향성을 기준으로한 유사도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벡터의 방향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원소의 값에 의해서 결정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벡터의 방향도 벡터의 고유한 특성을 반영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방향이 유사할수록 유사도가 높다는 것을 의미</a:t>
            </a:r>
            <a:endParaRPr lang="en-US" altLang="ko-KR" sz="2000" dirty="0" smtClean="0"/>
          </a:p>
          <a:p>
            <a:endParaRPr lang="en-US" altLang="ko-KR" sz="1600" dirty="0"/>
          </a:p>
          <a:p>
            <a:endParaRPr lang="en-US" altLang="ko-KR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419600" y="2436813"/>
            <a:ext cx="3886200" cy="3276600"/>
            <a:chOff x="2438400" y="2438400"/>
            <a:chExt cx="3886200" cy="3276600"/>
          </a:xfrm>
        </p:grpSpPr>
        <p:cxnSp>
          <p:nvCxnSpPr>
            <p:cNvPr id="7" name="Straight Arrow Connector 6"/>
            <p:cNvCxnSpPr/>
            <p:nvPr/>
          </p:nvCxnSpPr>
          <p:spPr bwMode="auto">
            <a:xfrm>
              <a:off x="2438400" y="4191000"/>
              <a:ext cx="388620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Arrow Connector 7"/>
            <p:cNvCxnSpPr/>
            <p:nvPr/>
          </p:nvCxnSpPr>
          <p:spPr bwMode="auto">
            <a:xfrm flipV="1">
              <a:off x="4267200" y="2438400"/>
              <a:ext cx="0" cy="32766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Arrow Connector 8"/>
            <p:cNvCxnSpPr/>
            <p:nvPr/>
          </p:nvCxnSpPr>
          <p:spPr bwMode="auto">
            <a:xfrm flipV="1">
              <a:off x="4267200" y="3429000"/>
              <a:ext cx="381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sz="1400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400" y="3045023"/>
                  <a:ext cx="946478" cy="307777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=(1,2)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3622755"/>
                  <a:ext cx="958468" cy="3396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92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/>
            <p:cNvCxnSpPr/>
            <p:nvPr/>
          </p:nvCxnSpPr>
          <p:spPr bwMode="auto">
            <a:xfrm flipV="1">
              <a:off x="4267200" y="3810000"/>
              <a:ext cx="7620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H="1">
              <a:off x="3581400" y="4191000"/>
              <a:ext cx="685800" cy="381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/>
                          </a:rPr>
                          <m:t>=(−2,−1)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4537155"/>
                  <a:ext cx="1246623" cy="307777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7843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1070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방향의 유사도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두 벡터의 방향이 유사한 정도는 두 벡터 사이의 각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사이각</a:t>
            </a:r>
            <a:r>
              <a:rPr lang="en-US" altLang="ko-KR" sz="2400" dirty="0" smtClean="0"/>
              <a:t>)</a:t>
            </a:r>
            <a:r>
              <a:rPr lang="ko-KR" altLang="en-US" sz="2400" dirty="0" smtClean="0"/>
              <a:t>을 이용해서 표현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사이각이 작을수록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0</a:t>
            </a:r>
            <a:r>
              <a:rPr lang="ko-KR" altLang="en-US" sz="2400" dirty="0" smtClean="0"/>
              <a:t>에 가까울수록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방향성이 더 유사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사이각이 클수록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즉</a:t>
            </a:r>
            <a:r>
              <a:rPr lang="en-US" altLang="ko-KR" sz="2400" dirty="0" smtClean="0"/>
              <a:t>, 180</a:t>
            </a:r>
            <a:r>
              <a:rPr lang="ko-KR" altLang="en-US" sz="2400" dirty="0" smtClean="0"/>
              <a:t>도에 가까울수록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방향이 반대</a:t>
            </a:r>
            <a:endParaRPr lang="en-US" altLang="ko-KR" sz="2400" dirty="0" smtClean="0"/>
          </a:p>
          <a:p>
            <a:pPr lvl="1"/>
            <a:r>
              <a:rPr lang="ko-KR" altLang="en-US" sz="2400" dirty="0" smtClean="0"/>
              <a:t>이를 수치적으로 표현하기 위해 코사인 함수 사용</a:t>
            </a:r>
            <a:endParaRPr lang="ko-KR" alt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86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</a:t>
            </a:r>
            <a:r>
              <a:rPr lang="ko-KR" altLang="en-US" dirty="0" smtClean="0"/>
              <a:t>함수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514600" y="2438400"/>
            <a:ext cx="3657600" cy="2895600"/>
            <a:chOff x="2514600" y="2438400"/>
            <a:chExt cx="3657600" cy="2895600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0800" y="2438400"/>
              <a:ext cx="3581400" cy="2895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" name="Straight Arrow Connector 6"/>
            <p:cNvCxnSpPr/>
            <p:nvPr/>
          </p:nvCxnSpPr>
          <p:spPr bwMode="auto">
            <a:xfrm>
              <a:off x="2790525" y="3686475"/>
              <a:ext cx="3124200" cy="0"/>
            </a:xfrm>
            <a:prstGeom prst="straightConnector1">
              <a:avLst/>
            </a:prstGeom>
            <a:solidFill>
              <a:schemeClr val="accent1"/>
            </a:solidFill>
            <a:ln w="2286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stealth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" name="TextBox 7"/>
            <p:cNvSpPr txBox="1"/>
            <p:nvPr/>
          </p:nvSpPr>
          <p:spPr>
            <a:xfrm>
              <a:off x="5791200" y="3733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 smtClean="0"/>
                <a:t>θ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76625" y="26285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90800" y="4343400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-1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514600" y="350520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0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150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코사인</a:t>
                </a:r>
                <a:r>
                  <a:rPr lang="en-US" altLang="ko-KR" sz="2400" dirty="0" smtClean="0"/>
                  <a:t> </a:t>
                </a:r>
                <a:r>
                  <a:rPr lang="ko-KR" altLang="en-US" sz="2400" dirty="0" smtClean="0"/>
                  <a:t>값 구하기</a:t>
                </a:r>
                <a:endParaRPr lang="en-US" altLang="ko-KR" sz="2400" dirty="0" smtClean="0"/>
              </a:p>
              <a:p>
                <a:pPr lvl="1"/>
                <a:r>
                  <a:rPr lang="ko-KR" altLang="en-US" sz="1600" dirty="0" smtClean="0"/>
                  <a:t>그렇다면 벡터들의 원소값 정보를 이용해서 어떻게 </a:t>
                </a:r>
                <a:r>
                  <a:rPr lang="en-US" altLang="ko-KR" sz="1600" dirty="0" smtClean="0"/>
                  <a:t>cos</a:t>
                </a:r>
                <a:r>
                  <a:rPr lang="el-GR" altLang="ko-KR" sz="1600" dirty="0" smtClean="0"/>
                  <a:t>θ</a:t>
                </a:r>
                <a:r>
                  <a:rPr lang="ko-KR" altLang="en-US" sz="1600" dirty="0" smtClean="0"/>
                  <a:t>의 값을 구할수 있는가</a:t>
                </a:r>
                <a:r>
                  <a:rPr lang="en-US" altLang="ko-KR" sz="1600" dirty="0" smtClean="0"/>
                  <a:t>? </a:t>
                </a:r>
                <a:r>
                  <a:rPr lang="ko-KR" altLang="en-US" sz="1600" dirty="0" smtClean="0"/>
                  <a:t>이를 위해 내적 사용</a:t>
                </a:r>
                <a:endParaRPr lang="en-US" altLang="ko-KR" sz="1600" dirty="0" smtClean="0"/>
              </a:p>
              <a:p>
                <a:r>
                  <a:rPr lang="ko-KR" altLang="en-US" sz="2400" dirty="0"/>
                  <a:t>내적 </a:t>
                </a:r>
                <a:r>
                  <a:rPr lang="en-US" altLang="ko-KR" sz="2400" dirty="0"/>
                  <a:t>(dot / inner product)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ko-KR" sz="2000" dirty="0"/>
                  <a:t>와</a:t>
                </a:r>
                <a:r>
                  <a:rPr lang="en-US" altLang="ko-KR" sz="2000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의 내적</a:t>
                </a:r>
                <a:r>
                  <a:rPr lang="en-US" altLang="ko-KR" sz="2000" dirty="0" smtClean="0"/>
                  <a:t>: </a:t>
                </a:r>
                <a:br>
                  <a:rPr lang="en-US" altLang="ko-KR" sz="2000" dirty="0" smtClean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ko-KR" sz="2000" dirty="0"/>
              </a:p>
              <a:p>
                <a:pPr lvl="1"/>
                <a:r>
                  <a:rPr lang="ko-KR" altLang="ko-KR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ko-KR" sz="2000" dirty="0"/>
                  <a:t>같은 자리에 있는 원소들을 곱해서 더해준 것</a:t>
                </a:r>
                <a:endParaRPr lang="en-US" altLang="ko-KR" sz="20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sz="1600" i="1">
                        <a:latin typeface="Cambria Math"/>
                      </a:rPr>
                      <m:t>,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sz="16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/>
              </a:p>
              <a:p>
                <a:pPr lvl="1" latinLnBrk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•</m:t>
                    </m:r>
                    <m:acc>
                      <m:accPr>
                        <m:chr m:val="⃗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acc>
                    <m:r>
                      <a:rPr lang="en-US" altLang="ko-KR" sz="1600">
                        <a:latin typeface="Cambria Math" panose="02040503050406030204" pitchFamily="18" charset="0"/>
                      </a:rPr>
                      <m:t>=1×2+2×2=2+4=6</m:t>
                    </m:r>
                  </m:oMath>
                </a14:m>
                <a:endParaRPr lang="ko-KR" altLang="ko-KR" sz="1600" dirty="0"/>
              </a:p>
              <a:p>
                <a:pPr lvl="1"/>
                <a:r>
                  <a:rPr lang="ko-KR" altLang="en-US" sz="2000" dirty="0"/>
                  <a:t>파이썬</a:t>
                </a:r>
                <a:r>
                  <a:rPr lang="en-US" altLang="ko-KR" sz="2000" dirty="0"/>
                  <a:t>: </a:t>
                </a:r>
                <a:r>
                  <a:rPr lang="en-US" sz="2000" dirty="0"/>
                  <a:t>np.dot(a, b)</a:t>
                </a:r>
              </a:p>
              <a:p>
                <a:endParaRPr lang="en-US" altLang="ko-KR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/>
                  <a:t>코사인 유사도</a:t>
                </a:r>
                <a:r>
                  <a:rPr lang="en-US" altLang="ko-KR" sz="2400" dirty="0"/>
                  <a:t>: </a:t>
                </a:r>
                <a:r>
                  <a:rPr lang="ko-KR" altLang="en-US" sz="2400" dirty="0"/>
                  <a:t>내적을 이용한 벡터간 </a:t>
                </a:r>
                <a:r>
                  <a:rPr lang="ko-KR" altLang="en-US" sz="2400" dirty="0" smtClean="0"/>
                  <a:t>유사도</a:t>
                </a:r>
                <a:endParaRPr lang="en-US" altLang="ko-KR" sz="2400" dirty="0" smtClean="0"/>
              </a:p>
              <a:p>
                <a:pPr lvl="1"/>
                <a:r>
                  <a:rPr lang="ko-KR" altLang="en-US" sz="2000" dirty="0" smtClean="0"/>
                  <a:t>내적공식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a</m:t>
                    </m:r>
                    <m:r>
                      <a:rPr lang="en-US" altLang="ko-KR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b</m:t>
                    </m:r>
                    <m:r>
                      <a:rPr lang="en-US" altLang="ko-KR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, 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600">
                            <a:latin typeface="Cambria Math"/>
                          </a:rPr>
                          <m:t>a</m:t>
                        </m:r>
                      </m:e>
                    </m:d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벡터의 길이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>
                        <a:latin typeface="Cambria Math"/>
                      </a:rPr>
                      <m:t>θ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altLang="ko-KR" sz="1600" dirty="0"/>
                  <a:t> a </a:t>
                </a:r>
                <a:r>
                  <a:rPr lang="ko-KR" altLang="en-US" sz="1600" dirty="0"/>
                  <a:t>벡터와</a:t>
                </a:r>
                <a:r>
                  <a:rPr lang="en-US" altLang="ko-KR" sz="1600" dirty="0"/>
                  <a:t> b </a:t>
                </a:r>
                <a:r>
                  <a:rPr lang="ko-KR" altLang="en-US" sz="1600" dirty="0"/>
                  <a:t>벡터 사이의 각</a:t>
                </a:r>
                <a:endParaRPr lang="en-US" altLang="ko-KR" sz="16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cosθ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▪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</m:oMath>
                </a14:m>
                <a:r>
                  <a:rPr lang="en-US" altLang="ko-KR" sz="2000" dirty="0"/>
                  <a:t>/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|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b</m:t>
                    </m:r>
                    <m:r>
                      <a:rPr lang="en-US" sz="2000">
                        <a:latin typeface="Cambria Math"/>
                      </a:rPr>
                      <m:t>|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ko-KR" altLang="en-US" sz="2000" dirty="0"/>
                  <a:t>파이썬 코드</a:t>
                </a:r>
                <a:endParaRPr lang="en-US" altLang="ko-KR" sz="2000" dirty="0"/>
              </a:p>
              <a:p>
                <a:pPr marL="457200" lvl="1" indent="0">
                  <a:buNone/>
                </a:pPr>
                <a:endParaRPr lang="en-US" altLang="ko-KR" sz="1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915" y="3276600"/>
            <a:ext cx="2743200" cy="2286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9600" y="4267200"/>
            <a:ext cx="52573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np.dot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a,b</a:t>
            </a:r>
            <a:r>
              <a:rPr lang="en-US" altLang="ko-KR" dirty="0" smtClean="0"/>
              <a:t>)/(</a:t>
            </a:r>
            <a:r>
              <a:rPr lang="en-US" altLang="ko-KR" dirty="0" err="1"/>
              <a:t>np.linalg.norm</a:t>
            </a:r>
            <a:r>
              <a:rPr lang="en-US" altLang="ko-KR" dirty="0"/>
              <a:t>(a)*</a:t>
            </a:r>
            <a:r>
              <a:rPr lang="en-US" altLang="ko-KR" dirty="0" err="1"/>
              <a:t>np.linalg.norm</a:t>
            </a:r>
            <a:r>
              <a:rPr lang="en-US" altLang="ko-KR" dirty="0"/>
              <a:t>(b))</a:t>
            </a:r>
          </a:p>
          <a:p>
            <a:r>
              <a:rPr lang="en-US" altLang="ko-KR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⇒ </a:t>
            </a:r>
            <a:r>
              <a:rPr lang="en-US" altLang="ko-KR" dirty="0" smtClean="0"/>
              <a:t>0.9838699100999074 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448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코사인 거리 </a:t>
            </a:r>
            <a:endParaRPr lang="en-US" altLang="ko-KR" dirty="0" smtClean="0"/>
          </a:p>
          <a:p>
            <a:pPr lvl="1"/>
            <a:r>
              <a:rPr lang="en-US" altLang="ko-KR" dirty="0"/>
              <a:t>cosine distance = 1 – </a:t>
            </a:r>
            <a:r>
              <a:rPr lang="en-US" altLang="ko-KR" dirty="0" err="1"/>
              <a:t>cosθ</a:t>
            </a:r>
            <a:endParaRPr lang="ko-KR" altLang="ko-KR" dirty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429000"/>
            <a:ext cx="426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scipy.spatial.distance</a:t>
            </a:r>
            <a:r>
              <a:rPr lang="en-US" altLang="ko-KR" dirty="0"/>
              <a:t> as </a:t>
            </a:r>
            <a:r>
              <a:rPr lang="en-US" altLang="ko-KR" dirty="0" err="1"/>
              <a:t>dst</a:t>
            </a:r>
            <a:endParaRPr lang="ko-KR" altLang="ko-KR" dirty="0"/>
          </a:p>
          <a:p>
            <a:pPr latinLnBrk="1"/>
            <a:r>
              <a:rPr lang="en-US" altLang="ko-KR" dirty="0"/>
              <a:t> </a:t>
            </a:r>
            <a:endParaRPr lang="ko-KR" altLang="ko-KR" dirty="0"/>
          </a:p>
          <a:p>
            <a:pPr latinLnBrk="1"/>
            <a:r>
              <a:rPr lang="en-US" altLang="ko-KR" dirty="0" err="1"/>
              <a:t>dst.cosine</a:t>
            </a:r>
            <a:r>
              <a:rPr lang="en-US" altLang="ko-KR" dirty="0"/>
              <a:t>(</a:t>
            </a:r>
            <a:r>
              <a:rPr lang="en-US" altLang="ko-KR" dirty="0" err="1"/>
              <a:t>a,b</a:t>
            </a:r>
            <a:r>
              <a:rPr lang="en-US" altLang="ko-KR" dirty="0" smtClean="0"/>
              <a:t>)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764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43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코사인 유사도의 한계</a:t>
            </a:r>
            <a:r>
              <a:rPr lang="en-US" altLang="ko-KR" sz="2800" dirty="0" smtClean="0"/>
              <a:t>: </a:t>
            </a:r>
            <a:r>
              <a:rPr lang="ko-KR" altLang="en-US" sz="2800" dirty="0" smtClean="0"/>
              <a:t>오직 방향만이 중요</a:t>
            </a:r>
            <a:endParaRPr lang="ko-KR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514600" y="2833053"/>
            <a:ext cx="3886200" cy="3276600"/>
            <a:chOff x="2438400" y="2438400"/>
            <a:chExt cx="3886200" cy="3276600"/>
          </a:xfrm>
        </p:grpSpPr>
        <p:grpSp>
          <p:nvGrpSpPr>
            <p:cNvPr id="7" name="Group 6"/>
            <p:cNvGrpSpPr/>
            <p:nvPr/>
          </p:nvGrpSpPr>
          <p:grpSpPr>
            <a:xfrm>
              <a:off x="2438400" y="2438400"/>
              <a:ext cx="3886200" cy="3276600"/>
              <a:chOff x="2438400" y="2438400"/>
              <a:chExt cx="3886200" cy="32766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2438400" y="4191000"/>
                <a:ext cx="3886200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V="1">
                <a:off x="4267200" y="2438400"/>
                <a:ext cx="0" cy="327660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V="1">
                <a:off x="4267200" y="3429000"/>
                <a:ext cx="381000" cy="7620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4474126" y="3121223"/>
                    <a:ext cx="328936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14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4126" y="3121223"/>
                    <a:ext cx="328936" cy="307777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4916873" y="3775155"/>
                    <a:ext cx="340927" cy="339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6873" y="3775155"/>
                    <a:ext cx="340927" cy="339645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929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/>
              <p:cNvCxnSpPr/>
              <p:nvPr/>
            </p:nvCxnSpPr>
            <p:spPr bwMode="auto">
              <a:xfrm flipV="1">
                <a:off x="4267200" y="3810000"/>
                <a:ext cx="762000" cy="3810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5689966" y="3273623"/>
                    <a:ext cx="329834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acc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9966" y="3273623"/>
                    <a:ext cx="329834" cy="307777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7843" r="-1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" name="Straight Arrow Connector 7"/>
            <p:cNvCxnSpPr/>
            <p:nvPr/>
          </p:nvCxnSpPr>
          <p:spPr bwMode="auto">
            <a:xfrm flipV="1">
              <a:off x="4267200" y="3437136"/>
              <a:ext cx="1526978" cy="763489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2">
                  <a:lumMod val="40000"/>
                  <a:lumOff val="60000"/>
                  <a:alpha val="50000"/>
                </a:scheme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0502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단위벡터 간의 내적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단위벡터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길이가 </a:t>
                </a:r>
                <a:r>
                  <a:rPr lang="en-US" altLang="ko-KR" dirty="0" smtClean="0"/>
                  <a:t>1</a:t>
                </a:r>
                <a:r>
                  <a:rPr lang="ko-KR" altLang="en-US" dirty="0" smtClean="0"/>
                  <a:t>인 벡터</a:t>
                </a:r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=(1,2)</m:t>
                    </m:r>
                  </m:oMath>
                </a14:m>
                <a:r>
                  <a:rPr lang="ko-KR" altLang="ko-KR" dirty="0"/>
                  <a:t>라고 하는 경우에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ko-KR" altLang="ko-KR" dirty="0"/>
                  <a:t>의 단위 벡터는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ko-KR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endParaRPr lang="en-US" altLang="ko-KR" dirty="0" smtClean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ko-KR" dirty="0"/>
                  <a:t>는</a:t>
                </a:r>
                <a:r>
                  <a:rPr lang="en-US" altLang="ko-KR" dirty="0"/>
                  <a:t> 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ko-KR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acc>
                  </m:oMath>
                </a14:m>
                <a:r>
                  <a:rPr lang="ko-KR" altLang="ko-KR" dirty="0"/>
                  <a:t>의</a:t>
                </a:r>
                <a:r>
                  <a:rPr lang="en-US" altLang="ko-KR" dirty="0"/>
                  <a:t> (</a:t>
                </a:r>
                <a:r>
                  <a:rPr lang="ko-KR" altLang="ko-KR" dirty="0"/>
                  <a:t>원점으로 부터의</a:t>
                </a:r>
                <a:r>
                  <a:rPr lang="en-US" altLang="ko-KR" dirty="0"/>
                  <a:t>) </a:t>
                </a:r>
                <a:r>
                  <a:rPr lang="ko-KR" altLang="ko-KR" dirty="0" smtClean="0"/>
                  <a:t>길이</a:t>
                </a:r>
                <a:endParaRPr lang="en-US" altLang="ko-KR" dirty="0" smtClean="0"/>
              </a:p>
              <a:p>
                <a:r>
                  <a:rPr lang="en-US" altLang="ko-KR" dirty="0" smtClean="0"/>
                  <a:t>cos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는 결국</a:t>
                </a:r>
                <a:r>
                  <a:rPr lang="en-US" altLang="ko-KR" dirty="0"/>
                  <a:t> </a:t>
                </a:r>
                <a:r>
                  <a:rPr lang="ko-KR" altLang="en-US" dirty="0" smtClean="0"/>
                  <a:t>단위벡터간의 내적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내적은 벡터간의 유사도를 반영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유사도와 비례</a:t>
                </a:r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 b="-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2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Norm</a:t>
                </a:r>
                <a:r>
                  <a:rPr lang="ko-KR" altLang="en-US" sz="2400" dirty="0" smtClean="0"/>
                  <a:t>의 표현</a:t>
                </a:r>
                <a:endParaRPr lang="en-US" altLang="ko-KR" sz="2400" dirty="0" smtClean="0"/>
              </a:p>
              <a:p>
                <a:pPr lvl="1"/>
                <a:r>
                  <a:rPr lang="en-US" sz="2000" dirty="0"/>
                  <a:t>Norm: The length of the vector is referred to as the vector norm or the vector’s </a:t>
                </a:r>
                <a:r>
                  <a:rPr lang="en-US" sz="2000" dirty="0" smtClean="0"/>
                  <a:t>magnitude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sz="2000" dirty="0" smtClean="0"/>
              </a:p>
              <a:p>
                <a:pPr lvl="1"/>
                <a:r>
                  <a:rPr lang="ko-KR" altLang="ko-KR" sz="2000" dirty="0"/>
                  <a:t>두 벡터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20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smtClean="0"/>
                  <a:t>의 차로 표현되는 벡터</a:t>
                </a:r>
                <a:r>
                  <a:rPr lang="en-US" altLang="ko-KR" sz="20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ko-KR" altLang="en-US" sz="2000" dirty="0" smtClean="0"/>
                  <a:t>에 대한 </a:t>
                </a:r>
                <a:r>
                  <a:rPr lang="en-US" altLang="ko-KR" sz="2000" dirty="0" err="1" smtClean="0"/>
                  <a:t>Lp</a:t>
                </a:r>
                <a:r>
                  <a:rPr lang="en-US" altLang="ko-KR" sz="2000" dirty="0" smtClean="0"/>
                  <a:t> norm</a:t>
                </a:r>
                <a:r>
                  <a:rPr lang="ko-KR" altLang="en-US" sz="2000" dirty="0" smtClean="0"/>
                  <a:t>은 아래와 같이 정의</a:t>
                </a:r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dirty="0" smtClean="0"/>
              </a:p>
              <a:p>
                <a:pPr lvl="1"/>
                <a:endParaRPr lang="ko-KR" altLang="ko-KR" sz="2000" dirty="0"/>
              </a:p>
              <a:p>
                <a:pPr lvl="1"/>
                <a:endParaRPr lang="en-US" sz="20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710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Norm</a:t>
                </a:r>
                <a:r>
                  <a:rPr lang="ko-KR" altLang="en-US" sz="2400" dirty="0" smtClean="0"/>
                  <a:t>의 표현 </a:t>
                </a:r>
                <a:r>
                  <a:rPr lang="en-US" altLang="ko-KR" sz="2400" dirty="0" smtClean="0"/>
                  <a:t>(cont’d)</a:t>
                </a:r>
              </a:p>
              <a:p>
                <a:pPr lvl="1"/>
                <a:r>
                  <a:rPr lang="en-US" sz="2000" dirty="0" smtClean="0"/>
                  <a:t>When p = 2: L2 norm (Euclidean distance or Least squares)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ko-KR" altLang="ko-KR" sz="1600" dirty="0"/>
              </a:p>
              <a:p>
                <a:pPr lvl="1"/>
                <a:r>
                  <a:rPr lang="en-US" sz="2000" dirty="0" smtClean="0"/>
                  <a:t>When p = 1: L1 norm (Manhattan distance)</a:t>
                </a:r>
              </a:p>
              <a:p>
                <a:pPr lvl="2"/>
                <a:r>
                  <a:rPr lang="en-US" sz="1600" dirty="0">
                    <a:hlinkClick r:id="rId2"/>
                  </a:rPr>
                  <a:t>https://</a:t>
                </a:r>
                <a:r>
                  <a:rPr lang="en-US" sz="1600" dirty="0" smtClean="0">
                    <a:hlinkClick r:id="rId2"/>
                  </a:rPr>
                  <a:t>docs.scipy.org/doc/scipy/reference/generated/scipy.spatial.distance.cityblock.html#scipy.spatial.distance.cityblock</a:t>
                </a:r>
                <a:r>
                  <a:rPr lang="en-US" sz="16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600" dirty="0"/>
              </a:p>
              <a:p>
                <a:pPr lvl="2"/>
                <a:endParaRPr lang="en-US" sz="1600" dirty="0" smtClean="0"/>
              </a:p>
              <a:p>
                <a:pPr lvl="2"/>
                <a:endParaRPr lang="en-US" sz="1600" dirty="0" smtClean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761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그외 벡터 간 거리</a:t>
                </a:r>
                <a:endParaRPr lang="en-US" altLang="ko-KR" sz="2800" dirty="0" smtClean="0"/>
              </a:p>
              <a:p>
                <a:pPr lvl="1"/>
                <a:r>
                  <a:rPr lang="en-US" altLang="ko-KR" sz="2400" dirty="0">
                    <a:hlinkClick r:id="rId2"/>
                  </a:rPr>
                  <a:t>https://</a:t>
                </a:r>
                <a:r>
                  <a:rPr lang="en-US" altLang="ko-KR" sz="2400" dirty="0" smtClean="0">
                    <a:hlinkClick r:id="rId2"/>
                  </a:rPr>
                  <a:t>docs.scipy.org/doc/scipy/reference/spatial.distance.html</a:t>
                </a:r>
                <a:r>
                  <a:rPr lang="en-US" altLang="ko-KR" sz="2400" dirty="0" smtClean="0"/>
                  <a:t> </a:t>
                </a:r>
              </a:p>
              <a:p>
                <a:pPr lvl="1"/>
                <a:r>
                  <a:rPr lang="en-US" altLang="ko-KR" sz="2400" dirty="0" err="1" smtClean="0"/>
                  <a:t>Jaccard</a:t>
                </a:r>
                <a:r>
                  <a:rPr lang="en-US" altLang="ko-KR" sz="2400" dirty="0" smtClean="0"/>
                  <a:t> distance:</a:t>
                </a:r>
                <a:r>
                  <a:rPr lang="ko-KR" altLang="en-US" sz="2400" dirty="0" smtClean="0"/>
                  <a:t> </a:t>
                </a:r>
                <a:r>
                  <a:rPr lang="en-US" altLang="ko-KR" sz="2400" dirty="0" smtClean="0"/>
                  <a:t>binary (0, 1) array</a:t>
                </a:r>
                <a:r>
                  <a:rPr lang="ko-KR" altLang="en-US" sz="2400" dirty="0" smtClean="0"/>
                  <a:t>에 적용</a:t>
                </a:r>
                <a:endParaRPr lang="en-US" altLang="ko-KR" sz="2400" dirty="0" smtClean="0"/>
              </a:p>
              <a:p>
                <a:pPr lvl="2"/>
                <a:r>
                  <a:rPr lang="en-US" sz="1800" dirty="0">
                    <a:hlinkClick r:id="rId3"/>
                  </a:rPr>
                  <a:t>https://</a:t>
                </a:r>
                <a:r>
                  <a:rPr lang="en-US" sz="1800" dirty="0" smtClean="0">
                    <a:hlinkClick r:id="rId3"/>
                  </a:rPr>
                  <a:t>docs.scipy.org/doc/scipy/reference/generated/scipy.spatial.distance.jaccard.html#scipy.spatial.distance.jaccard</a:t>
                </a:r>
                <a:r>
                  <a:rPr lang="en-US" sz="18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</m:oMath>
                </a14:m>
                <a:r>
                  <a:rPr lang="ko-KR" altLang="ko-KR" sz="1800" dirty="0"/>
                  <a:t>는 같은 자리에 있는 원소들 중에서 첫번째 벡터의 원소값은</a:t>
                </a:r>
                <a:r>
                  <a:rPr lang="en-US" altLang="ko-KR" sz="1800" dirty="0"/>
                  <a:t> 1</a:t>
                </a:r>
                <a:r>
                  <a:rPr lang="ko-KR" altLang="ko-KR" sz="1800" dirty="0"/>
                  <a:t>이고 두번째 벡터의 원소값은</a:t>
                </a:r>
                <a:r>
                  <a:rPr lang="en-US" altLang="ko-KR" sz="1800" dirty="0"/>
                  <a:t> 0</a:t>
                </a:r>
                <a:r>
                  <a:rPr lang="ko-KR" altLang="ko-KR" sz="1800" dirty="0"/>
                  <a:t>인 원소 자리의 수</a:t>
                </a:r>
                <a:endParaRPr lang="en-US" sz="1800" dirty="0" smtClean="0"/>
              </a:p>
              <a:p>
                <a:pPr lvl="2"/>
                <a:r>
                  <a:rPr lang="en-US" sz="1800" dirty="0"/>
                  <a:t> </a:t>
                </a:r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/>
                  <a:t>(1,0,0), (1,1,0)</a:t>
                </a:r>
                <a:endParaRPr lang="ko-KR" altLang="ko-KR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314" t="-1630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2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그외 벡터 간 거리</a:t>
                </a:r>
                <a:endParaRPr lang="en-US" altLang="ko-KR" sz="2000" dirty="0" smtClean="0"/>
              </a:p>
              <a:p>
                <a:pPr lvl="1"/>
                <a:r>
                  <a:rPr lang="en-US" sz="1800" dirty="0" smtClean="0"/>
                  <a:t>Hamming distance</a:t>
                </a:r>
              </a:p>
              <a:p>
                <a:pPr lvl="2"/>
                <a:r>
                  <a:rPr lang="en-US" sz="1800" dirty="0">
                    <a:hlinkClick r:id="rId2"/>
                  </a:rPr>
                  <a:t>https://</a:t>
                </a:r>
                <a:r>
                  <a:rPr lang="en-US" sz="1800" dirty="0" smtClean="0">
                    <a:hlinkClick r:id="rId2"/>
                  </a:rPr>
                  <a:t>docs.scipy.org/doc/scipy/reference/generated/scipy.spatial.distance.hamming.html#scipy.spatial.distance.hamming</a:t>
                </a:r>
                <a:r>
                  <a:rPr lang="en-US" sz="1800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f>
                      <m:f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1,0</m:t>
                            </m:r>
                          </m:sub>
                        </m:s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sub>
                        </m:sSub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ko-KR" sz="1800" dirty="0"/>
              </a:p>
              <a:p>
                <a:pPr lvl="2"/>
                <a:r>
                  <a:rPr lang="en-US" altLang="ko-KR" sz="1800" dirty="0"/>
                  <a:t>n</a:t>
                </a:r>
                <a:r>
                  <a:rPr lang="ko-KR" altLang="ko-KR" sz="1800" dirty="0"/>
                  <a:t>은 원소의 </a:t>
                </a:r>
                <a:r>
                  <a:rPr lang="ko-KR" altLang="ko-KR" sz="1800" dirty="0" smtClean="0"/>
                  <a:t>수</a:t>
                </a:r>
                <a:endParaRPr lang="en-US" altLang="ko-KR" sz="1800" dirty="0" smtClean="0"/>
              </a:p>
              <a:p>
                <a:pPr lvl="2"/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:r>
                  <a:rPr lang="en-US" altLang="ko-KR" sz="1800" dirty="0"/>
                  <a:t>(1,0,0), (1,1,0)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889" r="-1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894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선형대수란</a:t>
            </a:r>
            <a:r>
              <a:rPr lang="en-US" altLang="ko-KR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 smtClean="0"/>
              <a:t>선형대수는 </a:t>
            </a:r>
            <a:r>
              <a:rPr lang="en-US" sz="2400" dirty="0"/>
              <a:t>vector</a:t>
            </a:r>
            <a:r>
              <a:rPr lang="ko-KR" altLang="en-US" sz="2400" dirty="0"/>
              <a:t>와</a:t>
            </a:r>
            <a:r>
              <a:rPr lang="en-US" sz="2400" dirty="0"/>
              <a:t> matrix</a:t>
            </a:r>
            <a:r>
              <a:rPr lang="ko-KR" altLang="en-US" sz="2400" dirty="0"/>
              <a:t>로 숫자를 표현하고 연산하는 </a:t>
            </a:r>
            <a:r>
              <a:rPr lang="ko-KR" altLang="en-US" sz="2400" dirty="0" smtClean="0"/>
              <a:t>수학의 한 분야</a:t>
            </a:r>
            <a:endParaRPr lang="en-US" altLang="ko-KR" sz="2400" dirty="0" smtClean="0"/>
          </a:p>
          <a:p>
            <a:endParaRPr lang="en-US" sz="2400" dirty="0"/>
          </a:p>
          <a:p>
            <a:r>
              <a:rPr lang="ko-KR" altLang="en-US" sz="2400" dirty="0" smtClean="0"/>
              <a:t>주요 구성 요소</a:t>
            </a:r>
            <a:endParaRPr lang="en-US" altLang="ko-KR" sz="2400" dirty="0" smtClean="0"/>
          </a:p>
          <a:p>
            <a:pPr lvl="1"/>
            <a:r>
              <a:rPr lang="en-US" sz="2000" dirty="0"/>
              <a:t>Scalar: </a:t>
            </a:r>
            <a:r>
              <a:rPr lang="ko-KR" altLang="en-US" sz="2000" dirty="0"/>
              <a:t>하나의 숫자 </a:t>
            </a:r>
            <a:r>
              <a:rPr lang="en-US" altLang="ko-KR" sz="2000" dirty="0"/>
              <a:t>(</a:t>
            </a:r>
            <a:r>
              <a:rPr lang="ko-KR" altLang="en-US" sz="2000" dirty="0"/>
              <a:t>보통 실수</a:t>
            </a:r>
            <a:r>
              <a:rPr lang="en-US" altLang="ko-KR" sz="2000" dirty="0"/>
              <a:t>)</a:t>
            </a:r>
          </a:p>
          <a:p>
            <a:pPr lvl="1"/>
            <a:r>
              <a:rPr lang="en-US" sz="2000" dirty="0"/>
              <a:t>Vector: </a:t>
            </a:r>
            <a:r>
              <a:rPr lang="ko-KR" altLang="en-US" sz="2000" dirty="0"/>
              <a:t>여러개의 숫자를 한 줄로 배열</a:t>
            </a:r>
            <a:r>
              <a:rPr lang="en-US" sz="2000" dirty="0"/>
              <a:t> </a:t>
            </a:r>
            <a:r>
              <a:rPr lang="ko-KR" altLang="en-US" sz="2000" dirty="0"/>
              <a:t>한 것</a:t>
            </a:r>
            <a:r>
              <a:rPr lang="en-US" sz="2000" dirty="0"/>
              <a:t> (1D array)</a:t>
            </a:r>
          </a:p>
          <a:p>
            <a:pPr lvl="1"/>
            <a:r>
              <a:rPr lang="en-US" sz="2000" dirty="0"/>
              <a:t>Matrix: </a:t>
            </a:r>
            <a:r>
              <a:rPr lang="ko-KR" altLang="en-US" sz="2000" dirty="0"/>
              <a:t>여러개의 숫자를 사각형 형태로 배열한 것 </a:t>
            </a:r>
            <a:r>
              <a:rPr lang="en-US" altLang="ko-KR" sz="2000" dirty="0"/>
              <a:t>(2D array</a:t>
            </a:r>
            <a:r>
              <a:rPr lang="en-US" altLang="ko-KR" sz="2000" dirty="0" smtClean="0"/>
              <a:t>)</a:t>
            </a:r>
          </a:p>
          <a:p>
            <a:pPr lvl="2"/>
            <a:endParaRPr 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40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88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 </a:t>
            </a:r>
            <a:r>
              <a:rPr lang="en-US" altLang="ko-KR" dirty="0" smtClean="0"/>
              <a:t>(vector)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정의</a:t>
                </a:r>
                <a:endParaRPr lang="en-US" altLang="ko-KR" sz="2000" dirty="0" smtClean="0"/>
              </a:p>
              <a:p>
                <a:pPr lvl="1"/>
                <a:r>
                  <a:rPr lang="ko-KR" altLang="en-US" sz="1800" dirty="0"/>
                  <a:t>벡터는 </a:t>
                </a:r>
                <a:r>
                  <a:rPr lang="ko-KR" altLang="en-US" sz="1800" dirty="0" smtClean="0"/>
                  <a:t>여러 개의 </a:t>
                </a:r>
                <a:r>
                  <a:rPr lang="ko-KR" altLang="en-US" sz="1800" dirty="0"/>
                  <a:t>숫자를 한줄로 배열한 </a:t>
                </a:r>
                <a:r>
                  <a:rPr lang="ko-KR" altLang="en-US" sz="1800" dirty="0" smtClean="0"/>
                  <a:t>것</a:t>
                </a:r>
                <a:endParaRPr lang="en-US" altLang="ko-KR" sz="1800" dirty="0" smtClean="0"/>
              </a:p>
              <a:p>
                <a:pPr lvl="1"/>
                <a:r>
                  <a:rPr lang="ko-KR" altLang="en-US" sz="1800" dirty="0" smtClean="0"/>
                  <a:t>종벡터</a:t>
                </a:r>
                <a:r>
                  <a:rPr lang="en-US" altLang="ko-KR" sz="1800" dirty="0" smtClean="0"/>
                  <a:t>, </a:t>
                </a:r>
                <a:r>
                  <a:rPr lang="ko-KR" altLang="en-US" sz="1800" dirty="0" smtClean="0"/>
                  <a:t>횡벡터</a:t>
                </a:r>
                <a:endParaRPr lang="en-US" altLang="ko-KR" sz="1800" dirty="0" smtClean="0"/>
              </a:p>
              <a:p>
                <a:pPr lvl="1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4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a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400" dirty="0"/>
              </a:p>
              <a:p>
                <a:pPr lvl="2"/>
                <a:r>
                  <a:rPr lang="ko-KR" altLang="en-US" sz="1400" dirty="0" smtClean="0"/>
                  <a:t>보통 벡터라고 하면 종벡터를 의미</a:t>
                </a:r>
                <a:endParaRPr lang="en-US" altLang="ko-KR" sz="1400" dirty="0" smtClean="0"/>
              </a:p>
              <a:p>
                <a:pPr lvl="2"/>
                <a:endParaRPr lang="en-US" altLang="ko-KR" sz="1400" dirty="0" smtClean="0"/>
              </a:p>
              <a:p>
                <a:r>
                  <a:rPr lang="ko-KR" altLang="en-US" sz="2000" dirty="0"/>
                  <a:t>주요 용어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원소 </a:t>
                </a:r>
                <a:r>
                  <a:rPr lang="en-US" altLang="ko-KR" sz="1800" dirty="0"/>
                  <a:t>(element): </a:t>
                </a:r>
                <a:r>
                  <a:rPr lang="ko-KR" altLang="en-US" sz="1800" dirty="0"/>
                  <a:t>벡터를 구성하고 있는 각 숫자</a:t>
                </a:r>
                <a:endParaRPr lang="en-US" altLang="ko-KR" sz="1800" dirty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벡터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37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 smtClean="0"/>
              <a:t>벡터의 기하학적 의미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공간에서의 의미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sz="2000" dirty="0" smtClean="0"/>
              <a:t>N </a:t>
            </a:r>
            <a:r>
              <a:rPr lang="ko-KR" altLang="en-US" sz="2000" dirty="0" smtClean="0"/>
              <a:t>차원 벡터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하나의 </a:t>
            </a:r>
            <a:r>
              <a:rPr lang="en-US" altLang="ko-KR" sz="2000" dirty="0"/>
              <a:t>vector</a:t>
            </a:r>
            <a:r>
              <a:rPr lang="ko-KR" altLang="en-US" sz="2000" dirty="0"/>
              <a:t>는 </a:t>
            </a:r>
            <a:r>
              <a:rPr lang="en-US" altLang="ko-KR" sz="2000" dirty="0"/>
              <a:t>N </a:t>
            </a:r>
            <a:r>
              <a:rPr lang="ko-KR" altLang="en-US" sz="2000" dirty="0"/>
              <a:t>차원 공간 상의 </a:t>
            </a:r>
            <a:r>
              <a:rPr lang="ko-KR" altLang="en-US" sz="2000" dirty="0" smtClean="0"/>
              <a:t>점 </a:t>
            </a:r>
            <a:r>
              <a:rPr lang="en-US" altLang="ko-KR" sz="2000" dirty="0" smtClean="0"/>
              <a:t>(point)</a:t>
            </a:r>
            <a:r>
              <a:rPr lang="ko-KR" altLang="en-US" sz="2000" dirty="0" smtClean="0"/>
              <a:t>을 의미</a:t>
            </a:r>
            <a:endParaRPr lang="en-US" altLang="ko-KR" sz="2000" dirty="0" smtClean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2</a:t>
            </a:r>
            <a:r>
              <a:rPr lang="ko-KR" altLang="en-US" sz="2000" dirty="0"/>
              <a:t>차원 공간의 벡터 </a:t>
            </a:r>
            <a:r>
              <a:rPr lang="en-US" altLang="ko-KR" sz="2000" dirty="0"/>
              <a:t>(v1 = [1 2], (1,2) </a:t>
            </a:r>
            <a:r>
              <a:rPr lang="ko-KR" altLang="en-US" sz="2000" dirty="0"/>
              <a:t>라고</a:t>
            </a:r>
            <a:r>
              <a:rPr lang="en-US" altLang="ko-KR" sz="2000" dirty="0"/>
              <a:t> </a:t>
            </a:r>
            <a:r>
              <a:rPr lang="ko-KR" altLang="en-US" sz="2000" dirty="0"/>
              <a:t>표현가능</a:t>
            </a:r>
            <a:r>
              <a:rPr lang="en-US" altLang="ko-KR" sz="2000" dirty="0"/>
              <a:t>)</a:t>
            </a:r>
          </a:p>
          <a:p>
            <a:pPr lvl="2"/>
            <a:r>
              <a:rPr lang="en-US" altLang="ko-KR" sz="1600" dirty="0"/>
              <a:t>2</a:t>
            </a:r>
            <a:r>
              <a:rPr lang="ko-KR" altLang="en-US" sz="1600" dirty="0"/>
              <a:t>차원 공간의 한 점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075113"/>
            <a:ext cx="38100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80251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2017713"/>
            <a:ext cx="8418512" cy="4114800"/>
          </a:xfrm>
        </p:spPr>
        <p:txBody>
          <a:bodyPr/>
          <a:lstStyle/>
          <a:p>
            <a:r>
              <a:rPr lang="ko-KR" altLang="en-US" sz="2400" dirty="0" smtClean="0"/>
              <a:t>공간상에서의 벡터 위치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그</a:t>
            </a:r>
            <a:r>
              <a:rPr lang="en-US" altLang="ko-KR" sz="2000" dirty="0"/>
              <a:t> </a:t>
            </a:r>
            <a:r>
              <a:rPr lang="ko-KR" altLang="en-US" sz="2000" dirty="0" smtClean="0"/>
              <a:t>점의 위치는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/>
              <a:t>vector</a:t>
            </a:r>
            <a:r>
              <a:rPr lang="ko-KR" altLang="en-US" sz="2000" dirty="0"/>
              <a:t>의 </a:t>
            </a:r>
            <a:r>
              <a:rPr lang="ko-KR" altLang="en-US" sz="2000" dirty="0" smtClean="0"/>
              <a:t>위치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vector</a:t>
            </a:r>
            <a:r>
              <a:rPr lang="ko-KR" altLang="en-US" sz="2000" dirty="0" smtClean="0"/>
              <a:t>의 원소값에 의해 결정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벡터 원소의 값은 해당 벡터의 고유한 특성을 의미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벡터가 공간상에서 갖는 위치는 해당 벡터의 고유한 특성을 반영 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이러한 위치 정보를 이용해서 우리는 벡터 간의 유사도를 계산할 수 있다</a:t>
            </a:r>
            <a:r>
              <a:rPr lang="en-US" altLang="ko-KR" sz="2000" dirty="0" smtClean="0"/>
              <a:t>.</a:t>
            </a:r>
          </a:p>
          <a:p>
            <a:pPr lvl="2"/>
            <a:r>
              <a:rPr lang="ko-KR" altLang="en-US" sz="1600" dirty="0" smtClean="0"/>
              <a:t>즉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위치가 비슷할수록 고유한 특성이 유사 → 유사도가 크다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위치가 비슷한 정도 → 거리로 계산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유클리디안 거리 등 사용</a:t>
            </a:r>
            <a:endParaRPr lang="en-US" altLang="ko-KR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02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Distance between two vectors</a:t>
            </a:r>
          </a:p>
          <a:p>
            <a:pPr lvl="1"/>
            <a:r>
              <a:rPr lang="ko-KR" altLang="en-US" sz="2000" dirty="0" smtClean="0"/>
              <a:t>벡터간의 유사성을 의미</a:t>
            </a:r>
            <a:endParaRPr lang="en-US" altLang="ko-KR" sz="2000" dirty="0" smtClean="0"/>
          </a:p>
          <a:p>
            <a:pPr lvl="2"/>
            <a:r>
              <a:rPr lang="ko-KR" altLang="en-US" sz="1600" dirty="0" smtClean="0"/>
              <a:t>가까울수록 더 유사</a:t>
            </a:r>
            <a:endParaRPr lang="en-US" altLang="ko-KR" sz="16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/>
              <a:t>: v1 = (1, 2), v2 = (2, 2), v3 = (-3, -3)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81400"/>
            <a:ext cx="3495993" cy="22637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60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 smtClean="0"/>
                  <a:t>How to calculate the distance between two vectors?</a:t>
                </a:r>
              </a:p>
              <a:p>
                <a:pPr lvl="1"/>
                <a:r>
                  <a:rPr lang="en-US" altLang="ko-KR" sz="2000" dirty="0" smtClean="0"/>
                  <a:t>Euclidean method</a:t>
                </a:r>
              </a:p>
              <a:p>
                <a:pPr lvl="2"/>
                <a:r>
                  <a:rPr lang="ko-KR" altLang="en-US" sz="1600" dirty="0" smtClean="0"/>
                  <a:t>예</a:t>
                </a:r>
                <a:r>
                  <a:rPr lang="en-US" altLang="ko-KR" sz="1600" dirty="0" smtClean="0"/>
                  <a:t>) </a:t>
                </a:r>
                <a:r>
                  <a:rPr lang="es-ES" altLang="ko-KR" sz="1600" dirty="0"/>
                  <a:t>p1 = (x1, x2), p2 = (y1, y2</a:t>
                </a:r>
                <a:r>
                  <a:rPr lang="es-ES" altLang="ko-KR" sz="1600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600" b="0" i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6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s-ES" altLang="ko-KR" sz="1600" dirty="0" smtClean="0"/>
                  <a:t> </a:t>
                </a:r>
              </a:p>
              <a:p>
                <a:pPr lvl="2"/>
                <a:r>
                  <a:rPr lang="en-US" sz="1600" dirty="0"/>
                  <a:t>v1 = (1, 2), v2 = (2,2</a:t>
                </a:r>
                <a:r>
                  <a:rPr lang="en-US" sz="1600" dirty="0" smtClean="0"/>
                  <a:t>)</a:t>
                </a:r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sz="1200">
                        <a:latin typeface="Cambria Math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2−1</m:t>
                                </m:r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1200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200" i="1">
                                <a:latin typeface="Cambria Math"/>
                              </a:rPr>
                              <m:t>(2−2)</m:t>
                            </m:r>
                          </m:e>
                          <m:sup>
                            <m:r>
                              <a:rPr lang="en-US" sz="12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1200" i="1">
                        <a:latin typeface="Cambria Math"/>
                      </a:rPr>
                      <m:t>=1</m:t>
                    </m:r>
                  </m:oMath>
                </a14:m>
                <a:endParaRPr lang="en-US" sz="1200" dirty="0" smtClean="0"/>
              </a:p>
              <a:p>
                <a:pPr lvl="2"/>
                <a:r>
                  <a:rPr lang="en-US" sz="1600" dirty="0" smtClean="0"/>
                  <a:t>v1</a:t>
                </a:r>
                <a:r>
                  <a:rPr lang="ko-KR" altLang="en-US" sz="1600" dirty="0" smtClean="0"/>
                  <a:t>과 원점하고의 거리</a:t>
                </a:r>
                <a:r>
                  <a:rPr lang="en-US" altLang="ko-KR" sz="1600" dirty="0" smtClean="0"/>
                  <a:t>? </a:t>
                </a:r>
                <a:endParaRPr lang="en-US" sz="1600" dirty="0" smtClean="0"/>
              </a:p>
              <a:p>
                <a:pPr lvl="2"/>
                <a:r>
                  <a:rPr lang="en-US" sz="1600" dirty="0" err="1" smtClean="0"/>
                  <a:t>Numpy</a:t>
                </a:r>
                <a:r>
                  <a:rPr lang="en-US" sz="1600" dirty="0" smtClean="0"/>
                  <a:t> code</a:t>
                </a:r>
              </a:p>
              <a:p>
                <a:pPr lvl="3"/>
                <a:r>
                  <a:rPr lang="en-US" sz="160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/>
                  <a:t>| </a:t>
                </a:r>
                <a:r>
                  <a:rPr lang="en-US" sz="1600" dirty="0"/>
                  <a:t>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(v1)</a:t>
                </a:r>
              </a:p>
              <a:p>
                <a:pPr lvl="3"/>
                <a:r>
                  <a:rPr lang="ko-KR" altLang="en-US" sz="1600" dirty="0" smtClean="0"/>
                  <a:t>벡터에서 </a:t>
                </a:r>
                <a:r>
                  <a:rPr lang="en-US" altLang="ko-KR" sz="1600" dirty="0" smtClean="0"/>
                  <a:t>norm</a:t>
                </a:r>
                <a:r>
                  <a:rPr lang="ko-KR" altLang="en-US" sz="1600" dirty="0" smtClean="0"/>
                  <a:t>은 벡터의 길이를 의미</a:t>
                </a:r>
                <a:endParaRPr lang="en-US" altLang="ko-KR" sz="1600" dirty="0" smtClean="0"/>
              </a:p>
              <a:p>
                <a:pPr lvl="3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v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600" dirty="0"/>
                  <a:t> = </a:t>
                </a:r>
                <a:r>
                  <a:rPr lang="en-US" sz="1600" dirty="0" err="1" smtClean="0"/>
                  <a:t>np.linalg.norm</a:t>
                </a:r>
                <a:r>
                  <a:rPr lang="en-US" sz="1600" dirty="0" smtClean="0"/>
                  <a:t>(v2-v1)</a:t>
                </a:r>
              </a:p>
              <a:p>
                <a:pPr lvl="2"/>
                <a:r>
                  <a:rPr lang="en-US" err="1" smtClean="0"/>
                  <a:t>Vector_np_example.ipynb</a:t>
                </a:r>
                <a:r>
                  <a:rPr lang="en-US" smtClean="0"/>
                  <a:t> </a:t>
                </a:r>
                <a:r>
                  <a:rPr lang="ko-KR" altLang="en-US" smtClean="0"/>
                  <a:t>참조</a:t>
                </a:r>
                <a:endParaRPr lang="en-US" dirty="0"/>
              </a:p>
              <a:p>
                <a:pPr lvl="3"/>
                <a:endParaRPr lang="en-US" altLang="ko-KR" sz="1600" dirty="0" smtClean="0"/>
              </a:p>
              <a:p>
                <a:pPr lvl="3"/>
                <a:endParaRPr lang="en-US" sz="1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smtClean="0"/>
              <a:t>선형대수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514600"/>
            <a:ext cx="3657600" cy="2438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4160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23823</TotalTime>
  <Words>713</Words>
  <Application>Microsoft Office PowerPoint</Application>
  <PresentationFormat>On-screen Show (4:3)</PresentationFormat>
  <Paragraphs>245</Paragraphs>
  <Slides>26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Vector</vt:lpstr>
      <vt:lpstr>선형대수</vt:lpstr>
      <vt:lpstr>선형대수란?</vt:lpstr>
      <vt:lpstr>벡터</vt:lpstr>
      <vt:lpstr>벡터 (vector)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cosine 함수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벡터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269</cp:revision>
  <dcterms:created xsi:type="dcterms:W3CDTF">2015-01-19T14:33:39Z</dcterms:created>
  <dcterms:modified xsi:type="dcterms:W3CDTF">2022-03-21T04:28:38Z</dcterms:modified>
</cp:coreProperties>
</file>