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693" r:id="rId3"/>
    <p:sldId id="690" r:id="rId4"/>
    <p:sldId id="694" r:id="rId5"/>
    <p:sldId id="691" r:id="rId6"/>
    <p:sldId id="692" r:id="rId7"/>
    <p:sldId id="695" r:id="rId8"/>
    <p:sldId id="675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79" autoAdjust="0"/>
  </p:normalViewPr>
  <p:slideViewPr>
    <p:cSldViewPr>
      <p:cViewPr varScale="1">
        <p:scale>
          <a:sx n="66" d="100"/>
          <a:sy n="66" d="100"/>
        </p:scale>
        <p:origin x="120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2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0C70B42-0B3F-42A7-8AA4-0625CE46FE5A}" type="datetime1">
              <a:rPr lang="en-US" altLang="ko-KR" smtClean="0"/>
              <a:t>4/11/2022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Cross entropy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CF91C6-4786-4356-9983-FFC61AD6DFBE}" type="datetime1">
              <a:rPr lang="en-US" altLang="ko-KR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Cross entropy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0FAC7-745D-45B4-B4CC-3F314BD70BAE}" type="datetime1">
              <a:rPr lang="en-US" altLang="ko-KR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Cross entropy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7E5BB7-A4F8-4B0C-A2AB-1ED606D73437}" type="datetime1">
              <a:rPr lang="en-US" altLang="ko-KR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Cross entropy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A59491-4A2F-4D01-87FE-D02DB53082FE}" type="datetime1">
              <a:rPr lang="en-US" altLang="ko-KR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Cross entropy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FFF150-D633-4832-AA66-621F3710FAC6}" type="datetime1">
              <a:rPr lang="en-US" altLang="ko-KR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Cross entropy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EED091-380C-437F-8349-ED1FB4FA30F6}" type="datetime1">
              <a:rPr lang="en-US" altLang="ko-KR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Cross entropy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EFFEC0-191E-4C7B-825C-8931DAE0AC7E}" type="datetime1">
              <a:rPr lang="en-US" altLang="ko-KR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Cross entropy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416D7B-C4A6-4CA5-8DA8-F5A9571491C7}" type="datetime1">
              <a:rPr lang="en-US" altLang="ko-KR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Cross entropy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0DDA95-ACF4-46B8-AE0D-B80DC63F115B}" type="datetime1">
              <a:rPr lang="en-US" altLang="ko-KR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Cross entropy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704C91-65E4-4069-8C06-8148D651C42F}" type="datetime1">
              <a:rPr lang="en-US" altLang="ko-KR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Cross entropy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F037355E-8EF8-4D56-8478-3D8E18CCA4A3}" type="datetime1">
              <a:rPr lang="en-US" altLang="ko-KR" smtClean="0"/>
              <a:t>4/11/2022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smtClean="0"/>
              <a:t>Cross entropy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Probability basics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162800" cy="1752600"/>
          </a:xfrm>
        </p:spPr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분류 모형에서 사용되는 비용함수인 교차 엔트로피는 </a:t>
                </a:r>
                <a:r>
                  <a:rPr lang="en-US" altLang="ko-KR" sz="1800" dirty="0" err="1" smtClean="0"/>
                  <a:t>MLE</a:t>
                </a:r>
                <a:r>
                  <a:rPr lang="ko-KR" altLang="en-US" sz="1800" dirty="0" smtClean="0"/>
                  <a:t>를 통해 도출될 수 있음</a:t>
                </a:r>
                <a:endParaRPr lang="en-US" altLang="ko-KR" sz="1800" dirty="0" smtClean="0"/>
              </a:p>
              <a:p>
                <a:r>
                  <a:rPr lang="en-US" altLang="ko-KR" sz="1800" dirty="0" err="1" smtClean="0"/>
                  <a:t>MLE</a:t>
                </a:r>
                <a:r>
                  <a:rPr lang="en-US" altLang="ko-KR" sz="1800" dirty="0" smtClean="0"/>
                  <a:t> </a:t>
                </a:r>
              </a:p>
              <a:p>
                <a:pPr lvl="1"/>
                <a:r>
                  <a:rPr lang="ko-KR" altLang="en-US" sz="1600" dirty="0" smtClean="0"/>
                  <a:t>비선형모형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예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로지스틱 회귀 모형</a:t>
                </a:r>
                <a:r>
                  <a:rPr lang="en-US" altLang="ko-KR" sz="1600" dirty="0" smtClean="0"/>
                  <a:t>)</a:t>
                </a:r>
                <a:r>
                  <a:rPr lang="ko-KR" altLang="en-US" sz="1600" dirty="0" smtClean="0"/>
                  <a:t>의 파라미터 값을 계산할 때 사용되는 추정 방법</a:t>
                </a:r>
                <a:endParaRPr lang="en-US" altLang="ko-KR" sz="1600" dirty="0" smtClean="0"/>
              </a:p>
              <a:p>
                <a:pPr lvl="1"/>
                <a:r>
                  <a:rPr lang="ko-KR" altLang="en-US" sz="1600" dirty="0" smtClean="0"/>
                  <a:t>학습 데이터에 존재하는 종속변수의 확률 </a:t>
                </a:r>
                <a:r>
                  <a:rPr lang="en-US" altLang="ko-KR" sz="1600" dirty="0" smtClean="0"/>
                  <a:t>(likelihood)</a:t>
                </a:r>
                <a:r>
                  <a:rPr lang="ko-KR" altLang="en-US" sz="1600" dirty="0" smtClean="0"/>
                  <a:t>을 최대화하는 파라미터의 값</a:t>
                </a:r>
                <a:endParaRPr lang="en-US" altLang="ko-KR" sz="1600" dirty="0" smtClean="0"/>
              </a:p>
              <a:p>
                <a:pPr lvl="1"/>
                <a:r>
                  <a:rPr lang="en-US" altLang="ko-KR" sz="1600" dirty="0" smtClean="0"/>
                  <a:t>Likelihood</a:t>
                </a:r>
              </a:p>
              <a:p>
                <a:pPr lvl="2"/>
                <a:r>
                  <a:rPr lang="ko-KR" altLang="en-US" sz="1200" dirty="0" smtClean="0"/>
                  <a:t>학습 데이터에 존재하는 각 관측치의 종속변수에 대한 결합확률로 표현</a:t>
                </a:r>
                <a:endParaRPr lang="en-US" altLang="ko-KR" sz="12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2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1200"/>
                      <m:t> </m:t>
                    </m:r>
                  </m:oMath>
                </a14:m>
                <a:endParaRPr lang="en-US" altLang="ko-KR" sz="1200" dirty="0" smtClean="0"/>
              </a:p>
              <a:p>
                <a:pPr lvl="2"/>
                <a:r>
                  <a:rPr lang="ko-KR" altLang="en-US" sz="1200" dirty="0" smtClean="0"/>
                  <a:t>각 관측치의 종속변수는 독립이라고 가정</a:t>
                </a:r>
                <a:endParaRPr lang="en-US" altLang="ko-KR" sz="1200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i="1">
                            <a:latin typeface="Cambria Math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12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2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200" dirty="0" smtClean="0"/>
              </a:p>
              <a:p>
                <a:pPr lvl="2"/>
                <a:r>
                  <a:rPr lang="ko-KR" altLang="en-US" sz="1200" dirty="0" smtClean="0"/>
                  <a:t>이산변수인 경우</a:t>
                </a:r>
                <a:r>
                  <a:rPr lang="en-US" altLang="ko-KR" sz="1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2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는 </a:t>
                </a:r>
                <a:r>
                  <a:rPr lang="en-US" altLang="ko-KR" sz="1200" dirty="0" err="1" smtClean="0"/>
                  <a:t>pmf</a:t>
                </a:r>
                <a:r>
                  <a:rPr lang="ko-KR" altLang="en-US" sz="1200" dirty="0" smtClean="0"/>
                  <a:t>를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연속변수인 경우 </a:t>
                </a:r>
                <a:r>
                  <a:rPr lang="en-US" altLang="ko-KR" sz="1200" dirty="0" smtClean="0"/>
                  <a:t>pdf</a:t>
                </a:r>
                <a:r>
                  <a:rPr lang="ko-KR" altLang="en-US" sz="1200" dirty="0" smtClean="0"/>
                  <a:t>를 사용해서 표현</a:t>
                </a:r>
                <a:endParaRPr lang="en-US" altLang="ko-KR" sz="1200" dirty="0" smtClean="0"/>
              </a:p>
              <a:p>
                <a:pPr lvl="2"/>
                <a:r>
                  <a:rPr lang="ko-KR" altLang="en-US" sz="1200" dirty="0" smtClean="0"/>
                  <a:t>종속변수가 베르누이 변수인 경우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베르누이 분포의 </a:t>
                </a:r>
                <a:r>
                  <a:rPr lang="en-US" altLang="ko-KR" sz="1200" dirty="0" err="1" smtClean="0"/>
                  <a:t>pmf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사용</a:t>
                </a:r>
                <a:r>
                  <a:rPr lang="en-US" altLang="ko-KR" sz="1200" dirty="0" smtClean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altLang="ko-KR" sz="1200" dirty="0" smtClean="0"/>
              </a:p>
              <a:p>
                <a:pPr lvl="1"/>
                <a:r>
                  <a:rPr lang="en-US" altLang="ko-KR" sz="1600" dirty="0" smtClean="0"/>
                  <a:t>Log-likelihood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ko-KR" sz="1200" dirty="0"/>
              </a:p>
              <a:p>
                <a:pPr lvl="2"/>
                <a:endParaRPr lang="ko-KR" altLang="en-US" sz="1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 b="-12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9411-675E-4228-ABBA-9A26360D5412}" type="datetime1">
              <a:rPr lang="en-US" altLang="ko-KR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 entropy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Cross Entropy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60D0-2E92-4CEF-A4A0-BFBD1532E84D}" type="datetime1">
              <a:rPr lang="en-US" altLang="ko-KR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 entropy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entropy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교차 엔트로피 비용함수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MLE</a:t>
            </a:r>
            <a:r>
              <a:rPr lang="ko-KR" altLang="en-US" dirty="0" smtClean="0"/>
              <a:t>를 가지고 도출 가능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정보이론에서의 교차 엔트로피 개념을 이용해서도 표현 가능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교차 엔트로피라고 하는 이름은 정보이론에서 온 것임 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561E-E7D0-446D-B67B-898C490608A9}" type="datetime1">
              <a:rPr lang="en-US" altLang="ko-KR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 entropy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6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Entropy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 smtClean="0"/>
                  <a:t>Definition</a:t>
                </a:r>
              </a:p>
              <a:p>
                <a:pPr lvl="1"/>
                <a:r>
                  <a:rPr lang="ko-KR" altLang="en-US" sz="1800" dirty="0" smtClean="0"/>
                  <a:t>정보이론에서 사용되는 </a:t>
                </a:r>
                <a:r>
                  <a:rPr lang="ko-KR" altLang="en-US" sz="1800" dirty="0" smtClean="0"/>
                  <a:t>개념</a:t>
                </a:r>
                <a:r>
                  <a:rPr lang="ko-KR" altLang="en-US" sz="1800" dirty="0" smtClean="0"/>
                  <a:t>으로 한 변수의 엔트로피를 의미</a:t>
                </a:r>
                <a:endParaRPr lang="en-US" altLang="ko-KR" sz="1800" dirty="0" smtClean="0"/>
              </a:p>
              <a:p>
                <a:pPr lvl="1"/>
                <a:r>
                  <a:rPr lang="ko-KR" altLang="ko-KR" sz="1800" dirty="0"/>
                  <a:t>변수의 불확실성 </a:t>
                </a:r>
                <a:r>
                  <a:rPr lang="en-US" altLang="ko-KR" sz="1800" dirty="0"/>
                  <a:t>(uncertainty)</a:t>
                </a:r>
                <a:r>
                  <a:rPr lang="ko-KR" altLang="ko-KR" sz="1800" dirty="0"/>
                  <a:t>을 </a:t>
                </a:r>
                <a:r>
                  <a:rPr lang="ko-KR" altLang="ko-KR" sz="1800" dirty="0" smtClean="0"/>
                  <a:t>의미</a:t>
                </a:r>
                <a:endParaRPr lang="en-US" altLang="ko-KR" sz="1800" dirty="0" smtClean="0"/>
              </a:p>
              <a:p>
                <a:pPr lvl="1"/>
                <a:r>
                  <a:rPr lang="ko-KR" altLang="ko-KR" sz="1800" dirty="0"/>
                  <a:t>확률분포 </a:t>
                </a:r>
                <a:r>
                  <a:rPr lang="en-US" altLang="ko-KR" sz="1800" dirty="0"/>
                  <a:t>p</a:t>
                </a:r>
                <a:r>
                  <a:rPr lang="ko-KR" altLang="ko-KR" sz="1800" dirty="0"/>
                  <a:t>를 갖는 어떠한 변수 </a:t>
                </a:r>
                <a:r>
                  <a:rPr lang="en-US" altLang="ko-KR" sz="1800" dirty="0"/>
                  <a:t>X</a:t>
                </a:r>
                <a:r>
                  <a:rPr lang="ko-KR" altLang="ko-KR" sz="1800" dirty="0"/>
                  <a:t>에 대해서 엔트로피는 다음과 같이 </a:t>
                </a:r>
                <a:r>
                  <a:rPr lang="ko-KR" altLang="ko-KR" sz="1800" dirty="0" smtClean="0"/>
                  <a:t>정의</a:t>
                </a:r>
                <a:endParaRPr lang="en-US" altLang="ko-KR" sz="1800" dirty="0" smtClean="0"/>
              </a:p>
              <a:p>
                <a:pPr lvl="2"/>
                <a:r>
                  <a:rPr lang="ko-KR" altLang="ko-KR" sz="1600" dirty="0"/>
                  <a:t>여기서는 설명을 위해서 변수 </a:t>
                </a:r>
                <a:r>
                  <a:rPr lang="en-US" altLang="ko-KR" sz="1600" dirty="0"/>
                  <a:t>X</a:t>
                </a:r>
                <a:r>
                  <a:rPr lang="ko-KR" altLang="ko-KR" sz="1600" dirty="0"/>
                  <a:t>가 이산변수</a:t>
                </a:r>
                <a:r>
                  <a:rPr lang="en-US" altLang="ko-KR" sz="1600" dirty="0"/>
                  <a:t>, </a:t>
                </a:r>
                <a:r>
                  <a:rPr lang="ko-KR" altLang="ko-KR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ko-KR" sz="1600" dirty="0"/>
                  <a:t>한정된 수</a:t>
                </a:r>
                <a:r>
                  <a:rPr lang="en-US" altLang="ko-KR" sz="1600" dirty="0"/>
                  <a:t>(K</a:t>
                </a:r>
                <a:r>
                  <a:rPr lang="ko-KR" altLang="ko-KR" sz="1600" dirty="0"/>
                  <a:t>개</a:t>
                </a:r>
                <a:r>
                  <a:rPr lang="en-US" altLang="ko-KR" sz="1600" dirty="0"/>
                  <a:t>)</a:t>
                </a:r>
                <a:r>
                  <a:rPr lang="ko-KR" altLang="ko-KR" sz="1600" dirty="0"/>
                  <a:t>의 값을 취하는 변수</a:t>
                </a:r>
                <a:r>
                  <a:rPr lang="en-US" altLang="ko-KR" sz="1600" dirty="0"/>
                  <a:t>, </a:t>
                </a:r>
                <a:r>
                  <a:rPr lang="ko-KR" altLang="ko-KR" sz="1600" dirty="0"/>
                  <a:t>라고 </a:t>
                </a:r>
                <a:r>
                  <a:rPr lang="ko-KR" altLang="ko-KR" sz="1600" dirty="0" smtClean="0"/>
                  <a:t>가정</a:t>
                </a:r>
                <a:endParaRPr lang="en-US" altLang="ko-KR" sz="16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func>
                          <m:func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ko-KR" sz="1600" dirty="0" smtClean="0"/>
              </a:p>
              <a:p>
                <a:pPr lvl="3"/>
                <a:r>
                  <a:rPr lang="ko-KR" altLang="en-US" sz="1200" dirty="0" smtClean="0"/>
                  <a:t>연속변수의 경우</a:t>
                </a:r>
                <a:r>
                  <a:rPr lang="en-US" altLang="ko-KR" sz="12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𝑓𝑥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sz="1200" dirty="0" smtClean="0"/>
              </a:p>
              <a:p>
                <a:pPr lvl="2"/>
                <a:r>
                  <a:rPr lang="ko-KR" altLang="en-US" sz="1600" dirty="0"/>
                  <a:t>해당 값은 </a:t>
                </a:r>
                <a:r>
                  <a:rPr lang="en-US" altLang="ko-KR" sz="1600" dirty="0"/>
                  <a:t>X</a:t>
                </a:r>
                <a:r>
                  <a:rPr lang="ko-KR" altLang="en-US" sz="1600" dirty="0"/>
                  <a:t>가 특정한 값 하나를 가질 확률이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인 경우에 </a:t>
                </a:r>
                <a:r>
                  <a:rPr lang="ko-KR" altLang="en-US" sz="1600" dirty="0" smtClean="0"/>
                  <a:t>최소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그 </a:t>
                </a:r>
                <a:r>
                  <a:rPr lang="ko-KR" altLang="en-US" sz="1600" dirty="0"/>
                  <a:t>때의 값은 </a:t>
                </a:r>
                <a:r>
                  <a:rPr lang="en-US" altLang="ko-KR" sz="1600" dirty="0" smtClean="0"/>
                  <a:t>0, </a:t>
                </a:r>
                <a:r>
                  <a:rPr lang="ko-KR" altLang="en-US" sz="1600" dirty="0" smtClean="0"/>
                  <a:t>즉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불확실성이 없다는 것을 의미</a:t>
                </a:r>
                <a:r>
                  <a:rPr lang="en-US" altLang="ko-KR" sz="1600" dirty="0" smtClean="0"/>
                  <a:t>). </a:t>
                </a:r>
                <a:r>
                  <a:rPr lang="ko-KR" altLang="en-US" sz="1600" dirty="0"/>
                  <a:t>반대로 각 값을 가질 확률이 동일한 경우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즉 위의 경우는 </a:t>
                </a:r>
                <a:r>
                  <a:rPr lang="en-US" altLang="ko-KR" sz="1600" dirty="0"/>
                  <a:t>p(X=k) = 1/K </a:t>
                </a:r>
                <a:r>
                  <a:rPr lang="ko-KR" altLang="en-US" sz="1600" dirty="0"/>
                  <a:t>인 </a:t>
                </a:r>
                <a:r>
                  <a:rPr lang="ko-KR" altLang="en-US" sz="1600" dirty="0" smtClean="0"/>
                  <a:t>경우 최대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이러한 </a:t>
                </a:r>
                <a:r>
                  <a:rPr lang="ko-KR" altLang="en-US" sz="1600" dirty="0"/>
                  <a:t>경우 불확실성이 제일 </a:t>
                </a:r>
                <a:r>
                  <a:rPr lang="ko-KR" altLang="en-US" sz="1600" dirty="0" smtClean="0"/>
                  <a:t>크다는 것을 의미</a:t>
                </a:r>
                <a:r>
                  <a:rPr lang="en-US" altLang="ko-KR" sz="1600" dirty="0" smtClean="0"/>
                  <a:t>)</a:t>
                </a:r>
              </a:p>
              <a:p>
                <a:pPr lvl="3"/>
                <a:r>
                  <a:rPr lang="ko-KR" altLang="en-US" sz="1200" dirty="0" smtClean="0"/>
                  <a:t>예</a:t>
                </a:r>
                <a:r>
                  <a:rPr lang="en-US" altLang="ko-KR" sz="1200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∈{1,2,3,4,5}</m:t>
                    </m:r>
                  </m:oMath>
                </a14:m>
                <a:endParaRPr lang="ko-KR" altLang="ko-KR" sz="1200" dirty="0" smtClean="0"/>
              </a:p>
              <a:p>
                <a:pPr lvl="2"/>
                <a:endParaRPr lang="ko-KR" alt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C21A1-A634-4EE2-AC60-ADA28478A2E4}" type="datetime1">
              <a:rPr lang="en-US" altLang="ko-KR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 entropy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entropy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Definition</a:t>
                </a:r>
              </a:p>
              <a:p>
                <a:pPr lvl="1"/>
                <a:r>
                  <a:rPr lang="ko-KR" altLang="ko-KR" sz="2000" dirty="0"/>
                  <a:t>엔트로피가 하나의 변수 혹은 해당 변수가 갖는 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하나의</a:t>
                </a:r>
                <a:r>
                  <a:rPr lang="en-US" altLang="ko-KR" sz="2000" dirty="0" smtClean="0"/>
                  <a:t>) </a:t>
                </a:r>
                <a:r>
                  <a:rPr lang="ko-KR" altLang="ko-KR" sz="2000" dirty="0" smtClean="0"/>
                  <a:t>확률 </a:t>
                </a:r>
                <a:r>
                  <a:rPr lang="ko-KR" altLang="ko-KR" sz="2000" dirty="0"/>
                  <a:t>분포의 불확실성을 의미한다면</a:t>
                </a:r>
                <a:r>
                  <a:rPr lang="en-US" altLang="ko-KR" sz="2000" dirty="0"/>
                  <a:t>, </a:t>
                </a:r>
                <a:r>
                  <a:rPr lang="ko-KR" altLang="ko-KR" sz="2000" dirty="0"/>
                  <a:t>교차 엔트로피는 하나의 변수 </a:t>
                </a:r>
                <a:r>
                  <a:rPr lang="en-US" altLang="ko-KR" sz="2000" dirty="0"/>
                  <a:t>(</a:t>
                </a:r>
                <a:r>
                  <a:rPr lang="ko-KR" altLang="ko-KR" sz="2000" dirty="0"/>
                  <a:t>즉</a:t>
                </a:r>
                <a:r>
                  <a:rPr lang="en-US" altLang="ko-KR" sz="2000" dirty="0"/>
                  <a:t>, X)</a:t>
                </a:r>
                <a:r>
                  <a:rPr lang="ko-KR" altLang="ko-KR" sz="2000" dirty="0"/>
                  <a:t>가 가질 수 있는 서로 다른 </a:t>
                </a:r>
                <a:r>
                  <a:rPr lang="ko-KR" altLang="ko-KR" sz="2000" dirty="0" smtClean="0"/>
                  <a:t>분포</a:t>
                </a:r>
                <a:r>
                  <a:rPr lang="en-US" altLang="ko-KR" sz="2000" dirty="0" smtClean="0"/>
                  <a:t>*</a:t>
                </a:r>
                <a:r>
                  <a:rPr lang="ko-KR" altLang="ko-KR" sz="2000" dirty="0" smtClean="0"/>
                  <a:t>들</a:t>
                </a:r>
                <a:r>
                  <a:rPr lang="en-US" altLang="ko-KR" sz="2000" dirty="0"/>
                  <a:t> </a:t>
                </a:r>
                <a:r>
                  <a:rPr lang="ko-KR" altLang="ko-KR" sz="2000" dirty="0" smtClean="0"/>
                  <a:t>간의 </a:t>
                </a:r>
                <a:r>
                  <a:rPr lang="ko-KR" altLang="ko-KR" sz="2000" dirty="0"/>
                  <a:t>차이를 </a:t>
                </a:r>
                <a:r>
                  <a:rPr lang="ko-KR" altLang="ko-KR" sz="2000" dirty="0" smtClean="0"/>
                  <a:t>의미</a:t>
                </a:r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>   </a:t>
                </a:r>
                <a:r>
                  <a:rPr lang="en-US" altLang="ko-KR" sz="1800" dirty="0" smtClean="0"/>
                  <a:t>* </a:t>
                </a:r>
                <a:r>
                  <a:rPr lang="ko-KR" altLang="en-US" sz="1800" dirty="0" smtClean="0"/>
                  <a:t>동일한 분포라도 형태가 다를 수 있음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/>
                  <a:t>아래와 같이 </a:t>
                </a:r>
                <a:r>
                  <a:rPr lang="ko-KR" altLang="en-US" sz="2000" dirty="0" smtClean="0"/>
                  <a:t>정의</a:t>
                </a:r>
                <a:endParaRPr lang="en-US" altLang="ko-KR" sz="2000" dirty="0" smtClean="0"/>
              </a:p>
              <a:p>
                <a:pPr lvl="2"/>
                <a:r>
                  <a:rPr lang="en-US" altLang="ko-KR" sz="1800" dirty="0" smtClean="0"/>
                  <a:t>X</a:t>
                </a:r>
                <a:r>
                  <a:rPr lang="ko-KR" altLang="en-US" sz="1800" dirty="0" smtClean="0"/>
                  <a:t>가 갖는 분포가 </a:t>
                </a:r>
                <a:r>
                  <a:rPr lang="en-US" altLang="ko-KR" sz="1800" dirty="0" smtClean="0"/>
                  <a:t>p</a:t>
                </a:r>
                <a:r>
                  <a:rPr lang="ko-KR" altLang="en-US" sz="1800" dirty="0" smtClean="0"/>
                  <a:t>와 </a:t>
                </a:r>
                <a:r>
                  <a:rPr lang="en-US" altLang="ko-KR" sz="1800" dirty="0" smtClean="0"/>
                  <a:t>q </a:t>
                </a:r>
                <a:r>
                  <a:rPr lang="ko-KR" altLang="en-US" sz="1800" dirty="0" smtClean="0"/>
                  <a:t>인 경우</a:t>
                </a:r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func>
                          <m:func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ko-KR" altLang="ko-KR" sz="1800" dirty="0"/>
              </a:p>
              <a:p>
                <a:pPr lvl="2"/>
                <a:r>
                  <a:rPr lang="ko-KR" altLang="en-US" sz="1800" dirty="0"/>
                  <a:t>두 분포의 차이가 클수록 해당 </a:t>
                </a:r>
                <a:r>
                  <a:rPr lang="ko-KR" altLang="en-US" sz="1800" dirty="0" smtClean="0"/>
                  <a:t>값 </a:t>
                </a:r>
                <a:r>
                  <a:rPr lang="ko-KR" altLang="en-US" sz="1800" dirty="0" smtClean="0"/>
                  <a:t>증가</a:t>
                </a:r>
                <a:endParaRPr lang="en-US" altLang="ko-KR" sz="1800" dirty="0" smtClean="0"/>
              </a:p>
              <a:p>
                <a:pPr lvl="2"/>
                <a:endParaRPr lang="ko-KR" alt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CBBC-3A89-461A-BF07-DACA5755ACA9}" type="datetime1">
              <a:rPr lang="en-US" altLang="ko-KR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 entropy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entropy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8037512" cy="4114800"/>
              </a:xfrm>
            </p:spPr>
            <p:txBody>
              <a:bodyPr/>
              <a:lstStyle/>
              <a:p>
                <a:r>
                  <a:rPr lang="ko-KR" altLang="en-US" sz="2000" dirty="0" smtClean="0"/>
                  <a:t>기계학습에서의 분류 문제의 경우</a:t>
                </a:r>
                <a:endParaRPr lang="en-US" altLang="ko-KR" sz="2000" dirty="0" smtClean="0"/>
              </a:p>
              <a:p>
                <a:pPr lvl="1"/>
                <a:r>
                  <a:rPr lang="ko-KR" altLang="en-US" sz="1600" dirty="0" smtClean="0"/>
                  <a:t>분류의 문제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 smtClean="0"/>
                  <a:t>종속변수에 대한 교차 엔트로피 사용</a:t>
                </a:r>
                <a:endParaRPr lang="en-US" altLang="ko-KR" sz="1600" dirty="0" smtClean="0"/>
              </a:p>
              <a:p>
                <a:pPr lvl="1"/>
                <a:r>
                  <a:rPr lang="ko-KR" altLang="en-US" sz="1600" dirty="0" smtClean="0"/>
                  <a:t>분류의 문제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예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로지스틱 </a:t>
                </a:r>
                <a:r>
                  <a:rPr lang="ko-KR" altLang="en-US" sz="1600" dirty="0"/>
                  <a:t>회귀 </a:t>
                </a:r>
                <a:r>
                  <a:rPr lang="ko-KR" altLang="en-US" sz="1600" dirty="0" smtClean="0"/>
                  <a:t>모형을 사용하는 경우</a:t>
                </a:r>
                <a:r>
                  <a:rPr lang="en-US" altLang="ko-KR" sz="1600" dirty="0" smtClean="0"/>
                  <a:t>)</a:t>
                </a:r>
                <a:r>
                  <a:rPr lang="ko-KR" altLang="en-US" sz="1600" dirty="0" smtClean="0"/>
                  <a:t>에서는</a:t>
                </a:r>
                <a:r>
                  <a:rPr lang="en-US" altLang="ko-KR" sz="1600" dirty="0" smtClean="0"/>
                  <a:t> p</a:t>
                </a:r>
                <a:r>
                  <a:rPr lang="ko-KR" altLang="en-US" sz="1600" dirty="0"/>
                  <a:t>를 </a:t>
                </a:r>
                <a:r>
                  <a:rPr lang="en-US" altLang="ko-KR" sz="1600" dirty="0"/>
                  <a:t>y</a:t>
                </a:r>
                <a:r>
                  <a:rPr lang="ko-KR" altLang="en-US" sz="1600" dirty="0"/>
                  <a:t>의 실제값 그리고 </a:t>
                </a:r>
                <a:r>
                  <a:rPr lang="en-US" altLang="ko-KR" sz="1600" dirty="0"/>
                  <a:t>q</a:t>
                </a:r>
                <a:r>
                  <a:rPr lang="ko-KR" altLang="en-US" sz="1600" dirty="0"/>
                  <a:t>를 모형을 통해서 예측된 값을 </a:t>
                </a:r>
                <a:r>
                  <a:rPr lang="ko-KR" altLang="en-US" sz="1600" dirty="0" smtClean="0"/>
                  <a:t>사용</a:t>
                </a:r>
                <a:endParaRPr lang="en-US" altLang="ko-KR" sz="1600" dirty="0" smtClean="0"/>
              </a:p>
              <a:p>
                <a:pPr lvl="1" latinLnBrk="1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인 경우 </a:t>
                </a:r>
                <a:r>
                  <a:rPr lang="ko-KR" altLang="en-US" sz="16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</a:t>
                </a:r>
                <a:r>
                  <a:rPr lang="en-US" altLang="ko-KR" sz="16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∈{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, 1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ko-KR" sz="1600" dirty="0"/>
                  <a:t>그리고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∈{</m:t>
                    </m:r>
                    <m:acc>
                      <m:accPr>
                        <m:chr m:val="̂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1600">
                        <a:latin typeface="Cambria Math" panose="02040503050406030204" pitchFamily="18" charset="0"/>
                      </a:rPr>
                      <m:t>, 1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altLang="ko-KR" sz="16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600" dirty="0"/>
                  <a:t> </a:t>
                </a:r>
                <a:endParaRPr lang="en-US" altLang="ko-KR" sz="1600" dirty="0" smtClean="0"/>
              </a:p>
              <a:p>
                <a:pPr lvl="1" latinLnBrk="1"/>
                <a:r>
                  <a:rPr lang="ko-KR" altLang="ko-KR" sz="1600" dirty="0" smtClean="0"/>
                  <a:t>하나의 </a:t>
                </a:r>
                <a:r>
                  <a:rPr lang="ko-KR" altLang="ko-KR" sz="1600" dirty="0"/>
                  <a:t>관측치에 대해서 교차 엔트로피는 다음과 같이 </a:t>
                </a:r>
                <a:r>
                  <a:rPr lang="ko-KR" altLang="ko-KR" sz="1600" dirty="0" smtClean="0"/>
                  <a:t>표</a:t>
                </a:r>
                <a:r>
                  <a:rPr lang="ko-KR" altLang="en-US" sz="1600" dirty="0" smtClean="0"/>
                  <a:t>현</a:t>
                </a:r>
                <a:r>
                  <a:rPr lang="en-US" altLang="ko-KR" sz="1600" dirty="0" smtClean="0"/>
                  <a:t> </a:t>
                </a:r>
                <a:endParaRPr lang="ko-KR" altLang="ko-KR" sz="1600" dirty="0"/>
              </a:p>
              <a:p>
                <a:pPr lvl="1" latinLnBrk="1"/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  <m:func>
                          <m:func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fName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func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fName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ko-KR" sz="1600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ko-KR" sz="1400" dirty="0"/>
                  <a:t>은</a:t>
                </a:r>
                <a:r>
                  <a:rPr lang="en-US" altLang="ko-KR" sz="1400" dirty="0"/>
                  <a:t> P(y=1)</a:t>
                </a:r>
                <a:r>
                  <a:rPr lang="ko-KR" altLang="ko-KR" sz="1400" dirty="0"/>
                  <a:t>을 </a:t>
                </a:r>
                <a:r>
                  <a:rPr lang="ko-KR" altLang="ko-KR" sz="1400" dirty="0" smtClean="0"/>
                  <a:t>의미</a:t>
                </a:r>
                <a:endParaRPr lang="en-US" altLang="ko-KR" sz="1400" dirty="0" smtClean="0"/>
              </a:p>
              <a:p>
                <a:pPr lvl="1" latinLnBrk="1"/>
                <a:r>
                  <a:rPr lang="ko-KR" altLang="en-US" sz="1400" dirty="0" smtClean="0"/>
                  <a:t>즉</a:t>
                </a:r>
                <a:r>
                  <a:rPr lang="en-US" altLang="ko-KR" sz="1400" dirty="0" smtClean="0"/>
                  <a:t>, y = 1 </a:t>
                </a:r>
                <a:r>
                  <a:rPr lang="ko-KR" altLang="en-US" sz="1400" dirty="0" smtClean="0"/>
                  <a:t>인 경우</a:t>
                </a:r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e>
                    </m:func>
                  </m:oMath>
                </a14:m>
                <a:r>
                  <a:rPr lang="en-US" altLang="ko-KR" sz="1400" dirty="0" smtClean="0"/>
                  <a:t>; 0</a:t>
                </a:r>
                <a:r>
                  <a:rPr lang="ko-KR" altLang="en-US" sz="1400" dirty="0" smtClean="0"/>
                  <a:t>인 경우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=0)</m:t>
                        </m:r>
                      </m:e>
                    </m:func>
                  </m:oMath>
                </a14:m>
                <a:endParaRPr lang="en-US" altLang="ko-KR" sz="1400" dirty="0" smtClean="0"/>
              </a:p>
              <a:p>
                <a:pPr lvl="1" latinLnBrk="1"/>
                <a:r>
                  <a:rPr lang="ko-KR" altLang="en-US" sz="1400" dirty="0" smtClean="0"/>
                  <a:t>종속변수가 취할 수 있는 값이 </a:t>
                </a:r>
                <a:r>
                  <a:rPr lang="en-US" altLang="ko-KR" sz="1400" dirty="0" smtClean="0"/>
                  <a:t>3</a:t>
                </a:r>
                <a:r>
                  <a:rPr lang="ko-KR" altLang="en-US" sz="1400" dirty="0" smtClean="0"/>
                  <a:t>개 이상인 경우 </a:t>
                </a:r>
                <a:r>
                  <a:rPr lang="en-US" altLang="ko-KR" sz="1400" dirty="0" smtClean="0"/>
                  <a:t>(</a:t>
                </a:r>
                <a:r>
                  <a:rPr lang="ko-KR" altLang="en-US" sz="1400" dirty="0" smtClean="0"/>
                  <a:t>하나의 관측치에 대해</a:t>
                </a:r>
                <a:r>
                  <a:rPr lang="en-US" altLang="ko-KR" sz="1400" dirty="0" smtClean="0"/>
                  <a:t>)</a:t>
                </a:r>
                <a:r>
                  <a:rPr lang="ko-KR" altLang="en-US" sz="1400" dirty="0" smtClean="0"/>
                  <a:t> 다음과 같이 표현</a:t>
                </a:r>
                <a:endParaRPr lang="en-US" altLang="ko-KR" sz="1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•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ko-KR" sz="1400" dirty="0" smtClean="0"/>
                  <a:t>, </a:t>
                </a:r>
                <a:r>
                  <a:rPr lang="en-US" altLang="ko-KR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ko-KR" sz="14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400" dirty="0"/>
                  <a:t> = one hot </a:t>
                </a:r>
                <a:r>
                  <a:rPr lang="en-US" altLang="ko-KR" sz="1400" dirty="0" smtClean="0"/>
                  <a:t>vector,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 smtClean="0"/>
                  <a:t>is also a vector</a:t>
                </a:r>
                <a:endParaRPr lang="en-US" altLang="ko-KR" sz="1400" dirty="0"/>
              </a:p>
              <a:p>
                <a:pPr lvl="1"/>
                <a:r>
                  <a:rPr lang="en-US" altLang="ko-KR" sz="1400" dirty="0"/>
                  <a:t>When y takes </a:t>
                </a:r>
                <a:r>
                  <a:rPr lang="en-US" altLang="ko-KR" sz="1400" dirty="0"/>
                  <a:t>K</a:t>
                </a:r>
                <a:r>
                  <a:rPr lang="en-US" altLang="ko-KR" sz="1400" dirty="0" smtClean="0"/>
                  <a:t> </a:t>
                </a:r>
                <a:r>
                  <a:rPr lang="en-US" altLang="ko-KR" sz="1400" dirty="0"/>
                  <a:t>values,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ko-KR" sz="1400" dirty="0"/>
                  <a:t> </a:t>
                </a:r>
                <a:endParaRPr lang="en-US" altLang="ko-KR" sz="1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2</m:t>
                        </m:r>
                      </m:e>
                    </m:d>
                  </m:oMath>
                </a14:m>
                <a:r>
                  <a:rPr lang="en-US" altLang="ko-KR" sz="1400" b="0" dirty="0" smtClean="0">
                    <a:ea typeface="Cambria Math" panose="02040503050406030204" pitchFamily="18" charset="0"/>
                  </a:rPr>
                  <a:t>, </a:t>
                </a:r>
                <a:r>
                  <a:rPr lang="ko-KR" altLang="en-US" sz="1400" dirty="0"/>
                  <a:t>특정 관측치의 종속변수 실제값 </a:t>
                </a:r>
                <a:r>
                  <a:rPr lang="en-US" altLang="ko-KR" sz="1400" dirty="0"/>
                  <a:t>= 0 </a:t>
                </a:r>
                <a:r>
                  <a:rPr lang="ko-KR" altLang="en-US" sz="1400" dirty="0"/>
                  <a:t>인 경우 아래와 같이 표현</a:t>
                </a:r>
                <a:r>
                  <a:rPr lang="en-US" altLang="ko-KR" sz="1400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1, 0, 0</m:t>
                        </m:r>
                      </m:e>
                    </m:d>
                    <m:r>
                      <a:rPr lang="en-US" altLang="ko-KR" sz="1200" b="1" i="1">
                        <a:latin typeface="Cambria Math" panose="02040503050406030204" pitchFamily="18" charset="0"/>
                      </a:rPr>
                      <m:t>•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sz="1000" dirty="0" smtClean="0"/>
              </a:p>
              <a:p>
                <a:pPr lvl="1" latinLnBrk="1"/>
                <a:endParaRPr lang="ko-KR" altLang="ko-KR" sz="1200" dirty="0"/>
              </a:p>
              <a:p>
                <a:pPr lvl="2"/>
                <a:endParaRPr lang="ko-KR" altLang="en-US" sz="11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8037512" cy="4114800"/>
              </a:xfrm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CBBC-3A89-461A-BF07-DACA5755ACA9}" type="datetime1">
              <a:rPr lang="en-US" altLang="ko-KR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 entropy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866D-6D57-4B75-B18A-B9358D996F24}" type="datetime1">
              <a:rPr lang="en-US" altLang="ko-KR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 entropy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10038" y="3131403"/>
            <a:ext cx="1923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Q &amp; A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978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15107</TotalTime>
  <Words>270</Words>
  <Application>Microsoft Office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Calibri</vt:lpstr>
      <vt:lpstr>Cambria Math</vt:lpstr>
      <vt:lpstr>Tahoma</vt:lpstr>
      <vt:lpstr>Wingdings</vt:lpstr>
      <vt:lpstr>01013022</vt:lpstr>
      <vt:lpstr>Probability basics </vt:lpstr>
      <vt:lpstr>Review</vt:lpstr>
      <vt:lpstr>Cross Entropy</vt:lpstr>
      <vt:lpstr>Cross entropy</vt:lpstr>
      <vt:lpstr>Entropy</vt:lpstr>
      <vt:lpstr>Cross entropy</vt:lpstr>
      <vt:lpstr>Cross entropy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364</cp:revision>
  <dcterms:created xsi:type="dcterms:W3CDTF">2015-01-19T14:33:39Z</dcterms:created>
  <dcterms:modified xsi:type="dcterms:W3CDTF">2022-04-11T00:43:28Z</dcterms:modified>
</cp:coreProperties>
</file>