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513" r:id="rId3"/>
    <p:sldId id="506" r:id="rId4"/>
    <p:sldId id="471" r:id="rId5"/>
    <p:sldId id="517" r:id="rId6"/>
    <p:sldId id="495" r:id="rId7"/>
    <p:sldId id="496" r:id="rId8"/>
    <p:sldId id="491" r:id="rId9"/>
    <p:sldId id="525" r:id="rId10"/>
    <p:sldId id="526" r:id="rId11"/>
    <p:sldId id="527" r:id="rId12"/>
    <p:sldId id="528" r:id="rId13"/>
    <p:sldId id="529" r:id="rId14"/>
    <p:sldId id="522" r:id="rId15"/>
    <p:sldId id="523" r:id="rId16"/>
    <p:sldId id="539" r:id="rId17"/>
    <p:sldId id="540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37" r:id="rId26"/>
    <p:sldId id="538" r:id="rId27"/>
    <p:sldId id="541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6E0E93-BDAB-4CD1-BC93-520658E8637A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D19B31-DDAF-43C2-ACE4-4CB693D7E259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Logistic regression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ECA921-A6A0-4236-BD4D-03B4D1F8AD53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Logistic regression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232084-E978-4734-83C3-CFD565A5D983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3F0DA3-6D0F-4E65-AB76-6933FF3753EE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Logistic regression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656A1-27CC-4BAA-8568-117B2E48C36A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Logistic regression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EB7FAB-9D91-47D1-9869-61D359A4CA10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Logistic regression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DFD99E-EA10-4E34-9E4F-E26F11A2EE7C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Logistic regression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F9478C-43C8-4EFC-BBE0-257879A0B2BF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Logistic regression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B601E5-D435-4DE1-B5AC-9DFA623D770A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Logistic regression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B45968-B807-4F1F-AA35-A7E0A79B0971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Logistic regression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59BB962D-0EB9-4D4D-97D2-8F49EBBD2C03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Logistic regression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understanding-the-roc-curve-in-three-visual-steps-795b1399481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 smtClean="0"/>
              <a:t>regression  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evaluation metrics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Confusion matrix</a:t>
            </a:r>
          </a:p>
          <a:p>
            <a:pPr lvl="1"/>
            <a:r>
              <a:rPr lang="en-US" altLang="ko-KR" sz="2400" dirty="0" smtClean="0"/>
              <a:t>y</a:t>
            </a:r>
            <a:r>
              <a:rPr lang="ko-KR" altLang="en-US" sz="2400" dirty="0" smtClean="0"/>
              <a:t>가 취할수 있는값</a:t>
            </a:r>
            <a:r>
              <a:rPr lang="en-US" altLang="ko-KR" sz="2400" dirty="0" smtClean="0"/>
              <a:t>: positive (1), negative (0)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8C09-256E-4496-B411-D6189E9C59C9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036334" y="4038600"/>
          <a:ext cx="4191000" cy="22860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23115407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691299079"/>
                    </a:ext>
                  </a:extLst>
                </a:gridCol>
              </a:tblGrid>
              <a:tr h="1195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 </a:t>
                      </a:r>
                      <a:r>
                        <a:rPr lang="en-US" altLang="ko-KR" dirty="0" smtClean="0"/>
                        <a:t>Negative (TN)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 </a:t>
                      </a:r>
                      <a:r>
                        <a:rPr lang="en-US" altLang="ko-KR" dirty="0" smtClean="0"/>
                        <a:t>Positive (FP)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24401"/>
                  </a:ext>
                </a:extLst>
              </a:tr>
              <a:tr h="10908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 </a:t>
                      </a:r>
                      <a:r>
                        <a:rPr lang="en-US" altLang="ko-KR" dirty="0" smtClean="0"/>
                        <a:t>Negative (FN)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 </a:t>
                      </a:r>
                      <a:r>
                        <a:rPr lang="en-US" altLang="ko-KR" dirty="0" smtClean="0"/>
                        <a:t>Positive (</a:t>
                      </a:r>
                      <a:r>
                        <a:rPr lang="en-US" altLang="ko-KR" dirty="0" err="1" smtClean="0"/>
                        <a:t>TP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10923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58677" y="3135868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Predicted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34018" y="3581400"/>
            <a:ext cx="107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Negative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5486" y="3581400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Positive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1481282" y="499693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True values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2161396" y="4459062"/>
            <a:ext cx="107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Negative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223144" y="5587610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Positive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3005722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실제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의 값이 </a:t>
            </a:r>
            <a:r>
              <a:rPr lang="en-US" altLang="ko-KR" sz="1600" dirty="0" err="1" smtClean="0"/>
              <a:t>neg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예측된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값도 </a:t>
            </a:r>
            <a:r>
              <a:rPr lang="en-US" altLang="ko-KR" sz="1600" dirty="0" err="1" smtClean="0"/>
              <a:t>neg</a:t>
            </a:r>
            <a:r>
              <a:rPr lang="ko-KR" altLang="en-US" sz="1600" dirty="0" smtClean="0"/>
              <a:t>인 </a:t>
            </a:r>
            <a:endParaRPr lang="en-US" altLang="ko-KR" sz="1600" dirty="0" smtClean="0"/>
          </a:p>
          <a:p>
            <a:r>
              <a:rPr lang="ko-KR" altLang="en-US" sz="1600" dirty="0" smtClean="0"/>
              <a:t>관측치의 수</a:t>
            </a:r>
            <a:endParaRPr lang="en-US" altLang="ko-KR" sz="1600" dirty="0" smtClean="0"/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 bwMode="auto">
          <a:xfrm>
            <a:off x="2286000" y="3421221"/>
            <a:ext cx="1248018" cy="9995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566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evaluation metrics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2567-D5D6-4747-B78B-A85D476FEEFE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036334" y="3493532"/>
          <a:ext cx="4191000" cy="22860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23115407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691299079"/>
                    </a:ext>
                  </a:extLst>
                </a:gridCol>
              </a:tblGrid>
              <a:tr h="1195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8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24401"/>
                  </a:ext>
                </a:extLst>
              </a:tr>
              <a:tr h="10908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10923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58677" y="2590800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Predicted values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4018" y="3036332"/>
            <a:ext cx="107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Negative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65486" y="3036332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Positive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481282" y="4451866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True values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161396" y="3913994"/>
            <a:ext cx="107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Negative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23144" y="5042542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Positive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5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evaluation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961312" cy="4078287"/>
              </a:xfrm>
            </p:spPr>
            <p:txBody>
              <a:bodyPr/>
              <a:lstStyle/>
              <a:p>
                <a:r>
                  <a:rPr lang="en-US" sz="2000" dirty="0" smtClean="0"/>
                  <a:t>Performance measures</a:t>
                </a:r>
              </a:p>
              <a:p>
                <a:pPr lvl="1"/>
                <a:r>
                  <a:rPr lang="en-US" sz="1800" dirty="0" smtClean="0"/>
                  <a:t>Accuracy: </a:t>
                </a:r>
                <a:r>
                  <a:rPr lang="ko-KR" altLang="en-US" sz="1800" dirty="0" smtClean="0"/>
                  <a:t>전체에서 </a:t>
                </a:r>
                <a:r>
                  <a:rPr lang="ko-KR" altLang="en-US" sz="1800" dirty="0"/>
                  <a:t>제대로 </a:t>
                </a:r>
                <a:r>
                  <a:rPr lang="ko-KR" altLang="en-US" sz="1800" dirty="0" smtClean="0"/>
                  <a:t>예측된 관측치의 </a:t>
                </a:r>
                <a:r>
                  <a:rPr lang="ko-KR" altLang="en-US" sz="1800" dirty="0"/>
                  <a:t>비중 </a:t>
                </a:r>
                <a:endParaRPr lang="en-US" altLang="ko-KR" sz="1800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TP</m:t>
                        </m:r>
                        <m:r>
                          <a:rPr lang="en-US" sz="180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TN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FP</m:t>
                        </m:r>
                        <m:r>
                          <a:rPr lang="en-US" sz="180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FN</m:t>
                        </m:r>
                        <m:r>
                          <a:rPr lang="en-US" sz="180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TP</m:t>
                        </m:r>
                        <m:r>
                          <a:rPr lang="en-US" sz="180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TN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lvl="1"/>
                <a:r>
                  <a:rPr lang="en-US" altLang="ko-KR" sz="1800" dirty="0"/>
                  <a:t>Recall for positive class</a:t>
                </a:r>
                <a:r>
                  <a:rPr lang="en-US" sz="1800" dirty="0" smtClean="0"/>
                  <a:t> (sensitivity): </a:t>
                </a:r>
                <a:r>
                  <a:rPr lang="ko-KR" altLang="en-US" sz="1800" dirty="0" smtClean="0"/>
                  <a:t>실제 </a:t>
                </a:r>
                <a:r>
                  <a:rPr lang="en-US" altLang="ko-KR" sz="1800" dirty="0" smtClean="0"/>
                  <a:t>positive </a:t>
                </a:r>
                <a:r>
                  <a:rPr lang="ko-KR" altLang="en-US" sz="1800" dirty="0" smtClean="0"/>
                  <a:t>관측치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/>
                  <a:t>중에서 </a:t>
                </a:r>
                <a:r>
                  <a:rPr lang="ko-KR" altLang="en-US" sz="1800" dirty="0" smtClean="0"/>
                  <a:t>실제로 </a:t>
                </a:r>
                <a:r>
                  <a:rPr lang="en-US" altLang="ko-KR" sz="1800" dirty="0" smtClean="0"/>
                  <a:t>positive </a:t>
                </a:r>
                <a:r>
                  <a:rPr lang="ko-KR" altLang="en-US" sz="1800" dirty="0" smtClean="0"/>
                  <a:t>로 예측된 비중 </a:t>
                </a:r>
                <a:endParaRPr lang="en-US" sz="1800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TP</m:t>
                        </m:r>
                        <m:r>
                          <a:rPr lang="en-US" sz="160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FN</m:t>
                        </m:r>
                      </m:den>
                    </m:f>
                  </m:oMath>
                </a14:m>
                <a:endParaRPr lang="en-US" sz="1600" dirty="0" smtClean="0"/>
              </a:p>
              <a:p>
                <a:pPr lvl="2"/>
                <a:r>
                  <a:rPr lang="ko-KR" altLang="en-US" sz="1600" dirty="0" smtClean="0"/>
                  <a:t>해석</a:t>
                </a:r>
                <a:r>
                  <a:rPr lang="en-US" altLang="ko-KR" sz="1600" dirty="0" smtClean="0"/>
                  <a:t>: </a:t>
                </a:r>
                <a:r>
                  <a:rPr lang="ko-KR" altLang="en-US" sz="1600" dirty="0" smtClean="0"/>
                  <a:t>특정 </a:t>
                </a:r>
                <a:r>
                  <a:rPr lang="en-US" altLang="ko-KR" sz="1600" dirty="0"/>
                  <a:t>class</a:t>
                </a:r>
                <a:r>
                  <a:rPr lang="ko-KR" altLang="en-US" sz="1600" dirty="0"/>
                  <a:t>가 얼마나 정확하게 예측되는가</a:t>
                </a:r>
                <a:r>
                  <a:rPr lang="en-US" altLang="ko-KR" sz="1600" dirty="0"/>
                  <a:t>? </a:t>
                </a:r>
                <a:endParaRPr lang="en-US" altLang="ko-KR" sz="1600" dirty="0" smtClean="0"/>
              </a:p>
              <a:p>
                <a:pPr lvl="2"/>
                <a:r>
                  <a:rPr lang="en-US" sz="1600" dirty="0" smtClean="0"/>
                  <a:t>Example: </a:t>
                </a:r>
                <a:r>
                  <a:rPr lang="ko-KR" altLang="en-US" sz="1600" dirty="0" smtClean="0"/>
                  <a:t>실제로 암인 사람들 중에서 암에 걸렸다고 예측된 사람들</a:t>
                </a:r>
                <a:r>
                  <a:rPr lang="en-US" altLang="ko-KR" sz="1600" dirty="0" smtClean="0"/>
                  <a:t>?</a:t>
                </a:r>
              </a:p>
              <a:p>
                <a:pPr lvl="1"/>
                <a:r>
                  <a:rPr lang="en-US" altLang="ko-KR" sz="1800" dirty="0"/>
                  <a:t>Recall for negative class </a:t>
                </a:r>
                <a:r>
                  <a:rPr lang="en-US" altLang="ko-KR" sz="1800" dirty="0" smtClean="0"/>
                  <a:t>(specificity): </a:t>
                </a:r>
                <a:r>
                  <a:rPr lang="ko-KR" altLang="en-US" sz="1800" dirty="0"/>
                  <a:t>실제 </a:t>
                </a:r>
                <a:r>
                  <a:rPr lang="en-US" altLang="ko-KR" sz="1800" dirty="0" smtClean="0"/>
                  <a:t>negative </a:t>
                </a:r>
                <a:r>
                  <a:rPr lang="ko-KR" altLang="en-US" sz="1800" dirty="0"/>
                  <a:t>관측치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중에서 실제로 </a:t>
                </a:r>
                <a:r>
                  <a:rPr lang="en-US" altLang="ko-KR" sz="1800" dirty="0" smtClean="0"/>
                  <a:t>negative </a:t>
                </a:r>
                <a:r>
                  <a:rPr lang="ko-KR" altLang="en-US" sz="1800" dirty="0" smtClean="0"/>
                  <a:t>로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/>
                  <a:t>예측된 비중 </a:t>
                </a:r>
                <a:r>
                  <a:rPr lang="en-US" altLang="ko-KR" sz="2000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160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/>
                          </a:rPr>
                          <m:t>FP</m:t>
                        </m:r>
                      </m:den>
                    </m:f>
                  </m:oMath>
                </a14:m>
                <a:endParaRPr lang="en-US" sz="1600" dirty="0" smtClean="0"/>
              </a:p>
              <a:p>
                <a:pPr lvl="1"/>
                <a:endParaRPr lang="en-US" sz="2000" dirty="0" smtClean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2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961312" cy="4078287"/>
              </a:xfrm>
              <a:blipFill>
                <a:blip r:embed="rId2"/>
                <a:stretch>
                  <a:fillRect t="-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A5B0-418E-4AD3-9243-836DD3AC0EAE}" type="datetime1">
              <a:rPr lang="en-US" altLang="ko-KR" smtClean="0"/>
              <a:t>4/10/2022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2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evaluation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Performance measures</a:t>
                </a:r>
              </a:p>
              <a:p>
                <a:pPr lvl="1"/>
                <a:r>
                  <a:rPr lang="en-US" sz="2000" dirty="0" smtClean="0"/>
                  <a:t>Precision: </a:t>
                </a:r>
                <a:r>
                  <a:rPr lang="en-US" altLang="ko-KR" sz="2000" dirty="0"/>
                  <a:t>positive 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또는 </a:t>
                </a:r>
                <a:r>
                  <a:rPr lang="en-US" altLang="ko-KR" sz="2000" dirty="0" smtClean="0"/>
                  <a:t>negative)</a:t>
                </a:r>
                <a:r>
                  <a:rPr lang="ko-KR" altLang="en-US" sz="2000" dirty="0" smtClean="0"/>
                  <a:t>로 </a:t>
                </a:r>
                <a:r>
                  <a:rPr lang="ko-KR" altLang="en-US" sz="2000" dirty="0"/>
                  <a:t>예측된 </a:t>
                </a:r>
                <a:r>
                  <a:rPr lang="ko-KR" altLang="en-US" sz="2000" dirty="0" smtClean="0"/>
                  <a:t>관측치 </a:t>
                </a:r>
                <a:r>
                  <a:rPr lang="ko-KR" altLang="en-US" sz="2000" dirty="0"/>
                  <a:t>중에서 </a:t>
                </a:r>
                <a:r>
                  <a:rPr lang="ko-KR" altLang="en-US" sz="2000" dirty="0" smtClean="0"/>
                  <a:t>실제로 </a:t>
                </a:r>
                <a:r>
                  <a:rPr lang="en-US" altLang="ko-KR" sz="2000" dirty="0" smtClean="0"/>
                  <a:t>positive (</a:t>
                </a:r>
                <a:r>
                  <a:rPr lang="ko-KR" altLang="en-US" sz="2000" dirty="0" smtClean="0"/>
                  <a:t>또는 </a:t>
                </a:r>
                <a:r>
                  <a:rPr lang="en-US" altLang="ko-KR" sz="2000" dirty="0" smtClean="0"/>
                  <a:t>negative)</a:t>
                </a:r>
                <a:r>
                  <a:rPr lang="ko-KR" altLang="en-US" sz="2000" dirty="0" smtClean="0"/>
                  <a:t>인 관측치의 비중</a:t>
                </a:r>
                <a:endParaRPr lang="en-US" altLang="ko-KR" sz="2000" dirty="0" smtClean="0"/>
              </a:p>
              <a:p>
                <a:pPr lvl="2"/>
                <a:r>
                  <a:rPr lang="en-US" sz="1800" dirty="0" smtClean="0"/>
                  <a:t>Precision for positive class: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TP</m:t>
                        </m:r>
                        <m:r>
                          <a:rPr lang="en-US" sz="180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FP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lvl="2"/>
                <a:r>
                  <a:rPr lang="ko-KR" altLang="en-US" sz="1800" dirty="0" smtClean="0"/>
                  <a:t>해석</a:t>
                </a:r>
                <a:r>
                  <a:rPr lang="en-US" altLang="ko-KR" sz="1800" dirty="0" smtClean="0"/>
                  <a:t>: </a:t>
                </a:r>
                <a:r>
                  <a:rPr lang="ko-KR" altLang="en-US" sz="1800" dirty="0" smtClean="0"/>
                  <a:t>도출된 </a:t>
                </a:r>
                <a:r>
                  <a:rPr lang="ko-KR" altLang="en-US" sz="1800" dirty="0"/>
                  <a:t>결과가 얼마나 정확한가</a:t>
                </a:r>
                <a:r>
                  <a:rPr lang="en-US" sz="1800" dirty="0" smtClean="0"/>
                  <a:t>?</a:t>
                </a:r>
              </a:p>
              <a:p>
                <a:pPr lvl="2"/>
                <a:r>
                  <a:rPr lang="en-US" sz="1800" dirty="0" smtClean="0"/>
                  <a:t>Example: </a:t>
                </a:r>
                <a:r>
                  <a:rPr lang="ko-KR" altLang="en-US" sz="1800" dirty="0" smtClean="0"/>
                  <a:t>암으로 예측이 된 환자들 중에서 실제로 암인 사람들</a:t>
                </a:r>
                <a:r>
                  <a:rPr lang="en-US" altLang="ko-KR" sz="1800" dirty="0" smtClean="0"/>
                  <a:t>?</a:t>
                </a:r>
              </a:p>
              <a:p>
                <a:pPr lvl="2"/>
                <a:r>
                  <a:rPr lang="en-US" altLang="ko-KR" sz="1800" dirty="0"/>
                  <a:t>Precision for </a:t>
                </a:r>
                <a:r>
                  <a:rPr lang="en-US" altLang="ko-KR" sz="1800" dirty="0" smtClean="0"/>
                  <a:t>negative </a:t>
                </a:r>
                <a:r>
                  <a:rPr lang="en-US" altLang="ko-KR" sz="1800" dirty="0"/>
                  <a:t>class: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180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FN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lvl="1"/>
                <a:r>
                  <a:rPr lang="en-US" sz="2000" dirty="0" err="1"/>
                  <a:t>F1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lvl="2"/>
                <a:r>
                  <a:rPr lang="en-US" sz="1600" dirty="0" err="1"/>
                  <a:t>F1</a:t>
                </a:r>
                <a:r>
                  <a:rPr lang="en-US" sz="1600" dirty="0"/>
                  <a:t> Score considers both precision and </a:t>
                </a:r>
                <a:r>
                  <a:rPr lang="en-US" sz="1600" dirty="0" smtClean="0"/>
                  <a:t>recall</a:t>
                </a:r>
              </a:p>
              <a:p>
                <a:pPr lvl="2"/>
                <a:r>
                  <a:rPr lang="en-US" sz="1600" dirty="0" smtClean="0"/>
                  <a:t>Precision</a:t>
                </a:r>
                <a:r>
                  <a:rPr lang="ko-KR" altLang="en-US" sz="1600" dirty="0" smtClean="0"/>
                  <a:t>과 </a:t>
                </a:r>
                <a:r>
                  <a:rPr lang="en-US" altLang="ko-KR" sz="1600" dirty="0" smtClean="0"/>
                  <a:t>recall</a:t>
                </a:r>
                <a:r>
                  <a:rPr lang="ko-KR" altLang="en-US" sz="1600" dirty="0" smtClean="0"/>
                  <a:t>의 조화평균</a:t>
                </a:r>
                <a:endParaRPr lang="en-US" sz="16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1600">
                        <a:latin typeface="Cambria Math"/>
                      </a:rPr>
                      <m:t>2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𝑃𝑅𝐸</m:t>
                        </m:r>
                        <m:r>
                          <a:rPr lang="en-US" sz="1600" i="1">
                            <a:latin typeface="Cambria Math"/>
                          </a:rPr>
                          <m:t>∗</m:t>
                        </m:r>
                        <m:r>
                          <a:rPr lang="en-US" sz="1600" i="1">
                            <a:latin typeface="Cambria Math"/>
                          </a:rPr>
                          <m:t>𝑅𝐸𝐶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𝑃𝑅𝐸</m:t>
                        </m:r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r>
                          <a:rPr lang="en-US" sz="1600" i="1">
                            <a:latin typeface="Cambria Math"/>
                          </a:rPr>
                          <m:t>𝑅𝐸𝐶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pPr lvl="2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 r="-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87A8-22DE-4681-99FF-0ED5114CB2E5}" type="datetime1">
              <a:rPr lang="en-US" altLang="ko-KR" smtClean="0"/>
              <a:t>4/10/2022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 Python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onfusion matrix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03F2-6EA4-499B-BA21-A65D5B93BE85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8" y="2590800"/>
            <a:ext cx="7524750" cy="2228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4953000"/>
            <a:ext cx="5156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슬라이드의 </a:t>
            </a:r>
            <a:r>
              <a:rPr lang="en-US" altLang="ko-KR" dirty="0" smtClean="0"/>
              <a:t>confusion matrix</a:t>
            </a:r>
            <a:r>
              <a:rPr lang="ko-KR" altLang="en-US" dirty="0" smtClean="0"/>
              <a:t>와 동일한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1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 Python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Performance measures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1585-0F37-47E5-BDBA-B4D03F3509F9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2800494"/>
            <a:ext cx="5076825" cy="25492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71519" y="4038600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=(0.83+0.94)/2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 bwMode="auto">
          <a:xfrm flipH="1">
            <a:off x="3276600" y="4223266"/>
            <a:ext cx="3394919" cy="6535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6096000" y="5664768"/>
            <a:ext cx="269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=(0.83*11+0.94*19)/30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 bwMode="auto">
          <a:xfrm flipH="1" flipV="1">
            <a:off x="3276600" y="5218113"/>
            <a:ext cx="2819400" cy="631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9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measures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47718"/>
            <a:ext cx="7772400" cy="4114800"/>
          </a:xfrm>
        </p:spPr>
        <p:txBody>
          <a:bodyPr/>
          <a:lstStyle/>
          <a:p>
            <a:r>
              <a:rPr lang="en-US" altLang="ko-KR" sz="2400" dirty="0"/>
              <a:t>ROC (Receiver Operating Characteristics) curve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D480-3DC1-42E0-B36D-60D01E6C8775}" type="datetime1">
              <a:rPr lang="en-US" altLang="ko-KR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2590800" y="2590800"/>
            <a:ext cx="4038600" cy="35417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4150" y="614412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FPR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3886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TPR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5148" y="6144125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79496" y="243840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477000" y="617220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5" name="Freeform 14"/>
          <p:cNvSpPr/>
          <p:nvPr/>
        </p:nvSpPr>
        <p:spPr bwMode="auto">
          <a:xfrm>
            <a:off x="2598821" y="2598821"/>
            <a:ext cx="4023360" cy="3522846"/>
          </a:xfrm>
          <a:custGeom>
            <a:avLst/>
            <a:gdLst>
              <a:gd name="connsiteX0" fmla="*/ 0 w 4023360"/>
              <a:gd name="connsiteY0" fmla="*/ 3522846 h 3522846"/>
              <a:gd name="connsiteX1" fmla="*/ 1029903 w 4023360"/>
              <a:gd name="connsiteY1" fmla="*/ 933651 h 3522846"/>
              <a:gd name="connsiteX2" fmla="*/ 4023360 w 4023360"/>
              <a:gd name="connsiteY2" fmla="*/ 0 h 352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3360" h="3522846">
                <a:moveTo>
                  <a:pt x="0" y="3522846"/>
                </a:moveTo>
                <a:cubicBezTo>
                  <a:pt x="179671" y="2521819"/>
                  <a:pt x="359343" y="1520792"/>
                  <a:pt x="1029903" y="933651"/>
                </a:cubicBezTo>
                <a:cubicBezTo>
                  <a:pt x="1700463" y="346510"/>
                  <a:pt x="2861911" y="173255"/>
                  <a:pt x="402336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4200" y="2778030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ROC curve</a:t>
            </a:r>
            <a:endParaRPr lang="ko-KR" altLang="en-US" dirty="0"/>
          </a:p>
        </p:txBody>
      </p:sp>
      <p:sp>
        <p:nvSpPr>
          <p:cNvPr id="17" name="Right Triangle 16"/>
          <p:cNvSpPr/>
          <p:nvPr/>
        </p:nvSpPr>
        <p:spPr bwMode="auto">
          <a:xfrm rot="16200000">
            <a:off x="2832448" y="2339526"/>
            <a:ext cx="3545682" cy="4048227"/>
          </a:xfrm>
          <a:prstGeom prst="rtTriangl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57600" y="4255532"/>
            <a:ext cx="256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AUC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(Area Under the Curve)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10400" y="3276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AUC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값이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에 가까울수록 모형의 성능이 좋은것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017285" y="4255532"/>
            <a:ext cx="17811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See </a:t>
            </a:r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err="1" smtClean="0">
                <a:hlinkClick r:id="rId2"/>
              </a:rPr>
              <a:t>towardsdatascience.com</a:t>
            </a:r>
            <a:r>
              <a:rPr lang="en-US" altLang="ko-KR" sz="1400" dirty="0" smtClean="0">
                <a:hlinkClick r:id="rId2"/>
              </a:rPr>
              <a:t>/understanding-the-roc-curve-in-three-visual-steps-</a:t>
            </a:r>
            <a:r>
              <a:rPr lang="en-US" altLang="ko-KR" sz="1400" dirty="0" err="1" smtClean="0">
                <a:hlinkClick r:id="rId2"/>
              </a:rPr>
              <a:t>795b1399481c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" y="3147362"/>
            <a:ext cx="17251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TPR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TP</a:t>
            </a:r>
            <a:r>
              <a:rPr lang="en-US" altLang="ko-KR" sz="1400" dirty="0" smtClean="0"/>
              <a:t>/(</a:t>
            </a:r>
            <a:r>
              <a:rPr lang="en-US" altLang="ko-KR" sz="1400" dirty="0" err="1" smtClean="0"/>
              <a:t>TP+FN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err="1" smtClean="0"/>
              <a:t>FPR</a:t>
            </a:r>
            <a:r>
              <a:rPr lang="en-US" altLang="ko-KR" sz="1400" dirty="0" smtClean="0"/>
              <a:t> = FP/(</a:t>
            </a:r>
            <a:r>
              <a:rPr lang="en-US" altLang="ko-KR" sz="1400" dirty="0" err="1" smtClean="0"/>
              <a:t>FP+TN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ROC curve:</a:t>
            </a:r>
          </a:p>
          <a:p>
            <a:r>
              <a:rPr lang="ko-KR" altLang="en-US" sz="1400" dirty="0" smtClean="0"/>
              <a:t>종속변수값을 무엇으로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예측할 것인지의 기준이 되는 확률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(threshold probability)</a:t>
            </a:r>
            <a:r>
              <a:rPr lang="ko-KR" altLang="en-US" sz="1400" dirty="0" smtClean="0"/>
              <a:t>값에  </a:t>
            </a:r>
            <a:endParaRPr lang="en-US" altLang="ko-KR" sz="1400" dirty="0" smtClean="0"/>
          </a:p>
          <a:p>
            <a:r>
              <a:rPr lang="ko-KR" altLang="en-US" sz="1400" dirty="0" smtClean="0"/>
              <a:t>따른 </a:t>
            </a:r>
            <a:r>
              <a:rPr lang="en-US" altLang="ko-KR" sz="1400" dirty="0" err="1" smtClean="0"/>
              <a:t>TPR</a:t>
            </a:r>
            <a:r>
              <a:rPr lang="ko-KR" altLang="en-US" sz="1400" dirty="0" smtClean="0"/>
              <a:t>과</a:t>
            </a:r>
            <a:endParaRPr lang="en-US" altLang="ko-KR" sz="1400" dirty="0" smtClean="0"/>
          </a:p>
          <a:p>
            <a:r>
              <a:rPr lang="en-US" altLang="ko-KR" sz="1400" dirty="0" err="1" smtClean="0"/>
              <a:t>FPR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값들의 집합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3543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 Python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from </a:t>
            </a:r>
            <a:r>
              <a:rPr lang="en-US" altLang="ko-KR" dirty="0" err="1"/>
              <a:t>sklearn.metrics</a:t>
            </a:r>
            <a:r>
              <a:rPr lang="en-US" altLang="ko-KR" dirty="0"/>
              <a:t> import </a:t>
            </a:r>
            <a:r>
              <a:rPr lang="en-US" altLang="ko-KR" dirty="0" err="1" smtClean="0"/>
              <a:t>roc_curve</a:t>
            </a:r>
            <a:endParaRPr lang="en-US" altLang="ko-KR" dirty="0" smtClean="0"/>
          </a:p>
          <a:p>
            <a:r>
              <a:rPr lang="en-US" altLang="ko-KR" dirty="0"/>
              <a:t>from </a:t>
            </a:r>
            <a:r>
              <a:rPr lang="en-US" altLang="ko-KR" dirty="0" err="1"/>
              <a:t>sklearn.metrics</a:t>
            </a:r>
            <a:r>
              <a:rPr lang="en-US" altLang="ko-KR" dirty="0"/>
              <a:t> import </a:t>
            </a:r>
            <a:r>
              <a:rPr lang="en-US" altLang="ko-KR" dirty="0" err="1" smtClean="0"/>
              <a:t>roc_auc_score</a:t>
            </a:r>
            <a:endParaRPr lang="en-US" altLang="ko-KR" dirty="0" smtClean="0"/>
          </a:p>
          <a:p>
            <a:r>
              <a:rPr lang="en-US" altLang="ko-KR" dirty="0" smtClean="0"/>
              <a:t>See “</a:t>
            </a:r>
            <a:r>
              <a:rPr lang="en-US" altLang="ko-KR" dirty="0" err="1" smtClean="0"/>
              <a:t>LR_iris_example.ipynb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CE76-D10C-4D91-9DEE-1F4B17767E2A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27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hyperparameter</a:t>
            </a:r>
            <a:r>
              <a:rPr lang="en-US" altLang="ko-KR" dirty="0" smtClean="0"/>
              <a:t> tuning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90F2-17CB-47D9-8C85-8E37DF705464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Logistic regression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80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파라미터의 종류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학습을 통해서 그 값이 결정되는 파라미터 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사용자가 그 값을 결정하는 파라미터 </a:t>
            </a:r>
            <a:r>
              <a:rPr lang="en-US" altLang="ko-KR" sz="2400" dirty="0" smtClean="0"/>
              <a:t>=&gt; </a:t>
            </a:r>
            <a:r>
              <a:rPr lang="ko-KR" altLang="en-US" sz="2400" dirty="0" smtClean="0"/>
              <a:t>이러한 파라미터를 </a:t>
            </a:r>
            <a:r>
              <a:rPr lang="en-US" altLang="ko-KR" sz="2400" dirty="0" err="1" smtClean="0"/>
              <a:t>hyperparameter</a:t>
            </a:r>
            <a:r>
              <a:rPr lang="ko-KR" altLang="en-US" sz="2400" dirty="0" smtClean="0"/>
              <a:t>라고 함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어떠한 </a:t>
            </a:r>
            <a:r>
              <a:rPr lang="en-US" altLang="ko-KR" sz="2400" dirty="0" err="1" smtClean="0"/>
              <a:t>hyperparameter</a:t>
            </a:r>
            <a:r>
              <a:rPr lang="ko-KR" altLang="en-US" sz="2400" dirty="0" smtClean="0"/>
              <a:t>를 갖는지는 모형 마다 달라짐</a:t>
            </a:r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Hyperparameter</a:t>
            </a:r>
            <a:r>
              <a:rPr lang="ko-KR" altLang="en-US" sz="2400" dirty="0" smtClean="0"/>
              <a:t>가 취할 수 있는 값은 여러가지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이중 모형의 성능을 좋게하는 값을 선택하는 것이 필요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6BC6-BF7C-4257-B061-DB138AC43CC0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8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Logistic regression</a:t>
            </a:r>
          </a:p>
          <a:p>
            <a:pPr lvl="1"/>
            <a:r>
              <a:rPr lang="ko-KR" altLang="en-US" sz="2000" dirty="0" smtClean="0"/>
              <a:t>지도학습 알고리즘의 한 종류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분류의 문제에 적용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종속 변수가 명목 변수인 경우</a:t>
            </a:r>
            <a:endParaRPr lang="en-US" altLang="ko-KR" sz="1800" dirty="0" smtClean="0"/>
          </a:p>
          <a:p>
            <a:pPr lvl="1"/>
            <a:r>
              <a:rPr lang="ko-KR" altLang="en-US" sz="2000" dirty="0" smtClean="0"/>
              <a:t>선형회귀모형과 전반적인 작동 순서가 유사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정답이 있는 데이터를 학습 데이터와 평가 데이터로 구분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학습 데이터에 수학적 모형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로지스틱 회귀 모형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적용 </a:t>
            </a:r>
            <a:endParaRPr lang="en-US" altLang="ko-KR" sz="1800" dirty="0" smtClean="0"/>
          </a:p>
          <a:p>
            <a:pPr lvl="3"/>
            <a:r>
              <a:rPr lang="ko-KR" altLang="en-US" sz="1400" dirty="0" smtClean="0"/>
              <a:t>독립변수들과 종속변수의 관계를 파악하기 위한 목적</a:t>
            </a:r>
            <a:endParaRPr lang="en-US" altLang="ko-KR" sz="1400" dirty="0" smtClean="0"/>
          </a:p>
          <a:p>
            <a:pPr lvl="3"/>
            <a:r>
              <a:rPr lang="ko-KR" altLang="en-US" sz="1400" dirty="0" smtClean="0"/>
              <a:t>학습을 통해 </a:t>
            </a:r>
            <a:r>
              <a:rPr lang="en-US" altLang="ko-KR" sz="1400" dirty="0" smtClean="0"/>
              <a:t>optimal</a:t>
            </a:r>
            <a:r>
              <a:rPr lang="ko-KR" altLang="en-US" sz="1400" dirty="0" smtClean="0"/>
              <a:t>한 파라미터의 값을 도출</a:t>
            </a:r>
            <a:endParaRPr lang="en-US" altLang="ko-KR" sz="1400" dirty="0" smtClean="0"/>
          </a:p>
          <a:p>
            <a:pPr lvl="4"/>
            <a:r>
              <a:rPr lang="ko-KR" altLang="en-US" sz="1400" dirty="0" smtClean="0"/>
              <a:t>비용함수의 값을 최소화하는 파라미터의 값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경사하강법 사용</a:t>
            </a:r>
            <a:endParaRPr lang="en-US" altLang="ko-KR" sz="1400" dirty="0" smtClean="0"/>
          </a:p>
          <a:p>
            <a:pPr lvl="2"/>
            <a:r>
              <a:rPr lang="ko-KR" altLang="en-US" sz="1800" dirty="0" smtClean="0"/>
              <a:t>평가 데이터를 이용하여 모형의 성능 평가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문제에 대한 데이터에 적용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중요한 것</a:t>
            </a:r>
            <a:r>
              <a:rPr lang="en-US" altLang="ko-KR" sz="1800" dirty="0" smtClean="0"/>
              <a:t>: </a:t>
            </a:r>
            <a:r>
              <a:rPr lang="ko-KR" altLang="en-US" sz="1800" b="1" dirty="0" smtClean="0"/>
              <a:t>수학적 모형 </a:t>
            </a:r>
            <a:r>
              <a:rPr lang="en-US" altLang="ko-KR" sz="1800" b="1" dirty="0" smtClean="0"/>
              <a:t>&amp; </a:t>
            </a:r>
            <a:r>
              <a:rPr lang="ko-KR" altLang="en-US" sz="1800" b="1" dirty="0" smtClean="0"/>
              <a:t>비용함수</a:t>
            </a:r>
            <a:endParaRPr lang="ko-KR" altLang="en-US" sz="1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CB31-7721-4D4D-B5C1-FB2A33DD94A6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1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LogisticRegression</a:t>
            </a:r>
            <a:r>
              <a:rPr lang="en-US" altLang="ko-KR" sz="2400" dirty="0" smtClean="0"/>
              <a:t> class</a:t>
            </a:r>
            <a:r>
              <a:rPr lang="ko-KR" altLang="en-US" sz="2400" dirty="0" smtClean="0"/>
              <a:t>에서의 </a:t>
            </a:r>
            <a:r>
              <a:rPr lang="en-US" altLang="ko-KR" sz="2400" dirty="0" err="1" smtClean="0"/>
              <a:t>Hyperparameter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의 예</a:t>
            </a:r>
            <a:endParaRPr lang="en-US" altLang="ko-KR" sz="2400" dirty="0" smtClean="0"/>
          </a:p>
          <a:p>
            <a:pPr lvl="1"/>
            <a:r>
              <a:rPr lang="en-US" altLang="ko-KR" sz="2200" dirty="0" smtClean="0"/>
              <a:t>C, penalty, solver </a:t>
            </a:r>
            <a:r>
              <a:rPr lang="ko-KR" altLang="en-US" sz="2200" dirty="0" smtClean="0"/>
              <a:t>등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그렇다면 어떠한 값으로 설정을 하는게 좋을까요</a:t>
            </a:r>
            <a:r>
              <a:rPr lang="en-US" altLang="ko-KR" sz="2200" dirty="0" smtClean="0"/>
              <a:t>?</a:t>
            </a:r>
          </a:p>
          <a:p>
            <a:r>
              <a:rPr lang="en-US" altLang="ko-KR" sz="2400" dirty="0" err="1" smtClean="0"/>
              <a:t>Hyperparameter</a:t>
            </a:r>
            <a:r>
              <a:rPr lang="ko-KR" altLang="en-US" sz="2400" dirty="0" smtClean="0"/>
              <a:t>의 값 결정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사람이 결정하기 때문에 자동적으로 최적의 값을 결정하기 어려워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사전 지식을 가지고 몇가지 값을 시도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모형의 성능이 더 좋은 것을 선택</a:t>
            </a:r>
            <a:endParaRPr lang="en-US" altLang="ko-KR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DDD2-7ADE-4E02-A6F8-2039CF1CEF3C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02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Regression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Model tuning</a:t>
            </a:r>
          </a:p>
          <a:p>
            <a:pPr lvl="1"/>
            <a:r>
              <a:rPr lang="en-US" altLang="ko-KR" sz="1800" dirty="0" err="1" smtClean="0"/>
              <a:t>hyperparameter</a:t>
            </a:r>
            <a:r>
              <a:rPr lang="ko-KR" altLang="en-US" sz="1800" dirty="0" smtClean="0"/>
              <a:t>의 값을 변경하는 것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혹은 그러한 과정을 거쳐서 성능이 더 좋은 모형을 찾는 것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2000" dirty="0" smtClean="0"/>
              <a:t>Example</a:t>
            </a:r>
          </a:p>
          <a:p>
            <a:pPr lvl="1"/>
            <a:r>
              <a:rPr lang="en-US" altLang="ko-KR" sz="1800" dirty="0" smtClean="0"/>
              <a:t>Penalty </a:t>
            </a:r>
            <a:r>
              <a:rPr lang="ko-KR" altLang="en-US" sz="1800" dirty="0" smtClean="0"/>
              <a:t>종류에 따른 모형의 성</a:t>
            </a:r>
            <a:r>
              <a:rPr lang="ko-KR" altLang="en-US" sz="1800" dirty="0"/>
              <a:t>능</a:t>
            </a:r>
            <a:r>
              <a:rPr lang="ko-KR" altLang="en-US" sz="1800" dirty="0" smtClean="0"/>
              <a:t> 비교</a:t>
            </a:r>
            <a:endParaRPr lang="en-US" altLang="ko-KR" sz="1800" dirty="0" smtClean="0"/>
          </a:p>
          <a:p>
            <a:r>
              <a:rPr lang="ko-KR" altLang="en-US" sz="2000" dirty="0" smtClean="0"/>
              <a:t>주의</a:t>
            </a:r>
            <a:r>
              <a:rPr lang="en-US" altLang="ko-KR" sz="2000" dirty="0" smtClean="0"/>
              <a:t>!</a:t>
            </a:r>
          </a:p>
          <a:p>
            <a:pPr lvl="1"/>
            <a:r>
              <a:rPr lang="en-US" altLang="ko-KR" sz="1800" dirty="0" err="1" smtClean="0"/>
              <a:t>Hyperparameter</a:t>
            </a:r>
            <a:r>
              <a:rPr lang="en-US" altLang="ko-KR" sz="1800" dirty="0" smtClean="0"/>
              <a:t> tuning</a:t>
            </a:r>
            <a:r>
              <a:rPr lang="ko-KR" altLang="en-US" sz="1800" dirty="0" smtClean="0"/>
              <a:t>의 결과를 파악하기 위해서 평가 데이터를 사용하면 안됨</a:t>
            </a:r>
            <a:endParaRPr lang="en-US" altLang="ko-KR" sz="1800" dirty="0" smtClean="0"/>
          </a:p>
          <a:p>
            <a:pPr lvl="1"/>
            <a:r>
              <a:rPr lang="en-US" altLang="ko-KR" sz="1800" dirty="0"/>
              <a:t>Test dataset</a:t>
            </a:r>
            <a:r>
              <a:rPr lang="ko-KR" altLang="en-US" sz="1800" dirty="0"/>
              <a:t>은 모형의 최종 평가 목적으로 사용되므로 </a:t>
            </a:r>
            <a:r>
              <a:rPr lang="ko-KR" altLang="en-US" sz="1800" dirty="0" smtClean="0"/>
              <a:t>학습이나 튜닝에 </a:t>
            </a:r>
            <a:r>
              <a:rPr lang="ko-KR" altLang="en-US" sz="1800" dirty="0"/>
              <a:t>사용되면 안됨 </a:t>
            </a:r>
            <a:r>
              <a:rPr lang="en-US" altLang="ko-KR" sz="1800" dirty="0"/>
              <a:t>=&gt;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모형의 성능을 개선하는 목적으로 사용하면 안되고</a:t>
            </a:r>
            <a:r>
              <a:rPr lang="en-US" altLang="ko-KR" sz="1800" dirty="0"/>
              <a:t>, </a:t>
            </a:r>
            <a:r>
              <a:rPr lang="ko-KR" altLang="en-US" sz="1800" dirty="0"/>
              <a:t>오직 모형의 성능을 평가하는 목적으로 사용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3941-597F-4109-827F-5384B55737CD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7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</a:t>
            </a:r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Validation dataset</a:t>
            </a:r>
          </a:p>
          <a:p>
            <a:pPr lvl="1"/>
            <a:r>
              <a:rPr lang="en-US" altLang="ko-KR" sz="2000" dirty="0" smtClean="0"/>
              <a:t>Model tuning</a:t>
            </a:r>
            <a:r>
              <a:rPr lang="ko-KR" altLang="en-US" sz="2000" dirty="0" smtClean="0"/>
              <a:t>의 목적으로 사용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학습데이터의 일부를 </a:t>
            </a:r>
            <a:r>
              <a:rPr lang="en-US" altLang="ko-KR" sz="2000" dirty="0" smtClean="0"/>
              <a:t>validation dataset</a:t>
            </a:r>
            <a:r>
              <a:rPr lang="ko-KR" altLang="en-US" sz="2000" dirty="0" smtClean="0"/>
              <a:t>으로 사용</a:t>
            </a:r>
            <a:endParaRPr lang="en-US" altLang="ko-KR" sz="2000" dirty="0" smtClean="0"/>
          </a:p>
          <a:p>
            <a:r>
              <a:rPr lang="en-US" altLang="ko-KR" sz="2400" dirty="0" smtClean="0"/>
              <a:t>Penalty </a:t>
            </a:r>
            <a:r>
              <a:rPr lang="ko-KR" altLang="en-US" sz="2400" dirty="0" smtClean="0"/>
              <a:t>유형의 예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두 모형 중에 어떠한 모형의 성능이 좋은가를 평가하기 위해서는 </a:t>
            </a:r>
            <a:r>
              <a:rPr lang="en-US" altLang="ko-KR" sz="2000" dirty="0"/>
              <a:t>validation dataset</a:t>
            </a:r>
            <a:r>
              <a:rPr lang="ko-KR" altLang="en-US" sz="2000" dirty="0"/>
              <a:t>을 사용 </a:t>
            </a:r>
            <a:r>
              <a:rPr lang="en-US" altLang="ko-KR" sz="2000" dirty="0"/>
              <a:t>=&gt; </a:t>
            </a:r>
            <a:r>
              <a:rPr lang="ko-KR" altLang="en-US" sz="2000" dirty="0"/>
              <a:t>그 후</a:t>
            </a:r>
            <a:r>
              <a:rPr lang="en-US" altLang="ko-KR" sz="2000" dirty="0"/>
              <a:t>, </a:t>
            </a:r>
            <a:r>
              <a:rPr lang="ko-KR" altLang="en-US" sz="2000" dirty="0"/>
              <a:t>더 성능이 좋은 모형을 이용하여 </a:t>
            </a:r>
            <a:r>
              <a:rPr lang="en-US" altLang="ko-KR" sz="2000" dirty="0"/>
              <a:t>test data</a:t>
            </a:r>
            <a:r>
              <a:rPr lang="ko-KR" altLang="en-US" sz="2000" dirty="0"/>
              <a:t>를 사용하여 평가</a:t>
            </a:r>
            <a:endParaRPr lang="en-US" altLang="ko-KR" sz="2000" dirty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DC38-7C05-4B16-9B46-AB0123541D03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</a:t>
            </a:r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Validation</a:t>
            </a:r>
          </a:p>
          <a:p>
            <a:pPr lvl="1"/>
            <a:r>
              <a:rPr lang="en-US" altLang="ko-KR" sz="2000" dirty="0" smtClean="0"/>
              <a:t>Validation dataset</a:t>
            </a:r>
            <a:r>
              <a:rPr lang="ko-KR" altLang="en-US" sz="2000" dirty="0" smtClean="0"/>
              <a:t>을 이용해서 모형의 성능을 파악해 보는 것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최종 평가가 아님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400" dirty="0" smtClean="0"/>
              <a:t>K-fold cross validation</a:t>
            </a:r>
          </a:p>
          <a:p>
            <a:pPr lvl="1"/>
            <a:r>
              <a:rPr lang="en-US" altLang="ko-KR" sz="2000" dirty="0" smtClean="0"/>
              <a:t>The </a:t>
            </a:r>
            <a:r>
              <a:rPr lang="en-US" altLang="ko-KR" sz="2000" dirty="0"/>
              <a:t>training set is split into k smaller </a:t>
            </a:r>
            <a:r>
              <a:rPr lang="en-US" altLang="ko-KR" sz="2000" dirty="0" smtClean="0"/>
              <a:t>sets, called “folds”. The </a:t>
            </a:r>
            <a:r>
              <a:rPr lang="en-US" altLang="ko-KR" sz="2000" dirty="0"/>
              <a:t>following procedure is followed for each of the k “folds</a:t>
            </a:r>
            <a:r>
              <a:rPr lang="en-US" altLang="ko-KR" sz="2000" dirty="0" smtClean="0"/>
              <a:t>”:</a:t>
            </a:r>
            <a:endParaRPr lang="en-US" altLang="ko-KR" sz="2000" dirty="0"/>
          </a:p>
          <a:p>
            <a:pPr lvl="2"/>
            <a:r>
              <a:rPr lang="en-US" altLang="ko-KR" sz="1800" dirty="0" smtClean="0"/>
              <a:t>A </a:t>
            </a:r>
            <a:r>
              <a:rPr lang="en-US" altLang="ko-KR" sz="1800" dirty="0"/>
              <a:t>model is trained using k-1 of the folds as training data;</a:t>
            </a:r>
          </a:p>
          <a:p>
            <a:pPr lvl="2"/>
            <a:r>
              <a:rPr lang="en-US" altLang="ko-KR" sz="1800" dirty="0" smtClean="0"/>
              <a:t>The </a:t>
            </a:r>
            <a:r>
              <a:rPr lang="en-US" altLang="ko-KR" sz="1800" dirty="0"/>
              <a:t>resulting model is validated (i.e., tested) on the remaining part of the data</a:t>
            </a:r>
          </a:p>
          <a:p>
            <a:pPr lvl="1"/>
            <a:r>
              <a:rPr lang="en-US" altLang="ko-KR" sz="2000" dirty="0"/>
              <a:t>This process is repeated k </a:t>
            </a:r>
            <a:r>
              <a:rPr lang="en-US" altLang="ko-KR" sz="2000" dirty="0" smtClean="0"/>
              <a:t>times</a:t>
            </a:r>
          </a:p>
          <a:p>
            <a:pPr lvl="1"/>
            <a:r>
              <a:rPr lang="en-US" altLang="ko-KR" sz="2000" dirty="0" smtClean="0"/>
              <a:t>Validation</a:t>
            </a:r>
            <a:r>
              <a:rPr lang="ko-KR" altLang="en-US" sz="2000" dirty="0" smtClean="0"/>
              <a:t>을 여러번 수행하는 이유 </a:t>
            </a:r>
            <a:r>
              <a:rPr lang="en-US" altLang="ko-KR" sz="2000" dirty="0" smtClean="0"/>
              <a:t>=&gt; </a:t>
            </a:r>
            <a:r>
              <a:rPr lang="ko-KR" altLang="en-US" sz="2000" dirty="0" smtClean="0"/>
              <a:t>모형의 일반화 정도를 높이기 위해서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6E12-0469-4D55-AF75-4C73064AB6D5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</a:t>
            </a:r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Example: 5-fold cross validation 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3EB-9753-43EC-A4BF-A21EA3AE6C95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30" y="2822418"/>
            <a:ext cx="5230812" cy="362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Logistic </a:t>
            </a:r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K-fold cross validation</a:t>
            </a:r>
          </a:p>
          <a:p>
            <a:pPr lvl="1"/>
            <a:r>
              <a:rPr lang="en-US" altLang="ko-KR" sz="2400" dirty="0"/>
              <a:t>from </a:t>
            </a:r>
            <a:r>
              <a:rPr lang="en-US" altLang="ko-KR" sz="2400" dirty="0" err="1"/>
              <a:t>sklearn.model_selection</a:t>
            </a:r>
            <a:r>
              <a:rPr lang="en-US" altLang="ko-KR" sz="2400" dirty="0"/>
              <a:t> import </a:t>
            </a:r>
            <a:r>
              <a:rPr lang="en-US" altLang="ko-KR" sz="2400" dirty="0" err="1" smtClean="0"/>
              <a:t>cross_val_score</a:t>
            </a:r>
            <a:endParaRPr lang="en-US" altLang="ko-KR" sz="2400" dirty="0" smtClean="0"/>
          </a:p>
          <a:p>
            <a:pPr lvl="1"/>
            <a:r>
              <a:rPr lang="fr-FR" altLang="ko-KR" sz="2400" dirty="0"/>
              <a:t>scores = </a:t>
            </a:r>
            <a:r>
              <a:rPr lang="fr-FR" altLang="ko-KR" sz="2400" dirty="0" err="1" smtClean="0"/>
              <a:t>cross_val_score</a:t>
            </a:r>
            <a:r>
              <a:rPr lang="fr-FR" altLang="ko-KR" sz="2400" dirty="0" smtClean="0"/>
              <a:t>(model, </a:t>
            </a:r>
            <a:r>
              <a:rPr lang="fr-FR" altLang="ko-KR" sz="2400" dirty="0" err="1" smtClean="0"/>
              <a:t>X_train</a:t>
            </a:r>
            <a:r>
              <a:rPr lang="fr-FR" altLang="ko-KR" sz="2400" dirty="0" smtClean="0"/>
              <a:t>, </a:t>
            </a:r>
            <a:r>
              <a:rPr lang="fr-FR" altLang="ko-KR" sz="2400" dirty="0" err="1"/>
              <a:t>y_train</a:t>
            </a:r>
            <a:r>
              <a:rPr lang="fr-FR" altLang="ko-KR" sz="2400" dirty="0"/>
              <a:t>, cv=5</a:t>
            </a:r>
            <a:r>
              <a:rPr lang="fr-FR" altLang="ko-KR" sz="2400" dirty="0" smtClean="0"/>
              <a:t>)</a:t>
            </a:r>
          </a:p>
          <a:p>
            <a:r>
              <a:rPr lang="en-US" altLang="ko-KR" sz="2800" dirty="0"/>
              <a:t>Refer to </a:t>
            </a:r>
            <a:r>
              <a:rPr lang="en-US" altLang="ko-KR" sz="2800" dirty="0" smtClean="0"/>
              <a:t>“</a:t>
            </a:r>
            <a:r>
              <a:rPr lang="en-US" altLang="ko-KR" sz="2800" dirty="0" err="1" smtClean="0"/>
              <a:t>LR_iris_example.ipynb</a:t>
            </a:r>
            <a:r>
              <a:rPr lang="en-US" altLang="ko-KR" sz="2800" dirty="0" smtClean="0"/>
              <a:t>”</a:t>
            </a:r>
            <a:endParaRPr lang="ko-KR" alt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BA1F-2682-4054-9E02-FBAE90919A4E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Grid search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How to find the optimal values of </a:t>
            </a:r>
            <a:r>
              <a:rPr lang="en-US" altLang="ko-KR" sz="2400" dirty="0" err="1" smtClean="0"/>
              <a:t>hyperparameters</a:t>
            </a:r>
            <a:r>
              <a:rPr lang="en-US" altLang="ko-KR" sz="2400" dirty="0" smtClean="0"/>
              <a:t>?</a:t>
            </a:r>
          </a:p>
          <a:p>
            <a:r>
              <a:rPr lang="en-US" altLang="ko-KR" sz="2400" dirty="0" smtClean="0"/>
              <a:t>What is it?</a:t>
            </a:r>
          </a:p>
          <a:p>
            <a:pPr lvl="1"/>
            <a:r>
              <a:rPr lang="ko-KR" altLang="ko-KR" sz="2000" dirty="0">
                <a:latin typeface="Arial" panose="020B0604020202020204" pitchFamily="34" charset="0"/>
              </a:rPr>
              <a:t>Grid-search is used to find the optimal </a:t>
            </a:r>
            <a:r>
              <a:rPr lang="ko-KR" altLang="ko-KR" sz="2000" i="1" dirty="0">
                <a:latin typeface="Arial" panose="020B0604020202020204" pitchFamily="34" charset="0"/>
              </a:rPr>
              <a:t>hyperparameters</a:t>
            </a:r>
            <a:r>
              <a:rPr lang="ko-KR" altLang="ko-KR" sz="2000" dirty="0">
                <a:latin typeface="Arial" panose="020B0604020202020204" pitchFamily="34" charset="0"/>
              </a:rPr>
              <a:t> of a model which results in the most ‘accurate’ predictions.</a:t>
            </a:r>
          </a:p>
          <a:p>
            <a:r>
              <a:rPr lang="en-US" altLang="ko-KR" sz="2400" dirty="0" smtClean="0"/>
              <a:t>When to use?</a:t>
            </a:r>
          </a:p>
          <a:p>
            <a:pPr lvl="1"/>
            <a:r>
              <a:rPr lang="en-US" altLang="ko-KR" sz="2000" dirty="0" smtClean="0"/>
              <a:t>When a </a:t>
            </a:r>
            <a:r>
              <a:rPr lang="en-US" altLang="ko-KR" sz="2000" dirty="0" err="1" smtClean="0"/>
              <a:t>hyperparameter</a:t>
            </a:r>
            <a:r>
              <a:rPr lang="en-US" altLang="ko-KR" sz="2000" dirty="0" smtClean="0"/>
              <a:t> can take numerous values</a:t>
            </a:r>
          </a:p>
          <a:p>
            <a:pPr lvl="1"/>
            <a:r>
              <a:rPr lang="en-US" altLang="ko-KR" sz="2000" dirty="0" smtClean="0"/>
              <a:t>For a set of values that the user sets, the grid search method automatically finds the best </a:t>
            </a:r>
            <a:r>
              <a:rPr lang="en-US" altLang="ko-KR" sz="2000" dirty="0" err="1" smtClean="0"/>
              <a:t>hyperparameter</a:t>
            </a:r>
            <a:r>
              <a:rPr lang="en-US" altLang="ko-KR" sz="2000" dirty="0" smtClean="0"/>
              <a:t> values that leads to the best model (</a:t>
            </a:r>
            <a:r>
              <a:rPr lang="en-US" altLang="ko-KR" sz="2000" dirty="0" err="1" smtClean="0"/>
              <a:t>i.e</a:t>
            </a:r>
            <a:r>
              <a:rPr lang="en-US" altLang="ko-KR" sz="2000" dirty="0" smtClean="0"/>
              <a:t>, the model with best performance)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A23F-04CB-4D14-A130-AA5AC7F8D49B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76B8-4BBF-44EB-ABC5-752C336E1B8E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Logistic regression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10038" y="3131403"/>
            <a:ext cx="1923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/>
              <a:t>Q &amp; A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9472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1981200"/>
                <a:ext cx="7772400" cy="4114800"/>
              </a:xfrm>
            </p:spPr>
            <p:txBody>
              <a:bodyPr/>
              <a:lstStyle/>
              <a:p>
                <a:pPr marL="342900" lvl="1" indent="-342900">
                  <a:buClr>
                    <a:schemeClr val="folHlink"/>
                  </a:buClr>
                  <a:buSzPct val="60000"/>
                </a:pPr>
                <a:r>
                  <a:rPr lang="en-US" altLang="ko-KR" sz="2400" dirty="0" smtClean="0"/>
                  <a:t>Binomial </a:t>
                </a:r>
                <a:r>
                  <a:rPr lang="en-US" altLang="ko-KR" sz="2400" dirty="0"/>
                  <a:t>logistic </a:t>
                </a:r>
                <a:r>
                  <a:rPr lang="en-US" altLang="ko-KR" sz="2400" dirty="0" smtClean="0"/>
                  <a:t>regression</a:t>
                </a:r>
                <a:endParaRPr lang="en-US" sz="2400" dirty="0" smtClean="0"/>
              </a:p>
              <a:p>
                <a:pPr lvl="1"/>
                <a:r>
                  <a:rPr lang="en-US" sz="1800" dirty="0" smtClean="0"/>
                  <a:t>Values that y can take 0 and 1, 1 when an event has occurred </a:t>
                </a:r>
              </a:p>
              <a:p>
                <a:pPr lvl="1"/>
                <a:r>
                  <a:rPr lang="en-US" sz="1800" dirty="0" smtClean="0"/>
                  <a:t>multinomial logistic </a:t>
                </a:r>
                <a:r>
                  <a:rPr lang="ko-KR" altLang="en-US" sz="1800" dirty="0" smtClean="0"/>
                  <a:t>도 유사</a:t>
                </a:r>
                <a:endParaRPr lang="en-US" sz="1800" dirty="0" smtClean="0"/>
              </a:p>
              <a:p>
                <a:r>
                  <a:rPr lang="ko-KR" altLang="en-US" sz="2000" dirty="0" smtClean="0"/>
                  <a:t>모형의 형태</a:t>
                </a:r>
                <a:endParaRPr lang="en-US" sz="2000" dirty="0" smtClean="0"/>
              </a:p>
              <a:p>
                <a:pPr lvl="1"/>
                <a:r>
                  <a:rPr lang="en-US" sz="1600" dirty="0" smtClean="0"/>
                  <a:t>Logistic regression</a:t>
                </a:r>
                <a:r>
                  <a:rPr lang="ko-KR" altLang="en-US" sz="1600" dirty="0" smtClean="0"/>
                  <a:t>은 </a:t>
                </a:r>
                <a:r>
                  <a:rPr lang="en-US" altLang="ko-KR" sz="1600" dirty="0" smtClean="0"/>
                  <a:t>y</a:t>
                </a:r>
                <a:r>
                  <a:rPr lang="ko-KR" altLang="en-US" sz="1600" dirty="0" smtClean="0"/>
                  <a:t>가 </a:t>
                </a:r>
                <a:r>
                  <a:rPr lang="en-US" altLang="ko-KR" sz="1600" dirty="0" smtClean="0"/>
                  <a:t>1</a:t>
                </a:r>
                <a:r>
                  <a:rPr lang="ko-KR" altLang="en-US" sz="1600" dirty="0" smtClean="0"/>
                  <a:t>일 확률 </a:t>
                </a:r>
                <a:r>
                  <a:rPr lang="en-US" altLang="ko-KR" sz="1600" dirty="0" smtClean="0"/>
                  <a:t>(P(y=1|X)</a:t>
                </a:r>
                <a:r>
                  <a:rPr lang="ko-KR" altLang="en-US" sz="1600" dirty="0" smtClean="0"/>
                  <a:t>과 </a:t>
                </a:r>
                <a:r>
                  <a:rPr lang="en-US" altLang="ko-KR" sz="1600" dirty="0" smtClean="0"/>
                  <a:t>y</a:t>
                </a:r>
                <a:r>
                  <a:rPr lang="ko-KR" altLang="en-US" sz="1600" dirty="0" smtClean="0"/>
                  <a:t>가 </a:t>
                </a:r>
                <a:r>
                  <a:rPr lang="en-US" altLang="ko-KR" sz="1600" dirty="0" smtClean="0"/>
                  <a:t>0</a:t>
                </a:r>
                <a:r>
                  <a:rPr lang="ko-KR" altLang="en-US" sz="1600" dirty="0" smtClean="0"/>
                  <a:t>일 확률을 이용을 모형의 종속변수로 이용</a:t>
                </a:r>
                <a:endParaRPr lang="en-US" sz="1600" dirty="0" smtClean="0"/>
              </a:p>
              <a:p>
                <a:pPr lvl="1"/>
                <a:r>
                  <a:rPr lang="en-US" sz="1600" dirty="0" smtClean="0"/>
                  <a:t>P(y=1|X</a:t>
                </a:r>
                <a:r>
                  <a:rPr lang="en-US" sz="1600" dirty="0"/>
                  <a:t>)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sz="1600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𝑧</m:t>
                    </m:r>
                    <m:r>
                      <a:rPr lang="en-US" sz="16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b="0" dirty="0" smtClean="0"/>
              </a:p>
              <a:p>
                <a:pPr lvl="2"/>
                <a:r>
                  <a:rPr lang="ko-KR" altLang="en-US" sz="1600" dirty="0" smtClean="0"/>
                  <a:t>비선형모형 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파라미터의 의미 주의</a:t>
                </a:r>
                <a:r>
                  <a:rPr lang="en-US" altLang="ko-KR" sz="1600" dirty="0" smtClean="0"/>
                  <a:t>)</a:t>
                </a:r>
                <a:endParaRPr lang="en-US" sz="1600" dirty="0"/>
              </a:p>
              <a:p>
                <a:pPr lvl="1"/>
                <a:r>
                  <a:rPr lang="en-US" sz="1600" dirty="0"/>
                  <a:t>P(y=0|X) = 1 – P(y=1|X</a:t>
                </a:r>
                <a:r>
                  <a:rPr lang="en-US" sz="1600" dirty="0" smtClean="0"/>
                  <a:t>)</a:t>
                </a:r>
              </a:p>
              <a:p>
                <a:r>
                  <a:rPr lang="ko-KR" altLang="en-US" sz="1800" dirty="0" smtClean="0"/>
                  <a:t>실제 종속변수가 취하는 값은 </a:t>
                </a:r>
                <a:r>
                  <a:rPr lang="en-US" altLang="ko-KR" sz="1800" dirty="0" smtClean="0"/>
                  <a:t>0 </a:t>
                </a:r>
                <a:r>
                  <a:rPr lang="ko-KR" altLang="en-US" sz="1800" dirty="0" smtClean="0"/>
                  <a:t>또는 </a:t>
                </a:r>
                <a:r>
                  <a:rPr lang="en-US" altLang="ko-KR" sz="1800" dirty="0" smtClean="0"/>
                  <a:t>1 </a:t>
                </a:r>
                <a:r>
                  <a:rPr lang="ko-KR" altLang="en-US" sz="1800" dirty="0" smtClean="0"/>
                  <a:t>이지만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로지스틱 모형의 종속변수는 </a:t>
                </a:r>
                <a:r>
                  <a:rPr lang="en-US" altLang="ko-KR" sz="1800" dirty="0" smtClean="0"/>
                  <a:t>y=1 </a:t>
                </a:r>
                <a:r>
                  <a:rPr lang="ko-KR" altLang="en-US" sz="1800" dirty="0" smtClean="0"/>
                  <a:t>일 확률 즉</a:t>
                </a:r>
                <a:r>
                  <a:rPr lang="en-US" altLang="ko-KR" sz="1800" dirty="0"/>
                  <a:t>, P(y=1|X</a:t>
                </a:r>
                <a:r>
                  <a:rPr lang="en-US" altLang="ko-KR" sz="1800" dirty="0" smtClean="0"/>
                  <a:t>)</a:t>
                </a:r>
              </a:p>
              <a:p>
                <a:pPr lvl="1"/>
                <a:r>
                  <a:rPr lang="ko-KR" altLang="en-US" sz="1600" dirty="0" smtClean="0"/>
                  <a:t>보통 </a:t>
                </a:r>
                <a:r>
                  <a:rPr lang="en-US" altLang="ko-KR" sz="1600" dirty="0" smtClean="0"/>
                  <a:t>P(y=1) &gt; 0.5 </a:t>
                </a:r>
                <a:r>
                  <a:rPr lang="ko-KR" altLang="en-US" sz="1600" dirty="0" smtClean="0"/>
                  <a:t>인 경우</a:t>
                </a:r>
                <a:r>
                  <a:rPr lang="en-US" altLang="ko-KR" sz="1600" dirty="0" smtClean="0"/>
                  <a:t>, y</a:t>
                </a:r>
                <a:r>
                  <a:rPr lang="ko-KR" altLang="en-US" sz="1600" dirty="0" smtClean="0"/>
                  <a:t>를 </a:t>
                </a:r>
                <a:r>
                  <a:rPr lang="en-US" altLang="ko-KR" sz="1600" dirty="0" smtClean="0"/>
                  <a:t>1</a:t>
                </a:r>
                <a:r>
                  <a:rPr lang="ko-KR" altLang="en-US" sz="1600" dirty="0" smtClean="0"/>
                  <a:t>로 예측</a:t>
                </a:r>
                <a:r>
                  <a:rPr lang="en-US" altLang="ko-KR" sz="1600" dirty="0" smtClean="0"/>
                  <a:t>; </a:t>
                </a:r>
                <a:r>
                  <a:rPr lang="ko-KR" altLang="en-US" sz="1600" dirty="0" smtClean="0"/>
                  <a:t>그렇지 않은 경우 </a:t>
                </a:r>
                <a:r>
                  <a:rPr lang="en-US" altLang="ko-KR" sz="1600" dirty="0" smtClean="0"/>
                  <a:t>y=0</a:t>
                </a:r>
                <a:r>
                  <a:rPr lang="ko-KR" altLang="en-US" sz="1600" dirty="0" smtClean="0"/>
                  <a:t>으로 예측</a:t>
                </a:r>
                <a:endParaRPr lang="en-US" sz="1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1981200"/>
                <a:ext cx="7772400" cy="4114800"/>
              </a:xfrm>
              <a:blipFill>
                <a:blip r:embed="rId2"/>
                <a:stretch>
                  <a:fillRect l="-157" t="-1185"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973B-B088-4E55-B699-5C1616536711}" type="datetime1">
              <a:rPr lang="en-US" altLang="ko-KR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1981200"/>
                <a:ext cx="7772400" cy="4114800"/>
              </a:xfrm>
            </p:spPr>
            <p:txBody>
              <a:bodyPr/>
              <a:lstStyle/>
              <a:p>
                <a:r>
                  <a:rPr lang="en-US" sz="2400" dirty="0" smtClean="0"/>
                  <a:t>Cost function</a:t>
                </a:r>
              </a:p>
              <a:p>
                <a:pPr lvl="1"/>
                <a:r>
                  <a:rPr lang="ko-KR" altLang="en-US" sz="2000" dirty="0" smtClean="0"/>
                  <a:t>교차 엔트로피 </a:t>
                </a:r>
                <a:r>
                  <a:rPr lang="en-US" altLang="ko-KR" sz="2000" dirty="0" smtClean="0"/>
                  <a:t>(Cross Entropy)</a:t>
                </a:r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𝐸</m:t>
                    </m:r>
                    <m:r>
                      <a:rPr lang="en-US" sz="1800" b="0" i="1" smtClean="0">
                        <a:latin typeface="Cambria Math"/>
                      </a:rPr>
                      <m:t>= −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/>
                                  </a:rPr>
                                  <m:t>=1|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sz="1800" i="1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e>
                    </m:d>
                  </m:oMath>
                </a14:m>
                <a:endParaRPr lang="en-US" sz="2400" dirty="0"/>
              </a:p>
              <a:p>
                <a:pPr lvl="1"/>
                <a:r>
                  <a:rPr lang="en-US" altLang="ko-KR" sz="1800" dirty="0"/>
                  <a:t>training data</a:t>
                </a:r>
                <a:r>
                  <a:rPr lang="ko-KR" altLang="ko-KR" sz="1800" dirty="0"/>
                  <a:t>를 이용하여 이값을 </a:t>
                </a:r>
                <a:r>
                  <a:rPr lang="ko-KR" altLang="ko-KR" sz="1800" dirty="0" smtClean="0"/>
                  <a:t>최소화하는</a:t>
                </a:r>
                <a:r>
                  <a:rPr lang="en-US" altLang="ko-KR" sz="1800" dirty="0"/>
                  <a:t> </a:t>
                </a:r>
                <a:r>
                  <a:rPr lang="ko-KR" altLang="en-US" sz="1800" dirty="0" smtClean="0"/>
                  <a:t>파라미터</a:t>
                </a:r>
                <a:r>
                  <a:rPr lang="ko-KR" altLang="ko-KR" sz="1800" dirty="0" smtClean="0"/>
                  <a:t>의 </a:t>
                </a:r>
                <a:r>
                  <a:rPr lang="ko-KR" altLang="ko-KR" sz="1800" dirty="0"/>
                  <a:t>값을 찾는 </a:t>
                </a:r>
                <a:r>
                  <a:rPr lang="ko-KR" altLang="ko-KR" sz="1800" dirty="0" smtClean="0"/>
                  <a:t>것</a:t>
                </a:r>
                <a:endParaRPr lang="en-US" altLang="ko-KR" sz="1800" dirty="0" smtClean="0"/>
              </a:p>
              <a:p>
                <a:pPr lvl="1"/>
                <a:r>
                  <a:rPr lang="ko-KR" altLang="en-US" sz="1800" dirty="0" smtClean="0"/>
                  <a:t>비용함수의 값은 모형을 통한 예측이 잘못 될 수록 증가</a:t>
                </a:r>
                <a:endParaRPr lang="en-US" altLang="ko-KR" sz="1800" dirty="0" smtClean="0"/>
              </a:p>
              <a:p>
                <a:pPr lvl="1"/>
                <a:r>
                  <a:rPr lang="en-US" altLang="ko-KR" sz="1800" dirty="0" err="1" smtClean="0"/>
                  <a:t>i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번째 관측치에 대한 비용</a:t>
                </a:r>
                <a:endParaRPr lang="en-US" altLang="ko-KR" sz="18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sz="18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</a:rPr>
                              <m:t>=1|</m:t>
                            </m:r>
                            <m:r>
                              <a:rPr lang="en-US" altLang="ko-KR" sz="18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sz="18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altLang="ko-KR" sz="1800" i="1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sz="18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1800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ko-KR" sz="18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sz="18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endParaRPr lang="en-US" altLang="ko-KR" sz="1400" dirty="0" smtClean="0"/>
              </a:p>
              <a:p>
                <a:pPr lvl="2"/>
                <a:r>
                  <a:rPr lang="ko-KR" altLang="en-US" sz="1600" dirty="0" smtClean="0"/>
                  <a:t>실제 종속변수의 값이 </a:t>
                </a:r>
                <a:r>
                  <a:rPr lang="en-US" altLang="ko-KR" sz="1600" dirty="0" smtClean="0"/>
                  <a:t>1</a:t>
                </a:r>
                <a:r>
                  <a:rPr lang="ko-KR" altLang="en-US" sz="1600" dirty="0" smtClean="0"/>
                  <a:t>인 경우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즉</a:t>
                </a:r>
                <a:r>
                  <a:rPr lang="en-US" altLang="ko-KR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=1, </a:t>
                </a:r>
                <a:r>
                  <a:rPr lang="ko-KR" altLang="en-US" sz="1600" dirty="0" smtClean="0"/>
                  <a:t>모형이 종속변수를 잘 예측하는 경우는 </a:t>
                </a:r>
                <a:endParaRPr lang="en-US" altLang="ko-KR" sz="160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𝑝</m:t>
                    </m:r>
                    <m:r>
                      <a:rPr lang="en-US" altLang="ko-KR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=1|</m:t>
                    </m:r>
                    <m:r>
                      <a:rPr lang="en-US" altLang="ko-KR" sz="1600" i="1">
                        <a:latin typeface="Cambria Math"/>
                      </a:rPr>
                      <m:t>𝑋</m:t>
                    </m:r>
                    <m:r>
                      <a:rPr lang="en-US" altLang="ko-KR" sz="16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1600" dirty="0" smtClean="0"/>
                  <a:t>의 값이 크게 나와야 함</a:t>
                </a:r>
                <a:endParaRPr lang="en-US" altLang="ko-KR" sz="1600" dirty="0" smtClean="0"/>
              </a:p>
              <a:p>
                <a:pPr lvl="3"/>
                <a:r>
                  <a:rPr lang="ko-KR" altLang="en-US" sz="1600" dirty="0" smtClean="0"/>
                  <a:t>예측을 잘 못하는 경우는 비용함수의 값이 커지게 됨</a:t>
                </a:r>
                <a:endParaRPr lang="en-US" altLang="ko-KR" sz="1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1981200"/>
                <a:ext cx="7772400" cy="4114800"/>
              </a:xfrm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0E57-E95A-42C5-996F-F781B3E93895}" type="datetime1">
              <a:rPr lang="en-US" altLang="ko-KR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2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비용함수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비용함수 관련 중요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수학적 모형에서 사용하는 비용함수는 수학적 모형에 따라서 달라지지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적용되는 문제의 종류에 따라서 달라진다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회귀문제</a:t>
            </a:r>
            <a:r>
              <a:rPr lang="en-US" altLang="ko-KR" dirty="0" smtClean="0"/>
              <a:t>: (</a:t>
            </a:r>
            <a:r>
              <a:rPr lang="ko-KR" altLang="en-US" dirty="0" smtClean="0"/>
              <a:t>일반적으로</a:t>
            </a:r>
            <a:r>
              <a:rPr lang="en-US" altLang="ko-KR" dirty="0" smtClean="0"/>
              <a:t>) MSE</a:t>
            </a:r>
          </a:p>
          <a:p>
            <a:pPr lvl="2"/>
            <a:r>
              <a:rPr lang="ko-KR" altLang="en-US" dirty="0" smtClean="0"/>
              <a:t>분류문제</a:t>
            </a:r>
            <a:r>
              <a:rPr lang="en-US" altLang="ko-KR" dirty="0" smtClean="0"/>
              <a:t>: (</a:t>
            </a:r>
            <a:r>
              <a:rPr lang="ko-KR" altLang="en-US" dirty="0" smtClean="0"/>
              <a:t>일반적으로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교차 엔트로피</a:t>
            </a:r>
            <a:endParaRPr lang="en-US" altLang="ko-K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9557-A5AF-4161-BBDA-223CD9836979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 predict the species of an Iris flower </a:t>
            </a:r>
            <a:r>
              <a:rPr lang="en-US" sz="2800" dirty="0"/>
              <a:t>(</a:t>
            </a:r>
            <a:r>
              <a:rPr lang="ko-KR" altLang="en-US" sz="2800" dirty="0"/>
              <a:t>붓꽃</a:t>
            </a:r>
            <a:r>
              <a:rPr lang="en-US" altLang="ko-KR" sz="2800" dirty="0"/>
              <a:t>)</a:t>
            </a:r>
            <a:endParaRPr lang="en-US" sz="2800" dirty="0" smtClean="0"/>
          </a:p>
          <a:p>
            <a:r>
              <a:rPr lang="en-US" sz="2800" dirty="0" smtClean="0"/>
              <a:t>DV: </a:t>
            </a:r>
            <a:r>
              <a:rPr lang="en-US" sz="2800" dirty="0"/>
              <a:t>the species of an Iris </a:t>
            </a:r>
            <a:r>
              <a:rPr lang="en-US" sz="2800" dirty="0" smtClean="0"/>
              <a:t>flower</a:t>
            </a:r>
          </a:p>
          <a:p>
            <a:pPr lvl="1"/>
            <a:r>
              <a:rPr lang="en-US" sz="2400" dirty="0" smtClean="0"/>
              <a:t>It takes two different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30" name="Picture 6" descr="Image result for versicolor i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57600"/>
            <a:ext cx="27305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cs typeface="Arial" pitchFamily="34" charset="0"/>
              </a:rPr>
              <a:t>versicolor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3716" y="5791200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versicolor</a:t>
            </a:r>
          </a:p>
        </p:txBody>
      </p:sp>
      <p:pic>
        <p:nvPicPr>
          <p:cNvPr id="1033" name="Picture 9" descr="Image result for virginica ir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657600"/>
            <a:ext cx="30861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96000" y="5791200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virginica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4DE9-A3BF-47EF-A4FB-406D08D29EBA}" type="datetime1">
              <a:rPr lang="en-US" altLang="ko-KR" smtClean="0"/>
              <a:t>4/10/2022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Features (IVs)</a:t>
            </a:r>
          </a:p>
          <a:p>
            <a:pPr lvl="1"/>
            <a:r>
              <a:rPr lang="en-US" sz="2000" dirty="0" smtClean="0"/>
              <a:t>Sepal (</a:t>
            </a:r>
            <a:r>
              <a:rPr lang="ko-KR" altLang="en-US" sz="2000" dirty="0" smtClean="0"/>
              <a:t>꽃받침</a:t>
            </a:r>
            <a:r>
              <a:rPr lang="en-US" altLang="ko-KR" sz="2000" dirty="0" smtClean="0"/>
              <a:t>): </a:t>
            </a:r>
          </a:p>
          <a:p>
            <a:pPr lvl="2"/>
            <a:r>
              <a:rPr lang="en-US" altLang="ko-KR" sz="1600" dirty="0" smtClean="0"/>
              <a:t>length and width</a:t>
            </a:r>
          </a:p>
          <a:p>
            <a:pPr lvl="1"/>
            <a:r>
              <a:rPr lang="en-US" altLang="ko-KR" sz="2000" dirty="0" smtClean="0"/>
              <a:t>Petal (</a:t>
            </a:r>
            <a:r>
              <a:rPr lang="ko-KR" altLang="en-US" sz="2000" dirty="0" smtClean="0"/>
              <a:t>꽃잎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altLang="ko-KR" sz="1600" dirty="0" smtClean="0"/>
              <a:t>length and width</a:t>
            </a:r>
          </a:p>
          <a:p>
            <a:pPr lvl="1"/>
            <a:endParaRPr lang="en-US" sz="1800" dirty="0" smtClean="0"/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 descr="Image result for sep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159817"/>
            <a:ext cx="4876800" cy="360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FF5D-079B-46CA-9FD5-9606EC2A779B}" type="datetime1">
              <a:rPr lang="en-US" altLang="ko-KR" smtClean="0"/>
              <a:t>4/10/2022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Python code</a:t>
                </a:r>
              </a:p>
              <a:p>
                <a:pPr lvl="1"/>
                <a:r>
                  <a:rPr lang="en-US" sz="2000" dirty="0" smtClean="0"/>
                  <a:t>Refer to “</a:t>
                </a:r>
                <a:r>
                  <a:rPr lang="en-US" sz="2000" dirty="0" err="1" smtClean="0"/>
                  <a:t>LR_iris_example.ipynb</a:t>
                </a:r>
                <a:r>
                  <a:rPr lang="en-US" sz="2000" dirty="0" smtClean="0"/>
                  <a:t>”</a:t>
                </a:r>
              </a:p>
              <a:p>
                <a:pPr lvl="1"/>
                <a:r>
                  <a:rPr lang="en-US" sz="2000" dirty="0" smtClean="0"/>
                  <a:t>Logistic regression model</a:t>
                </a:r>
              </a:p>
              <a:p>
                <a:pPr lvl="2"/>
                <a:r>
                  <a:rPr lang="en-US" sz="1800" dirty="0" smtClean="0"/>
                  <a:t>When versicolor = 0, </a:t>
                </a:r>
                <a:r>
                  <a:rPr lang="en-US" sz="1800" dirty="0" err="1" smtClean="0"/>
                  <a:t>virginica</a:t>
                </a:r>
                <a:r>
                  <a:rPr lang="en-US" sz="1800" dirty="0" smtClean="0"/>
                  <a:t> = 1</a:t>
                </a:r>
              </a:p>
              <a:p>
                <a:pPr lvl="2"/>
                <a:r>
                  <a:rPr lang="en-US" altLang="ko-KR" sz="1600" dirty="0"/>
                  <a:t>P(y=1|X)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altLang="ko-KR" sz="1600" dirty="0"/>
                  <a:t>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𝑧</m:t>
                    </m:r>
                    <m:r>
                      <a:rPr lang="en-US" altLang="ko-KR" sz="18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pPr lvl="2"/>
                <a:r>
                  <a:rPr lang="en-US" altLang="ko-KR" sz="1600" dirty="0"/>
                  <a:t>P(y=0|X) = 1 – P(y=1|X)</a:t>
                </a:r>
              </a:p>
              <a:p>
                <a:pPr lvl="1"/>
                <a:endParaRPr lang="en-US" sz="1800" dirty="0" smtClean="0"/>
              </a:p>
              <a:p>
                <a:pPr marL="1371600" lvl="3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9B26-22B3-4C63-9D8A-C9E0F5836B4F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evaluation metrics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분류모형의 성능 평가 지표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Accuracy, recall, precision, </a:t>
            </a:r>
            <a:r>
              <a:rPr lang="en-US" altLang="ko-KR" dirty="0" err="1" smtClean="0"/>
              <a:t>F1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계산을 위해서 </a:t>
            </a:r>
            <a:r>
              <a:rPr lang="en-US" altLang="ko-KR" dirty="0" smtClean="0"/>
              <a:t>confusion matrix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en-US" altLang="ko-KR" dirty="0" smtClean="0"/>
              <a:t>Confusion matrix </a:t>
            </a:r>
          </a:p>
          <a:p>
            <a:pPr lvl="1"/>
            <a:r>
              <a:rPr lang="ko-KR" altLang="ko-KR" dirty="0" smtClean="0"/>
              <a:t>종속변수</a:t>
            </a:r>
            <a:r>
              <a:rPr lang="ko-KR" altLang="en-US" dirty="0" smtClean="0"/>
              <a:t>의 실제</a:t>
            </a:r>
            <a:r>
              <a:rPr lang="ko-KR" altLang="ko-KR" dirty="0" smtClean="0"/>
              <a:t>값과 </a:t>
            </a:r>
            <a:r>
              <a:rPr lang="ko-KR" altLang="ko-KR" dirty="0"/>
              <a:t>모형을 통해서 예측이 된 종속변수 값에 따른 관측치들의 분포를 나타내는</a:t>
            </a:r>
            <a:r>
              <a:rPr lang="en-US" altLang="ko-KR" dirty="0"/>
              <a:t> </a:t>
            </a:r>
            <a:r>
              <a:rPr lang="en-US" altLang="ko-KR" dirty="0" smtClean="0"/>
              <a:t>matrix</a:t>
            </a:r>
          </a:p>
          <a:p>
            <a:pPr lvl="1"/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20E9-AF5A-4418-A44E-3E13E003DF9D}" type="datetime1">
              <a:rPr lang="en-US" altLang="ko-KR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37514</TotalTime>
  <Words>1026</Words>
  <Application>Microsoft Office PowerPoint</Application>
  <PresentationFormat>On-screen Show (4:3)</PresentationFormat>
  <Paragraphs>282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 Unicode MS</vt:lpstr>
      <vt:lpstr>Arial</vt:lpstr>
      <vt:lpstr>Calibri</vt:lpstr>
      <vt:lpstr>Cambria Math</vt:lpstr>
      <vt:lpstr>Tahoma</vt:lpstr>
      <vt:lpstr>Wingdings</vt:lpstr>
      <vt:lpstr>01013022</vt:lpstr>
      <vt:lpstr>Logistic regression   </vt:lpstr>
      <vt:lpstr>Logistic regression</vt:lpstr>
      <vt:lpstr>Logistic regression</vt:lpstr>
      <vt:lpstr>Logistic regression</vt:lpstr>
      <vt:lpstr>비용함수</vt:lpstr>
      <vt:lpstr>Python coding</vt:lpstr>
      <vt:lpstr>Python coding</vt:lpstr>
      <vt:lpstr>Python coding</vt:lpstr>
      <vt:lpstr>Model evaluation metrics</vt:lpstr>
      <vt:lpstr>Model evaluation metrics</vt:lpstr>
      <vt:lpstr>Model evaluation metrics</vt:lpstr>
      <vt:lpstr>Model evaluation metrics</vt:lpstr>
      <vt:lpstr>Model evaluation metrics</vt:lpstr>
      <vt:lpstr>In Python</vt:lpstr>
      <vt:lpstr>In Python</vt:lpstr>
      <vt:lpstr>Performance measures</vt:lpstr>
      <vt:lpstr>In Python</vt:lpstr>
      <vt:lpstr>hyperparameter tuning</vt:lpstr>
      <vt:lpstr>Machine Learning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Grid 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360</cp:revision>
  <dcterms:created xsi:type="dcterms:W3CDTF">2015-01-19T14:33:39Z</dcterms:created>
  <dcterms:modified xsi:type="dcterms:W3CDTF">2022-04-10T09:25:39Z</dcterms:modified>
</cp:coreProperties>
</file>