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543" r:id="rId3"/>
    <p:sldId id="545" r:id="rId4"/>
    <p:sldId id="544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41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296272E-27A9-4DF0-B50A-2E088FB1DA64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1BBBB-BA4D-407C-8BA0-2C0EA317E18E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Imbalanced classification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CFF4BF-991C-432D-A790-21EF8CBDB1B6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Imbalanced classification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0426A-F487-49AE-998F-19B6F2294951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52026-A218-4BF4-B323-EEDC17ED0254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Imbalanced classification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75B5B-6B4A-4FFE-BEA7-A3D0894CB6DE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Imbalanced classification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D7BEE-2096-4680-8DC5-B6F12A028D40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Imbalanced classification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CFC934-50E1-4B3A-849A-AEED61842E4E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Imbalanced classification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4BFC65-FEC2-4C47-BD85-D419AFA94223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Imbalanced classification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EBABE-DF7B-4772-BF5B-D11F9DDF6ACB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Imbalanced classification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167FD-5E3D-4C5F-AD7F-663BCD4D18AE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Imbalanced classification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631511F-99C2-48E6-A5B9-205B4463F964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Imbalanced classification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Imbalanced classification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ADASYN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534400" cy="4114800"/>
          </a:xfrm>
        </p:spPr>
        <p:txBody>
          <a:bodyPr/>
          <a:lstStyle/>
          <a:p>
            <a:r>
              <a:rPr lang="en-US" altLang="ko-KR" sz="2400" dirty="0" err="1"/>
              <a:t>ADASYN</a:t>
            </a:r>
            <a:r>
              <a:rPr lang="en-US" altLang="ko-KR" sz="2400" dirty="0"/>
              <a:t> (Adaptive </a:t>
            </a:r>
            <a:r>
              <a:rPr lang="en-US" altLang="ko-KR" sz="2400" dirty="0" smtClean="0"/>
              <a:t>Synthetic Sampling)*</a:t>
            </a:r>
          </a:p>
          <a:p>
            <a:pPr lvl="1"/>
            <a:r>
              <a:rPr lang="en-US" altLang="ko-KR" sz="2000" dirty="0" smtClean="0"/>
              <a:t>Minority class </a:t>
            </a:r>
            <a:r>
              <a:rPr lang="ko-KR" altLang="en-US" sz="2000" dirty="0" smtClean="0"/>
              <a:t>관측치에 대해서 주변에 </a:t>
            </a:r>
            <a:r>
              <a:rPr lang="en-US" altLang="ko-KR" sz="2000" dirty="0" smtClean="0"/>
              <a:t>majority class </a:t>
            </a:r>
            <a:r>
              <a:rPr lang="ko-KR" altLang="en-US" sz="2000" dirty="0" smtClean="0"/>
              <a:t>관측치가 많을 수록 더 많이 </a:t>
            </a:r>
            <a:r>
              <a:rPr lang="en-US" altLang="ko-KR" sz="2000" dirty="0" smtClean="0"/>
              <a:t>oversampling </a:t>
            </a:r>
            <a:r>
              <a:rPr lang="ko-KR" altLang="en-US" sz="2000" dirty="0" smtClean="0"/>
              <a:t>하는 방법</a:t>
            </a:r>
            <a:endParaRPr lang="en-US" altLang="ko-KR" sz="2000" dirty="0" smtClean="0"/>
          </a:p>
          <a:p>
            <a:pPr lvl="2"/>
            <a:r>
              <a:rPr lang="en-US" altLang="ko-KR" sz="1800" dirty="0"/>
              <a:t>Minority class </a:t>
            </a:r>
            <a:r>
              <a:rPr lang="ko-KR" altLang="en-US" sz="1800" dirty="0"/>
              <a:t>관측치에 대해서 주변에 </a:t>
            </a:r>
            <a:r>
              <a:rPr lang="en-US" altLang="ko-KR" sz="1800" dirty="0"/>
              <a:t>majority class </a:t>
            </a:r>
            <a:r>
              <a:rPr lang="ko-KR" altLang="en-US" sz="1800" dirty="0" smtClean="0"/>
              <a:t>관측치가 많을 수록 분류가 더 어려운 관측치라고 간주</a:t>
            </a:r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4BF4-2811-4D38-90B2-DA407084AD31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5738336"/>
            <a:ext cx="8915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</a:rPr>
              <a:t>He, H., Bai, Y., Garcia, E. A., &amp; Li, S. (2008, June). </a:t>
            </a:r>
            <a:r>
              <a:rPr lang="en-US" altLang="ko-KR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ADASYN</a:t>
            </a:r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</a:rPr>
              <a:t>: Adaptive synthetic sampling approach for imbalanced learning. In </a:t>
            </a:r>
            <a:r>
              <a:rPr lang="en-US" altLang="ko-KR" sz="1400" i="1" dirty="0">
                <a:solidFill>
                  <a:srgbClr val="222222"/>
                </a:solidFill>
                <a:latin typeface="Arial" panose="020B0604020202020204" pitchFamily="34" charset="0"/>
              </a:rPr>
              <a:t>2008 IEEE international joint conference on neural networks (IEEE world congress on computational intelligence)</a:t>
            </a:r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</a:rPr>
              <a:t> (pp. 1322-1328). IEEE.</a:t>
            </a:r>
            <a:endParaRPr lang="ko-KR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78544" y="3882280"/>
            <a:ext cx="7977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err="1">
                <a:solidFill>
                  <a:srgbClr val="555555"/>
                </a:solidFill>
                <a:latin typeface="Helvetica Neue"/>
              </a:rPr>
              <a:t>ADASYN</a:t>
            </a:r>
            <a:r>
              <a:rPr lang="en-US" altLang="ko-KR" i="1" dirty="0">
                <a:solidFill>
                  <a:srgbClr val="555555"/>
                </a:solidFill>
                <a:latin typeface="Helvetica Neue"/>
              </a:rPr>
              <a:t> is based on the idea of adaptively generating minority data samples according to their distributions: more synthetic data is generated for minority class samples that are harder to learn compared to those minority samples that are easier to learn.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8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ADASYN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/>
              <a:t>See “</a:t>
            </a:r>
            <a:r>
              <a:rPr lang="en-US" altLang="ko-KR" dirty="0" err="1" smtClean="0"/>
              <a:t>Oversampling_methods_examples.ipynb</a:t>
            </a:r>
            <a:r>
              <a:rPr lang="en-US" altLang="ko-KR" dirty="0" smtClean="0"/>
              <a:t>”</a:t>
            </a:r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153B-63F4-4543-A252-54A0D64C2EA0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Penalized models (Cost-Sensitive Training)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Cost-Sensitive Logistic Regression for Imbalanced Classification</a:t>
                </a:r>
              </a:p>
              <a:p>
                <a:pPr lvl="1"/>
                <a:r>
                  <a:rPr lang="ko-KR" altLang="en-US" sz="2400" dirty="0" smtClean="0"/>
                  <a:t>종속변수값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즉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클래스</a:t>
                </a:r>
                <a:r>
                  <a:rPr lang="en-US" altLang="ko-KR" sz="2400" dirty="0" smtClean="0"/>
                  <a:t>)</a:t>
                </a:r>
                <a:r>
                  <a:rPr lang="ko-KR" altLang="en-US" sz="2400" dirty="0" smtClean="0"/>
                  <a:t>에 따라서 </a:t>
                </a:r>
                <a:r>
                  <a:rPr lang="en-US" altLang="ko-KR" sz="2400" dirty="0" smtClean="0"/>
                  <a:t>cost</a:t>
                </a:r>
                <a:r>
                  <a:rPr lang="ko-KR" altLang="en-US" sz="2400" dirty="0"/>
                  <a:t> </a:t>
                </a:r>
                <a:r>
                  <a:rPr lang="ko-KR" altLang="en-US" sz="2400" dirty="0" smtClean="0"/>
                  <a:t>에 다른 가중치를 주는 방법 </a:t>
                </a:r>
                <a:endParaRPr lang="en-US" altLang="ko-KR" sz="2400" dirty="0" smtClean="0"/>
              </a:p>
              <a:p>
                <a:pPr lvl="1"/>
                <a:r>
                  <a:rPr lang="ko-KR" altLang="en-US" sz="2400" dirty="0" smtClean="0"/>
                  <a:t>원래 비용함수 형태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하나의 관측치에 대해서</a:t>
                </a:r>
                <a:r>
                  <a:rPr lang="en-US" altLang="ko-KR" sz="24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/>
                              </a:rPr>
                              <m:t>=1)</m:t>
                            </m:r>
                          </m:e>
                        </m:func>
                        <m:r>
                          <a:rPr lang="en-US" altLang="ko-KR" sz="20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2000" dirty="0" smtClean="0"/>
              </a:p>
              <a:p>
                <a:pPr lvl="1"/>
                <a:r>
                  <a:rPr lang="ko-KR" altLang="en-US" sz="2400" dirty="0" smtClean="0"/>
                  <a:t>가중치를 준 형태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/>
                              </a:rPr>
                              <m:t>=1)</m:t>
                            </m:r>
                          </m:e>
                        </m:func>
                        <m:r>
                          <a:rPr lang="en-US" altLang="ko-KR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2000" dirty="0" smtClean="0"/>
              </a:p>
              <a:p>
                <a:pPr lvl="1"/>
                <a:r>
                  <a:rPr lang="en-US" altLang="ko-KR" sz="2400" dirty="0"/>
                  <a:t>Refer to “</a:t>
                </a:r>
                <a:r>
                  <a:rPr lang="en-US" altLang="ko-KR" sz="2400" dirty="0" err="1" smtClean="0"/>
                  <a:t>Cost_sensitive_Logistic.ipynb</a:t>
                </a:r>
                <a:r>
                  <a:rPr lang="en-US" altLang="ko-KR" sz="2400" smtClean="0"/>
                  <a:t>”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0426A-F487-49AE-998F-19B6F2294951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473D-8A7B-4375-8E50-742846D94C2A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Imbalanced classification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10038" y="3131403"/>
            <a:ext cx="192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Q &amp; 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947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Imbalanced classification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7713"/>
            <a:ext cx="7772400" cy="4114800"/>
          </a:xfrm>
        </p:spPr>
        <p:txBody>
          <a:bodyPr/>
          <a:lstStyle/>
          <a:p>
            <a:r>
              <a:rPr lang="en-US" altLang="ko-KR" sz="2400" dirty="0" smtClean="0"/>
              <a:t>What is it?</a:t>
            </a:r>
          </a:p>
          <a:p>
            <a:pPr lvl="1"/>
            <a:r>
              <a:rPr lang="ko-KR" altLang="en-US" sz="2000" dirty="0" smtClean="0"/>
              <a:t>특정 클래스에 대한 관측치의 수가 상대적으로 더 많은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적은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경우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특히 학습 데이터에 대해서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1800" dirty="0" smtClean="0"/>
              <a:t>일반적으로 학습데이터가 불균형이면 평가데이터나 실제 데이터도 불균형일 확률이 높다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(or vice versa)</a:t>
            </a:r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 err="1" smtClean="0"/>
              <a:t>Iris_data_imbalanced.csv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용어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Majority class</a:t>
            </a:r>
          </a:p>
          <a:p>
            <a:pPr lvl="2"/>
            <a:r>
              <a:rPr lang="en-US" altLang="ko-KR" sz="1800" dirty="0" smtClean="0"/>
              <a:t>Minority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E979-D901-412E-8879-F4D066FD5E1F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58" y="3910013"/>
            <a:ext cx="3938542" cy="29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Imbalanced classification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주요 문제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예측력이 떨어진다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특히 </a:t>
            </a:r>
            <a:r>
              <a:rPr lang="en-US" altLang="ko-KR" sz="1600" dirty="0" smtClean="0"/>
              <a:t>minority class </a:t>
            </a:r>
            <a:r>
              <a:rPr lang="ko-KR" altLang="en-US" sz="1600" dirty="0" smtClean="0"/>
              <a:t>에 대해서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즉</a:t>
            </a:r>
            <a:r>
              <a:rPr lang="en-US" altLang="ko-KR" sz="1400" dirty="0" smtClean="0"/>
              <a:t>, minority class </a:t>
            </a:r>
            <a:r>
              <a:rPr lang="ko-KR" altLang="en-US" sz="1400" dirty="0" smtClean="0"/>
              <a:t>에 대한 </a:t>
            </a:r>
            <a:r>
              <a:rPr lang="en-US" altLang="ko-KR" sz="1400" dirty="0" smtClean="0"/>
              <a:t>precision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recall </a:t>
            </a:r>
            <a:r>
              <a:rPr lang="ko-KR" altLang="en-US" sz="1400" dirty="0" smtClean="0"/>
              <a:t>값이 좋지 못하다</a:t>
            </a:r>
            <a:r>
              <a:rPr lang="en-US" altLang="ko-KR" sz="1400" dirty="0" smtClean="0"/>
              <a:t>. </a:t>
            </a:r>
          </a:p>
          <a:p>
            <a:pPr lvl="2"/>
            <a:r>
              <a:rPr lang="ko-KR" altLang="en-US" sz="1400" dirty="0" smtClean="0"/>
              <a:t>보통 일반적으로 </a:t>
            </a:r>
            <a:r>
              <a:rPr lang="en-US" altLang="ko-KR" sz="1400" dirty="0" smtClean="0"/>
              <a:t>minority class</a:t>
            </a:r>
            <a:r>
              <a:rPr lang="ko-KR" altLang="en-US" sz="1400" dirty="0" smtClean="0"/>
              <a:t>에 더 많은 관심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질병 여부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Minority class</a:t>
            </a:r>
            <a:r>
              <a:rPr lang="ko-KR" altLang="en-US" sz="1400" dirty="0" smtClean="0"/>
              <a:t>의 특성을 잘 파악하지 못함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(minority class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noise </a:t>
            </a:r>
            <a:r>
              <a:rPr lang="ko-KR" altLang="en-US" sz="1400" dirty="0" smtClean="0"/>
              <a:t>로 간주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즉</a:t>
            </a:r>
            <a:r>
              <a:rPr lang="en-US" altLang="ko-KR" sz="1400" dirty="0" smtClean="0"/>
              <a:t>, minority class 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majority class </a:t>
            </a:r>
            <a:r>
              <a:rPr lang="ko-KR" altLang="en-US" sz="1400" dirty="0" smtClean="0"/>
              <a:t>로부터 구분을 잘 못함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800" dirty="0" smtClean="0"/>
              <a:t>Examples</a:t>
            </a:r>
          </a:p>
          <a:p>
            <a:pPr lvl="1"/>
            <a:r>
              <a:rPr lang="ko-KR" altLang="en-US" sz="1600" dirty="0" smtClean="0"/>
              <a:t>사기 예측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질병 예측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신용불량자 예측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기계 고장 예측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스팸 이메일 예측 등</a:t>
            </a:r>
            <a:endParaRPr lang="en-US" altLang="ko-KR" sz="1600" dirty="0" smtClean="0"/>
          </a:p>
          <a:p>
            <a:r>
              <a:rPr lang="en-US" altLang="ko-KR" sz="1800" dirty="0" smtClean="0"/>
              <a:t>When classes are imbalanced, accuracy is not a good metric for model evaluation. </a:t>
            </a:r>
          </a:p>
          <a:p>
            <a:pPr lvl="1"/>
            <a:r>
              <a:rPr lang="en-US" altLang="ko-KR" sz="1400" dirty="0" smtClean="0"/>
              <a:t>Precision, recall should be reported as well.</a:t>
            </a:r>
          </a:p>
          <a:p>
            <a:pPr lvl="1"/>
            <a:r>
              <a:rPr lang="en-US" altLang="ko-KR" sz="1400" dirty="0" err="1" smtClean="0"/>
              <a:t>AUC</a:t>
            </a:r>
            <a:r>
              <a:rPr lang="en-US" altLang="ko-KR" sz="1400" dirty="0" smtClean="0"/>
              <a:t> is also preferred. </a:t>
            </a:r>
          </a:p>
          <a:p>
            <a:r>
              <a:rPr lang="en-US" altLang="ko-KR" sz="1800" dirty="0" smtClean="0"/>
              <a:t>See “</a:t>
            </a:r>
            <a:r>
              <a:rPr lang="en-US" altLang="ko-KR" sz="1800" dirty="0" err="1" smtClean="0"/>
              <a:t>LR_iris_example_imbalanced.ipynb</a:t>
            </a:r>
            <a:r>
              <a:rPr lang="en-US" altLang="ko-KR" sz="1800" dirty="0" smtClean="0"/>
              <a:t>”</a:t>
            </a:r>
            <a:endParaRPr lang="en-US" altLang="ko-KR" sz="1800" dirty="0"/>
          </a:p>
          <a:p>
            <a:pPr marL="914400" lvl="2" indent="0">
              <a:buNone/>
            </a:pPr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7C6E-D738-44F0-8C5F-A4C7C8B7D050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Imbalanced classification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주요 원인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가지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Biased sampling</a:t>
            </a:r>
          </a:p>
          <a:p>
            <a:pPr lvl="2"/>
            <a:r>
              <a:rPr lang="en-US" altLang="ko-KR" sz="2000" dirty="0" smtClean="0"/>
              <a:t>Not a representative sample</a:t>
            </a:r>
          </a:p>
          <a:p>
            <a:pPr lvl="2"/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모집단의 경우 </a:t>
            </a:r>
            <a:r>
              <a:rPr lang="en-US" altLang="ko-KR" sz="2000" dirty="0" smtClean="0"/>
              <a:t>0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1 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물건 구매 고객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비중이 유사한데</a:t>
            </a:r>
            <a:r>
              <a:rPr lang="en-US" altLang="ko-KR" sz="2000" dirty="0" smtClean="0"/>
              <a:t>, sampling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 상대적으로 많게 하는 경우</a:t>
            </a:r>
            <a:endParaRPr lang="en-US" altLang="ko-KR" sz="2000" dirty="0" smtClean="0"/>
          </a:p>
          <a:p>
            <a:pPr lvl="1"/>
            <a:r>
              <a:rPr lang="en-US" altLang="ko-KR" sz="2400" dirty="0" smtClean="0"/>
              <a:t>Properties of the domain</a:t>
            </a:r>
          </a:p>
          <a:p>
            <a:pPr lvl="2"/>
            <a:r>
              <a:rPr lang="ko-KR" altLang="en-US" sz="2000" dirty="0" smtClean="0"/>
              <a:t>특정 질병 여부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네이버 영화 댓글 긍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부정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1DFE-E77A-46DA-863F-60CF41372719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Imbalanced classification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How to solve?</a:t>
            </a:r>
          </a:p>
          <a:p>
            <a:pPr lvl="1"/>
            <a:r>
              <a:rPr lang="en-US" altLang="ko-KR" sz="1800" dirty="0" smtClean="0"/>
              <a:t>If possible, collect more data (especially for minority class)</a:t>
            </a:r>
          </a:p>
          <a:p>
            <a:pPr lvl="1"/>
            <a:r>
              <a:rPr lang="en-US" altLang="ko-KR" sz="1800" dirty="0" smtClean="0"/>
              <a:t>Resampling the dataset</a:t>
            </a:r>
          </a:p>
          <a:p>
            <a:pPr lvl="2"/>
            <a:r>
              <a:rPr lang="en-US" altLang="ko-KR" sz="1400" b="1" dirty="0" smtClean="0"/>
              <a:t>Over-sampling (for minority class)</a:t>
            </a:r>
          </a:p>
          <a:p>
            <a:pPr lvl="3"/>
            <a:r>
              <a:rPr lang="en-US" altLang="ko-KR" sz="1100" dirty="0" smtClean="0"/>
              <a:t>Copy the existing data points (</a:t>
            </a:r>
            <a:r>
              <a:rPr lang="ko-KR" altLang="en-US" sz="1100" dirty="0" smtClean="0"/>
              <a:t>하지만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새로운 정보가 추가되지는 않는다</a:t>
            </a:r>
            <a:r>
              <a:rPr lang="en-US" altLang="ko-KR" sz="1100" dirty="0" smtClean="0"/>
              <a:t>)</a:t>
            </a:r>
          </a:p>
          <a:p>
            <a:pPr lvl="3"/>
            <a:r>
              <a:rPr lang="ko-KR" altLang="en-US" sz="1100" dirty="0" smtClean="0"/>
              <a:t>데이터가 별로 없는 경우 사용</a:t>
            </a:r>
            <a:endParaRPr lang="en-US" altLang="ko-KR" sz="1100" dirty="0" smtClean="0"/>
          </a:p>
          <a:p>
            <a:pPr lvl="2"/>
            <a:r>
              <a:rPr lang="en-US" altLang="ko-KR" sz="1400" dirty="0" smtClean="0"/>
              <a:t>Under-sampling (for majority class)</a:t>
            </a:r>
          </a:p>
          <a:p>
            <a:pPr lvl="3"/>
            <a:r>
              <a:rPr lang="en-US" altLang="ko-KR" sz="1100" dirty="0" smtClean="0"/>
              <a:t>Delete the existing data points (</a:t>
            </a:r>
            <a:r>
              <a:rPr lang="ko-KR" altLang="en-US" sz="1100" dirty="0" smtClean="0"/>
              <a:t>정보 손실 발생</a:t>
            </a:r>
            <a:r>
              <a:rPr lang="en-US" altLang="ko-KR" sz="1100" dirty="0" smtClean="0"/>
              <a:t>)</a:t>
            </a:r>
          </a:p>
          <a:p>
            <a:pPr lvl="3"/>
            <a:r>
              <a:rPr lang="ko-KR" altLang="en-US" sz="1100" dirty="0" smtClean="0"/>
              <a:t>데이터가 많은 경우 사용</a:t>
            </a:r>
            <a:endParaRPr lang="en-US" altLang="ko-KR" sz="1100" dirty="0" smtClean="0"/>
          </a:p>
          <a:p>
            <a:pPr lvl="1"/>
            <a:r>
              <a:rPr lang="en-US" altLang="ko-KR" sz="1800" dirty="0"/>
              <a:t>Generate </a:t>
            </a:r>
            <a:r>
              <a:rPr lang="en-US" altLang="ko-KR" sz="1800" dirty="0" smtClean="0"/>
              <a:t>synthetic data points</a:t>
            </a:r>
          </a:p>
          <a:p>
            <a:pPr lvl="2"/>
            <a:r>
              <a:rPr lang="en-US" altLang="ko-KR" sz="1400" dirty="0"/>
              <a:t>SMOTE (Synthetic Minority Over-sampling </a:t>
            </a:r>
            <a:r>
              <a:rPr lang="en-US" altLang="ko-KR" sz="1400" dirty="0" smtClean="0"/>
              <a:t>Technique)*</a:t>
            </a:r>
          </a:p>
          <a:p>
            <a:pPr lvl="1"/>
            <a:r>
              <a:rPr lang="en-US" altLang="ko-KR" sz="1800" dirty="0" smtClean="0"/>
              <a:t>Try alternative algorithms</a:t>
            </a:r>
          </a:p>
          <a:p>
            <a:pPr lvl="1"/>
            <a:r>
              <a:rPr lang="en-US" altLang="ko-KR" sz="1800" dirty="0" smtClean="0"/>
              <a:t>Try penalized </a:t>
            </a:r>
            <a:r>
              <a:rPr lang="en-US" altLang="ko-KR" sz="1800" dirty="0" smtClean="0"/>
              <a:t>m</a:t>
            </a:r>
            <a:r>
              <a:rPr lang="en-US" altLang="ko-KR" sz="1800" dirty="0"/>
              <a:t>odels (Cost-Sensitive </a:t>
            </a:r>
            <a:r>
              <a:rPr lang="en-US" altLang="ko-KR" sz="1800" dirty="0" smtClean="0"/>
              <a:t>Training)</a:t>
            </a:r>
            <a:endParaRPr lang="en-US" altLang="ko-KR" sz="1800" dirty="0"/>
          </a:p>
          <a:p>
            <a:pPr lvl="2"/>
            <a:r>
              <a:rPr lang="en-US" altLang="ko-KR" sz="1400" dirty="0" smtClean="0"/>
              <a:t>Minority </a:t>
            </a:r>
            <a:r>
              <a:rPr lang="en-US" altLang="ko-KR" sz="1400" dirty="0" smtClean="0"/>
              <a:t>class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를 틀리는 경우 추가 </a:t>
            </a:r>
            <a:r>
              <a:rPr lang="en-US" altLang="ko-KR" sz="1400" dirty="0" smtClean="0"/>
              <a:t>cost </a:t>
            </a:r>
            <a:r>
              <a:rPr lang="ko-KR" altLang="en-US" sz="1400" dirty="0" smtClean="0"/>
              <a:t>부여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가중치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CB4-51D3-4346-B689-1F48F190C0AE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595378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Chawla, N. V., Bowyer, K. W., Hall, L. O., &amp; </a:t>
            </a:r>
            <a:r>
              <a:rPr lang="en-US" altLang="ko-KR" sz="1400" dirty="0" err="1"/>
              <a:t>Kegelmeyer</a:t>
            </a:r>
            <a:r>
              <a:rPr lang="en-US" altLang="ko-KR" sz="1400" dirty="0"/>
              <a:t>, W. P. (2002). SMOTE: synthetic minority over-sampling technique. </a:t>
            </a:r>
            <a:r>
              <a:rPr lang="en-US" altLang="ko-KR" sz="1400" i="1" dirty="0"/>
              <a:t>Journal of artificial intelligence research</a:t>
            </a:r>
            <a:r>
              <a:rPr lang="en-US" altLang="ko-KR" sz="1400" dirty="0"/>
              <a:t>, </a:t>
            </a:r>
            <a:r>
              <a:rPr lang="en-US" altLang="ko-KR" sz="1400" i="1" dirty="0"/>
              <a:t>16</a:t>
            </a:r>
            <a:r>
              <a:rPr lang="en-US" altLang="ko-KR" sz="1400" dirty="0"/>
              <a:t>, 321-357.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SMOTE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SMOTE: Synthetic Minority </a:t>
            </a:r>
            <a:r>
              <a:rPr lang="en-US" altLang="ko-KR" sz="2400" dirty="0" smtClean="0"/>
              <a:t>Oversampling Technique</a:t>
            </a:r>
          </a:p>
          <a:p>
            <a:pPr lvl="1"/>
            <a:r>
              <a:rPr lang="en-US" altLang="ko-KR" sz="2000" dirty="0" smtClean="0"/>
              <a:t>An oversampling technique</a:t>
            </a:r>
          </a:p>
          <a:p>
            <a:pPr lvl="2"/>
            <a:r>
              <a:rPr lang="en-US" altLang="ko-KR" sz="1800" dirty="0"/>
              <a:t>S</a:t>
            </a:r>
            <a:r>
              <a:rPr lang="en-US" altLang="ko-KR" sz="1800" dirty="0" smtClean="0"/>
              <a:t>ynthetic data points </a:t>
            </a:r>
            <a:r>
              <a:rPr lang="en-US" altLang="ko-KR" sz="1800" dirty="0"/>
              <a:t>are generated for the minority class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데이터셋에 있는 기존 관측치들의 정보를 활용 </a:t>
            </a:r>
            <a:endParaRPr lang="en-US" altLang="ko-KR" sz="1800" dirty="0" smtClean="0"/>
          </a:p>
          <a:p>
            <a:pPr lvl="1"/>
            <a:r>
              <a:rPr lang="en-US" altLang="ko-KR" sz="2200" dirty="0" smtClean="0"/>
              <a:t>Procedure</a:t>
            </a:r>
          </a:p>
          <a:p>
            <a:pPr lvl="2"/>
            <a:r>
              <a:rPr lang="ko-KR" altLang="en-US" sz="1800" dirty="0" smtClean="0"/>
              <a:t>아래 과정 반복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다음 슬라이드 참고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en-US" altLang="ko-KR" sz="1400" dirty="0" smtClean="0"/>
              <a:t>Randomly choose a data point of minority class</a:t>
            </a:r>
          </a:p>
          <a:p>
            <a:pPr lvl="3"/>
            <a:r>
              <a:rPr lang="ko-KR" altLang="en-US" sz="1400" dirty="0" smtClean="0"/>
              <a:t>해당 관측치와 유사도가 가장 큰 관측치 </a:t>
            </a:r>
            <a:r>
              <a:rPr lang="en-US" altLang="ko-KR" sz="1400" dirty="0" smtClean="0"/>
              <a:t>K </a:t>
            </a:r>
            <a:r>
              <a:rPr lang="ko-KR" altLang="en-US" sz="1400" dirty="0" smtClean="0"/>
              <a:t>개 선택 </a:t>
            </a:r>
            <a:r>
              <a:rPr lang="en-US" altLang="ko-KR" sz="1400" dirty="0" smtClean="0"/>
              <a:t>(of minority class)</a:t>
            </a:r>
          </a:p>
          <a:p>
            <a:pPr lvl="3"/>
            <a:r>
              <a:rPr lang="ko-KR" altLang="en-US" sz="1400" dirty="0" smtClean="0"/>
              <a:t>관측치들 간 </a:t>
            </a:r>
            <a:r>
              <a:rPr lang="en-US" altLang="ko-KR" sz="1400" dirty="0" smtClean="0"/>
              <a:t>difference (</a:t>
            </a:r>
            <a:r>
              <a:rPr lang="ko-KR" altLang="en-US" sz="1400" dirty="0" smtClean="0"/>
              <a:t>거리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계산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0 ~ 1 </a:t>
            </a:r>
            <a:r>
              <a:rPr lang="ko-KR" altLang="en-US" sz="1400" dirty="0" smtClean="0"/>
              <a:t>사이의 값 </a:t>
            </a:r>
            <a:r>
              <a:rPr lang="en-US" altLang="ko-KR" sz="1400" dirty="0" smtClean="0"/>
              <a:t>(randomly chosen) </a:t>
            </a:r>
            <a:r>
              <a:rPr lang="ko-KR" altLang="en-US" sz="1400" dirty="0" smtClean="0"/>
              <a:t>을 곱함 </a:t>
            </a:r>
            <a:endParaRPr lang="en-US" altLang="ko-KR" sz="1400" dirty="0"/>
          </a:p>
          <a:p>
            <a:pPr lvl="3"/>
            <a:r>
              <a:rPr lang="ko-KR" altLang="en-US" sz="1400" dirty="0" smtClean="0"/>
              <a:t>이를 이용하여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새로운 </a:t>
            </a:r>
            <a:r>
              <a:rPr lang="en-US" altLang="ko-KR" sz="1400" dirty="0" smtClean="0"/>
              <a:t>data point </a:t>
            </a:r>
            <a:r>
              <a:rPr lang="ko-KR" altLang="en-US" sz="1400" dirty="0" smtClean="0"/>
              <a:t>생성 </a:t>
            </a:r>
            <a:endParaRPr lang="en-US" altLang="ko-KR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393-F4C8-4E61-9789-EB0F915D6601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SMOTE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Procedure 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0EF2-71F7-477C-BB55-77B7F4A0A46D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 descr="SMOTE - working proced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91" y="2667000"/>
            <a:ext cx="4599159" cy="311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13582" y="5905084"/>
            <a:ext cx="6657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Source: https://</a:t>
            </a:r>
            <a:r>
              <a:rPr lang="en-US" altLang="ko-KR" sz="1600" dirty="0" err="1"/>
              <a:t>github.com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minoue</a:t>
            </a:r>
            <a:r>
              <a:rPr lang="en-US" altLang="ko-KR" sz="1600" dirty="0"/>
              <a:t>-xx/Oversampling-Imbalanced-Data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863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SMOTE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Python code</a:t>
            </a:r>
          </a:p>
          <a:p>
            <a:pPr lvl="1"/>
            <a:r>
              <a:rPr lang="en-US" altLang="ko-KR" sz="1800" dirty="0"/>
              <a:t>See “</a:t>
            </a:r>
            <a:r>
              <a:rPr lang="en-US" altLang="ko-KR" sz="1800" dirty="0" err="1"/>
              <a:t>Oversampling_methods_examples.ipynb</a:t>
            </a:r>
            <a:r>
              <a:rPr lang="en-US" altLang="ko-KR" sz="1800" dirty="0" smtClean="0"/>
              <a:t>”</a:t>
            </a:r>
          </a:p>
          <a:p>
            <a:pPr lvl="1"/>
            <a:r>
              <a:rPr lang="en-US" altLang="ko-KR" sz="1800" dirty="0" smtClean="0"/>
              <a:t>You need to install “imbalanced-learn”</a:t>
            </a:r>
          </a:p>
          <a:p>
            <a:pPr lvl="2"/>
            <a:r>
              <a:rPr lang="en-US" altLang="ko-KR" sz="1600" dirty="0"/>
              <a:t>pip install imbalanced-learn</a:t>
            </a:r>
            <a:endParaRPr lang="en-US" altLang="ko-KR" sz="1600" dirty="0" smtClean="0"/>
          </a:p>
          <a:p>
            <a:r>
              <a:rPr lang="ko-KR" altLang="en-US" sz="2000" dirty="0" smtClean="0"/>
              <a:t>문제점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한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두개의 점을 연결하는</a:t>
            </a:r>
            <a:r>
              <a:rPr lang="en-US" altLang="ko-KR" sz="1800" dirty="0" smtClean="0"/>
              <a:t>) line </a:t>
            </a:r>
            <a:r>
              <a:rPr lang="ko-KR" altLang="en-US" sz="1800" dirty="0" smtClean="0"/>
              <a:t>에서 여러 개의 </a:t>
            </a:r>
            <a:r>
              <a:rPr lang="en-US" altLang="ko-KR" sz="1800" dirty="0" smtClean="0"/>
              <a:t>data points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800" dirty="0" smtClean="0"/>
              <a:t>추출 </a:t>
            </a:r>
            <a:r>
              <a:rPr lang="en-US" altLang="ko-KR" sz="1800" dirty="0" smtClean="0"/>
              <a:t>feature space</a:t>
            </a:r>
            <a:r>
              <a:rPr lang="ko-KR" altLang="en-US" sz="1800" dirty="0" smtClean="0"/>
              <a:t>를 잘 반영하지 못한다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sz="1800" dirty="0"/>
              <a:t>SMOTE tends to create a large </a:t>
            </a:r>
            <a:r>
              <a:rPr lang="en-US" altLang="ko-KR" sz="1800" dirty="0" smtClean="0"/>
              <a:t>number </a:t>
            </a:r>
            <a:r>
              <a:rPr lang="en-US" altLang="ko-KR" sz="1800" dirty="0"/>
              <a:t>of noisy data points in feature space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en-US" altLang="ko-KR" sz="1800" dirty="0"/>
              <a:t>If there are observations in the minority class which are outlying and appears in the majority class, it causes a problem for SMOTE, by creating a line bridge with the majority class.</a:t>
            </a:r>
            <a:endParaRPr lang="ko-KR" alt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4DE3-E19B-4D6D-B114-227867B9C585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Border-line SMOTE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8037512" cy="4114800"/>
          </a:xfrm>
        </p:spPr>
        <p:txBody>
          <a:bodyPr/>
          <a:lstStyle/>
          <a:p>
            <a:r>
              <a:rPr lang="en-US" altLang="ko-KR" sz="2000" dirty="0" smtClean="0"/>
              <a:t>Border-line SMOTE*</a:t>
            </a:r>
          </a:p>
          <a:p>
            <a:pPr lvl="1"/>
            <a:r>
              <a:rPr lang="ko-KR" altLang="en-US" sz="1800" dirty="0" smtClean="0"/>
              <a:t>주요 특징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모든 </a:t>
            </a:r>
            <a:r>
              <a:rPr lang="en-US" altLang="ko-KR" sz="1800" dirty="0" smtClean="0"/>
              <a:t>minority data points</a:t>
            </a:r>
            <a:r>
              <a:rPr lang="ko-KR" altLang="en-US" sz="1800" dirty="0" smtClean="0"/>
              <a:t>를 사용한 것이 아니라 </a:t>
            </a:r>
            <a:r>
              <a:rPr lang="en-US" altLang="ko-KR" sz="1800" dirty="0" smtClean="0"/>
              <a:t>border line</a:t>
            </a:r>
            <a:r>
              <a:rPr lang="ko-KR" altLang="en-US" sz="1800" dirty="0" smtClean="0"/>
              <a:t>에 있는 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상대적으로 분류하기 힘든 </a:t>
            </a:r>
            <a:r>
              <a:rPr lang="en-US" altLang="ko-KR" sz="1800" dirty="0" smtClean="0"/>
              <a:t>minority data points</a:t>
            </a:r>
            <a:r>
              <a:rPr lang="ko-KR" altLang="en-US" sz="1800" dirty="0" smtClean="0"/>
              <a:t>를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과정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Minority </a:t>
            </a:r>
            <a:r>
              <a:rPr lang="en-US" altLang="ko-KR" sz="1400" dirty="0"/>
              <a:t>class</a:t>
            </a:r>
            <a:r>
              <a:rPr lang="ko-KR" altLang="en-US" sz="1400" dirty="0"/>
              <a:t>에 속한 모든 </a:t>
            </a:r>
            <a:r>
              <a:rPr lang="ko-KR" altLang="en-US" sz="1400" dirty="0" smtClean="0"/>
              <a:t>관측치에 </a:t>
            </a:r>
            <a:r>
              <a:rPr lang="ko-KR" altLang="en-US" sz="1400" dirty="0"/>
              <a:t>대하여 </a:t>
            </a:r>
            <a:r>
              <a:rPr lang="en-US" altLang="ko-KR" sz="1400" dirty="0" smtClean="0"/>
              <a:t>class </a:t>
            </a:r>
            <a:r>
              <a:rPr lang="ko-KR" altLang="en-US" sz="1400" dirty="0" smtClean="0"/>
              <a:t>구분 </a:t>
            </a:r>
            <a:r>
              <a:rPr lang="ko-KR" altLang="en-US" sz="1400" dirty="0"/>
              <a:t>없이 </a:t>
            </a:r>
            <a:r>
              <a:rPr lang="en-US" altLang="ko-KR" sz="1400" dirty="0"/>
              <a:t>nearest </a:t>
            </a:r>
            <a:r>
              <a:rPr lang="en-US" altLang="ko-KR" sz="1400" dirty="0" smtClean="0"/>
              <a:t>neighbor </a:t>
            </a:r>
            <a:r>
              <a:rPr lang="ko-KR" altLang="en-US" sz="1400" dirty="0" smtClean="0"/>
              <a:t>추출</a:t>
            </a:r>
            <a:endParaRPr lang="en-US" altLang="ko-KR" sz="1400" dirty="0" smtClean="0"/>
          </a:p>
          <a:p>
            <a:pPr lvl="2"/>
            <a:r>
              <a:rPr lang="ko-KR" altLang="en-US" sz="1400" dirty="0"/>
              <a:t>뽑아낸 </a:t>
            </a:r>
            <a:r>
              <a:rPr lang="en-US" altLang="ko-KR" sz="1400" dirty="0"/>
              <a:t>nearest neighbor </a:t>
            </a:r>
            <a:r>
              <a:rPr lang="ko-KR" altLang="en-US" sz="1400" dirty="0"/>
              <a:t>중 절반 이상이 </a:t>
            </a:r>
            <a:r>
              <a:rPr lang="en-US" altLang="ko-KR" sz="1400" dirty="0"/>
              <a:t>majority class</a:t>
            </a:r>
            <a:r>
              <a:rPr lang="ko-KR" altLang="en-US" sz="1400" dirty="0"/>
              <a:t>인 </a:t>
            </a:r>
            <a:r>
              <a:rPr lang="en-US" altLang="ko-KR" sz="1400" dirty="0" smtClean="0"/>
              <a:t>minority </a:t>
            </a:r>
            <a:r>
              <a:rPr lang="ko-KR" altLang="en-US" sz="1400" dirty="0" smtClean="0"/>
              <a:t>관측치를 </a:t>
            </a:r>
            <a:r>
              <a:rPr lang="en-US" altLang="ko-KR" sz="1400" dirty="0"/>
              <a:t>DANGER </a:t>
            </a:r>
            <a:r>
              <a:rPr lang="ko-KR" altLang="en-US" sz="1400" dirty="0"/>
              <a:t>라고 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곧 </a:t>
            </a:r>
            <a:r>
              <a:rPr lang="en-US" altLang="ko-KR" sz="1400" dirty="0"/>
              <a:t>borderline</a:t>
            </a:r>
            <a:r>
              <a:rPr lang="ko-KR" altLang="en-US" sz="1400" dirty="0"/>
              <a:t>에 있는</a:t>
            </a:r>
            <a:r>
              <a:rPr lang="en-US" altLang="ko-KR" sz="1400" dirty="0"/>
              <a:t>, </a:t>
            </a:r>
            <a:r>
              <a:rPr lang="ko-KR" altLang="en-US" sz="1400" dirty="0"/>
              <a:t>분류기가 어려워하는 </a:t>
            </a:r>
            <a:r>
              <a:rPr lang="en-US" altLang="ko-KR" sz="1400" dirty="0"/>
              <a:t>example</a:t>
            </a:r>
            <a:r>
              <a:rPr lang="ko-KR" altLang="en-US" sz="1400" dirty="0"/>
              <a:t>의 </a:t>
            </a:r>
            <a:r>
              <a:rPr lang="en-US" altLang="ko-KR" sz="1400" dirty="0"/>
              <a:t>set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의미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DANGER set </a:t>
            </a:r>
            <a:r>
              <a:rPr lang="ko-KR" altLang="en-US" sz="1400" dirty="0" smtClean="0"/>
              <a:t>존재하는 </a:t>
            </a:r>
            <a:r>
              <a:rPr lang="en-US" altLang="ko-KR" sz="1400" dirty="0" smtClean="0"/>
              <a:t>minority data points</a:t>
            </a:r>
            <a:r>
              <a:rPr lang="ko-KR" altLang="en-US" sz="1400" dirty="0" smtClean="0"/>
              <a:t>에 </a:t>
            </a:r>
            <a:r>
              <a:rPr lang="ko-KR" altLang="en-US" sz="1400" dirty="0"/>
              <a:t>대하여 </a:t>
            </a:r>
            <a:r>
              <a:rPr lang="en-US" altLang="ko-KR" sz="1400" dirty="0"/>
              <a:t>nearest neighbor</a:t>
            </a:r>
            <a:r>
              <a:rPr lang="ko-KR" altLang="en-US" sz="1400" dirty="0"/>
              <a:t>들을 다시 뽑는다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아래 식을 이용하여</a:t>
            </a:r>
            <a:r>
              <a:rPr lang="en-US" altLang="ko-KR" sz="1400" dirty="0" smtClean="0"/>
              <a:t> synthetic points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3B8E-4EFB-4C5C-82AD-8296D7519E7E}" type="datetime1">
              <a:rPr lang="en-US" altLang="ko-KR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Imbalanced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 descr="https://mblogthumb-phinf.pstatic.net/MjAxODAyMDdfMjgz/MDAxNTE4MDEwMDY3NjU5.xUnImENtIAs2YXMgbPVWTF-8urjvya9BIk07Y7d8810g.C_YOTXawXNe7-qIht0nqhNqyYxCyWGScJs7UaKaFq6Eg.PNG.hist0134/image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06" y="4800600"/>
            <a:ext cx="46386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2250" y="5726410"/>
            <a:ext cx="8997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Han, H., Wang, W. Y., &amp; Mao, B. H. (2005, August). Borderline-SMOTE: a new over-sampling method in imbalanced data sets learning. In 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International conference on intelligent computing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 (pp. 878-887). Springer, Berlin, Heidelberg.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8250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37827</TotalTime>
  <Words>865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Helvetica Neue</vt:lpstr>
      <vt:lpstr>맑은 고딕</vt:lpstr>
      <vt:lpstr>Arial</vt:lpstr>
      <vt:lpstr>Calibri</vt:lpstr>
      <vt:lpstr>Cambria Math</vt:lpstr>
      <vt:lpstr>Tahoma</vt:lpstr>
      <vt:lpstr>Wingdings</vt:lpstr>
      <vt:lpstr>01013022</vt:lpstr>
      <vt:lpstr>Imbalanced classification</vt:lpstr>
      <vt:lpstr>Imbalanced classification</vt:lpstr>
      <vt:lpstr>Imbalanced classification</vt:lpstr>
      <vt:lpstr>Imbalanced classification</vt:lpstr>
      <vt:lpstr>Imbalanced classification</vt:lpstr>
      <vt:lpstr>SMOTE</vt:lpstr>
      <vt:lpstr>SMOTE</vt:lpstr>
      <vt:lpstr>SMOTE</vt:lpstr>
      <vt:lpstr>Border-line SMOTE</vt:lpstr>
      <vt:lpstr>ADASYN</vt:lpstr>
      <vt:lpstr>ADASYN</vt:lpstr>
      <vt:lpstr>Penalized models (Cost-Sensitive Training)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388</cp:revision>
  <dcterms:created xsi:type="dcterms:W3CDTF">2015-01-19T14:33:39Z</dcterms:created>
  <dcterms:modified xsi:type="dcterms:W3CDTF">2022-04-18T00:33:52Z</dcterms:modified>
</cp:coreProperties>
</file>