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3" r:id="rId4"/>
    <p:sldId id="258" r:id="rId5"/>
    <p:sldId id="273" r:id="rId6"/>
    <p:sldId id="269" r:id="rId7"/>
    <p:sldId id="259" r:id="rId8"/>
    <p:sldId id="274" r:id="rId9"/>
    <p:sldId id="260" r:id="rId10"/>
    <p:sldId id="270" r:id="rId11"/>
    <p:sldId id="272" r:id="rId12"/>
    <p:sldId id="271" r:id="rId13"/>
    <p:sldId id="262" r:id="rId14"/>
    <p:sldId id="264" r:id="rId15"/>
    <p:sldId id="26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256892D-531D-4066-BB1F-0CEE612F25CA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E974D-0B9B-4A6B-B5EC-9C6528455DB2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32E26C-B260-4B5E-86A1-CA1F6B4C5BF5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55EEDD-0442-421C-A341-59AC9FE77D34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9F8C4-BAC6-4E4D-9F6F-C3FC151EF333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ACBDEC-E4A5-46EF-AF73-7F81454DCDC9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CBBB2B-9CBF-4713-BE67-233B8C18BEA5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B839B9-54F0-4F5B-A8E3-68631911479C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BCF89B-E3FE-4370-833C-2B133236C318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EE5A75-409C-43D6-B326-39B5170CD389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E64769-72B8-4F31-AD1E-8F66C706E1CE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52932CD-4D2D-4BE5-A3F5-769EFC002CE5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Naive Bayes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pubs-static.s3.amazonaws.com/118220_5a7997d6b0aa493c878d661968fc1f08.html" TargetMode="External"/><Relationship Id="rId2" Type="http://schemas.openxmlformats.org/officeDocument/2006/relationships/hyperlink" Target="https://scikit-learn.org/stable/modules/generated/sklearn.naive_bayes.CategoricalNB.html#sklearn.naive_bayes.Categorical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naive_bayes.GaussianNB.html#sklearn.naive_bayes.Gaussian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Naïve Bayes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 (cont’d)</a:t>
            </a:r>
          </a:p>
          <a:p>
            <a:pPr lvl="1"/>
            <a:r>
              <a:rPr lang="en-US" altLang="ko-KR" sz="2000" dirty="0"/>
              <a:t>Humidity=normal, Windy=true</a:t>
            </a:r>
            <a:r>
              <a:rPr lang="ko-KR" altLang="en-US" sz="2000" dirty="0" smtClean="0"/>
              <a:t>인 경우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종속변수는 무엇으로 예측이 되는가</a:t>
            </a:r>
            <a:r>
              <a:rPr lang="en-US" altLang="ko-KR" sz="2000" dirty="0" smtClean="0"/>
              <a:t>?  </a:t>
            </a:r>
          </a:p>
          <a:p>
            <a:pPr lvl="2"/>
            <a:r>
              <a:rPr lang="ko-KR" altLang="en-US" sz="1800" dirty="0" smtClean="0"/>
              <a:t>이를 위해서는 아래 값들을 비교하는 것이 필요</a:t>
            </a:r>
            <a:endParaRPr lang="ko-KR" altLang="en-US" sz="1800" dirty="0"/>
          </a:p>
          <a:p>
            <a:pPr lvl="2"/>
            <a:endParaRPr lang="ko-KR" altLang="en-US" sz="18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EB9-AFD7-47CD-A2FB-DEDCDD90B21E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4123" y="3755094"/>
                <a:ext cx="85010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P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r>
                      <m:rPr>
                        <m:nor/>
                      </m:rPr>
                      <a:rPr lang="en-US" altLang="ko-KR" sz="1600" dirty="0"/>
                      <m:t>Play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Yes</m:t>
                    </m:r>
                    <m:r>
                      <m:rPr>
                        <m:nor/>
                      </m:rPr>
                      <a:rPr lang="en-US" altLang="ko-KR" sz="1600" dirty="0"/>
                      <m:t>|</m:t>
                    </m:r>
                    <m:r>
                      <m:rPr>
                        <m:nor/>
                      </m:rPr>
                      <a:rPr lang="en-US" altLang="ko-KR" sz="1600" dirty="0"/>
                      <m:t>Humidity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normal</m:t>
                    </m:r>
                    <m:r>
                      <m:rPr>
                        <m:nor/>
                      </m:rPr>
                      <a:rPr lang="en-US" altLang="ko-KR" sz="1600" dirty="0"/>
                      <m:t>, </m:t>
                    </m:r>
                    <m:r>
                      <m:rPr>
                        <m:nor/>
                      </m:rPr>
                      <a:rPr lang="en-US" altLang="ko-KR" sz="1600" dirty="0"/>
                      <m:t>Windy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true</m:t>
                    </m:r>
                    <m:r>
                      <m:rPr>
                        <m:nor/>
                      </m:rPr>
                      <a:rPr lang="en-US" altLang="ko-KR" sz="1600" dirty="0"/>
                      <m:t>)</m:t>
                    </m:r>
                  </m:oMath>
                </a14:m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/>
                      <m:t>P</m:t>
                    </m:r>
                    <m:r>
                      <m:rPr>
                        <m:nor/>
                      </m:rPr>
                      <a:rPr lang="en-US" altLang="ko-KR" sz="1600" dirty="0"/>
                      <m:t>(</m:t>
                    </m:r>
                    <m:r>
                      <m:rPr>
                        <m:nor/>
                      </m:rPr>
                      <a:rPr lang="en-US" altLang="ko-KR" sz="1600" dirty="0"/>
                      <m:t>Play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sty m:val="p"/>
                      </m:rPr>
                      <a:rPr lang="en-US" altLang="ko-KR" sz="1600" i="1" dirty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m:rPr>
                        <m:nor/>
                      </m:rPr>
                      <a:rPr lang="en-US" altLang="ko-KR" sz="1600" dirty="0"/>
                      <m:t>|</m:t>
                    </m:r>
                    <m:r>
                      <m:rPr>
                        <m:nor/>
                      </m:rPr>
                      <a:rPr lang="en-US" altLang="ko-KR" sz="1600" dirty="0"/>
                      <m:t>Humidity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normal</m:t>
                    </m:r>
                    <m:r>
                      <m:rPr>
                        <m:nor/>
                      </m:rPr>
                      <a:rPr lang="en-US" altLang="ko-KR" sz="1600" dirty="0"/>
                      <m:t>, </m:t>
                    </m:r>
                    <m:r>
                      <m:rPr>
                        <m:nor/>
                      </m:rPr>
                      <a:rPr lang="en-US" altLang="ko-KR" sz="1600" dirty="0"/>
                      <m:t>Windy</m:t>
                    </m:r>
                    <m:r>
                      <m:rPr>
                        <m:nor/>
                      </m:rPr>
                      <a:rPr lang="en-US" altLang="ko-KR" sz="1600" dirty="0"/>
                      <m:t>=</m:t>
                    </m:r>
                    <m:r>
                      <m:rPr>
                        <m:nor/>
                      </m:rPr>
                      <a:rPr lang="en-US" altLang="ko-KR" sz="1600" dirty="0"/>
                      <m:t>true</m:t>
                    </m:r>
                    <m:r>
                      <m:rPr>
                        <m:nor/>
                      </m:rPr>
                      <a:rPr lang="en-US" altLang="ko-KR" sz="1600" dirty="0"/>
                      <m:t>)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3" y="3755094"/>
                <a:ext cx="8501045" cy="338554"/>
              </a:xfrm>
              <a:prstGeom prst="rect">
                <a:avLst/>
              </a:prstGeom>
              <a:blipFill>
                <a:blip r:embed="rId2"/>
                <a:stretch>
                  <a:fillRect l="-143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34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 (cont’d)</a:t>
            </a:r>
          </a:p>
          <a:p>
            <a:pPr lvl="1"/>
            <a:r>
              <a:rPr lang="ko-KR" altLang="en-US" sz="2200" dirty="0" smtClean="0"/>
              <a:t>각 확률의 계산</a:t>
            </a:r>
            <a:endParaRPr lang="ko-KR" altLang="en-US" sz="22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8EB9-AFD7-47CD-A2FB-DEDCDD90B21E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2971800"/>
                <a:ext cx="6172200" cy="104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/>
                        <m:t>P</m:t>
                      </m:r>
                      <m:r>
                        <m:rPr>
                          <m:nor/>
                        </m:rPr>
                        <a:rPr lang="en-US" altLang="ko-KR" sz="2000" dirty="0"/>
                        <m:t>(</m:t>
                      </m:r>
                      <m:r>
                        <m:rPr>
                          <m:nor/>
                        </m:rPr>
                        <a:rPr lang="en-US" altLang="ko-KR" sz="2000" dirty="0"/>
                        <m:t>Play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Yes</m:t>
                      </m:r>
                      <m:r>
                        <m:rPr>
                          <m:nor/>
                        </m:rPr>
                        <a:rPr lang="en-US" altLang="ko-KR" sz="2000" dirty="0"/>
                        <m:t>|</m:t>
                      </m:r>
                      <m:r>
                        <m:rPr>
                          <m:nor/>
                        </m:rPr>
                        <a:rPr lang="en-US" altLang="ko-KR" sz="2000" dirty="0"/>
                        <m:t>Humidity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normal</m:t>
                      </m:r>
                      <m:r>
                        <m:rPr>
                          <m:nor/>
                        </m:rPr>
                        <a:rPr lang="en-US" altLang="ko-KR" sz="2000" dirty="0"/>
                        <m:t>, </m:t>
                      </m:r>
                      <m:r>
                        <m:rPr>
                          <m:nor/>
                        </m:rPr>
                        <a:rPr lang="en-US" altLang="ko-KR" sz="2000" dirty="0"/>
                        <m:t>Windy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true</m:t>
                      </m:r>
                      <m:r>
                        <m:rPr>
                          <m:nor/>
                        </m:rPr>
                        <a:rPr lang="en-US" altLang="ko-KR" sz="2000" dirty="0"/>
                        <m:t>) </m:t>
                      </m:r>
                    </m:oMath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Yes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Yes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971800"/>
                <a:ext cx="6172200" cy="1049839"/>
              </a:xfrm>
              <a:prstGeom prst="rect">
                <a:avLst/>
              </a:prstGeom>
              <a:blipFill>
                <a:blip r:embed="rId2"/>
                <a:stretch>
                  <a:fillRect l="-494" r="-7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16609" y="4792119"/>
                <a:ext cx="6172200" cy="1049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/>
                        <m:t>P</m:t>
                      </m:r>
                      <m:r>
                        <m:rPr>
                          <m:nor/>
                        </m:rPr>
                        <a:rPr lang="en-US" altLang="ko-KR" sz="2000" dirty="0"/>
                        <m:t>(</m:t>
                      </m:r>
                      <m:r>
                        <m:rPr>
                          <m:nor/>
                        </m:rPr>
                        <a:rPr lang="en-US" altLang="ko-KR" sz="2000" dirty="0"/>
                        <m:t>Play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sty m:val="p"/>
                        </m:rPr>
                        <a:rPr lang="en-US" altLang="ko-KR" sz="2000" i="1" dirty="0">
                          <a:latin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en-US" altLang="ko-KR" sz="2000" dirty="0"/>
                        <m:t>|</m:t>
                      </m:r>
                      <m:r>
                        <m:rPr>
                          <m:nor/>
                        </m:rPr>
                        <a:rPr lang="en-US" altLang="ko-KR" sz="2000" dirty="0"/>
                        <m:t>Humidity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normal</m:t>
                      </m:r>
                      <m:r>
                        <m:rPr>
                          <m:nor/>
                        </m:rPr>
                        <a:rPr lang="en-US" altLang="ko-KR" sz="2000" dirty="0"/>
                        <m:t>, </m:t>
                      </m:r>
                      <m:r>
                        <m:rPr>
                          <m:nor/>
                        </m:rPr>
                        <a:rPr lang="en-US" altLang="ko-KR" sz="2000" dirty="0"/>
                        <m:t>Windy</m:t>
                      </m:r>
                      <m:r>
                        <m:rPr>
                          <m:nor/>
                        </m:rPr>
                        <a:rPr lang="en-US" altLang="ko-KR" sz="2000" dirty="0"/>
                        <m:t>=</m:t>
                      </m:r>
                      <m:r>
                        <m:rPr>
                          <m:nor/>
                        </m:rPr>
                        <a:rPr lang="en-US" altLang="ko-KR" sz="2000" dirty="0"/>
                        <m:t>true</m:t>
                      </m:r>
                      <m:r>
                        <m:rPr>
                          <m:nor/>
                        </m:rPr>
                        <a:rPr lang="en-US" altLang="ko-KR" sz="2000" dirty="0"/>
                        <m:t>) </m:t>
                      </m:r>
                    </m:oMath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|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Play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sz="2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Humidity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normal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Windy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true</m:t>
                          </m:r>
                          <m:r>
                            <m:rPr>
                              <m:nor/>
                            </m:rPr>
                            <a:rPr lang="en-US" altLang="ko-KR" sz="2000" dirty="0"/>
                            <m:t>) 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609" y="4792119"/>
                <a:ext cx="6172200" cy="1049839"/>
              </a:xfrm>
              <a:prstGeom prst="rect">
                <a:avLst/>
              </a:prstGeom>
              <a:blipFill>
                <a:blip r:embed="rId3"/>
                <a:stretch>
                  <a:fillRect l="-494" r="-47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641594" y="4191000"/>
            <a:ext cx="545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/>
              <a:t>vs.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843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Example (cont’d)</a:t>
            </a:r>
          </a:p>
          <a:p>
            <a:pPr lvl="1"/>
            <a:r>
              <a:rPr lang="ko-KR" altLang="en-US" sz="2000" dirty="0" smtClean="0"/>
              <a:t>분자의 첫번째 항</a:t>
            </a:r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이는 각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들이 독립이기 때문에 다음과 같이 표현</a:t>
            </a:r>
            <a:endParaRPr lang="en-US" altLang="ko-KR" sz="2000" dirty="0" smtClean="0"/>
          </a:p>
          <a:p>
            <a:pPr lvl="2"/>
            <a:endParaRPr lang="ko-KR" altLang="en-US" sz="1800" dirty="0"/>
          </a:p>
          <a:p>
            <a:pPr lvl="2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5C0A-527C-4FB5-9E50-5E50DA174100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0" y="2971800"/>
                <a:ext cx="85153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/>
                        <m:t>P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Humidity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normal</m:t>
                      </m:r>
                      <m:r>
                        <m:rPr>
                          <m:nor/>
                        </m:rPr>
                        <a:rPr lang="en-US" altLang="ko-KR" dirty="0"/>
                        <m:t>, </m:t>
                      </m:r>
                      <m:r>
                        <m:rPr>
                          <m:nor/>
                        </m:rPr>
                        <a:rPr lang="en-US" altLang="ko-KR" dirty="0"/>
                        <m:t>Windy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true</m:t>
                      </m:r>
                      <m:r>
                        <m:rPr>
                          <m:nor/>
                        </m:rPr>
                        <a:rPr lang="en-US" altLang="ko-KR" dirty="0"/>
                        <m:t>|</m:t>
                      </m:r>
                      <m:r>
                        <m:rPr>
                          <m:nor/>
                        </m:rPr>
                        <a:rPr lang="en-US" altLang="ko-KR" dirty="0"/>
                        <m:t>Play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Yes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8515350" cy="369332"/>
              </a:xfrm>
              <a:prstGeom prst="rect">
                <a:avLst/>
              </a:prstGeom>
              <a:blipFill>
                <a:blip r:embed="rId2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4172527"/>
                <a:ext cx="59137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/>
                        <m:t>P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Humidity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normal</m:t>
                      </m:r>
                      <m:r>
                        <m:rPr>
                          <m:nor/>
                        </m:rPr>
                        <a:rPr lang="en-US" altLang="ko-KR" dirty="0"/>
                        <m:t>|</m:t>
                      </m:r>
                      <m:r>
                        <m:rPr>
                          <m:nor/>
                        </m:rPr>
                        <a:rPr lang="en-US" altLang="ko-KR" dirty="0"/>
                        <m:t>Play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Yes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  <m:r>
                        <m:rPr>
                          <m:nor/>
                        </m:rPr>
                        <a:rPr lang="en-US" altLang="ko-KR" dirty="0"/>
                        <m:t>P</m:t>
                      </m:r>
                      <m:r>
                        <m:rPr>
                          <m:nor/>
                        </m:rPr>
                        <a:rPr lang="en-US" altLang="ko-KR" dirty="0"/>
                        <m:t>(</m:t>
                      </m:r>
                      <m:r>
                        <m:rPr>
                          <m:nor/>
                        </m:rPr>
                        <a:rPr lang="en-US" altLang="ko-KR" dirty="0"/>
                        <m:t>Windy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true</m:t>
                      </m:r>
                      <m:r>
                        <m:rPr>
                          <m:nor/>
                        </m:rPr>
                        <a:rPr lang="en-US" altLang="ko-KR" dirty="0"/>
                        <m:t>|</m:t>
                      </m:r>
                      <m:r>
                        <m:rPr>
                          <m:nor/>
                        </m:rPr>
                        <a:rPr lang="en-US" altLang="ko-KR" dirty="0"/>
                        <m:t>Play</m:t>
                      </m:r>
                      <m:r>
                        <m:rPr>
                          <m:nor/>
                        </m:rPr>
                        <a:rPr lang="en-US" altLang="ko-KR" dirty="0"/>
                        <m:t>=</m:t>
                      </m:r>
                      <m:r>
                        <m:rPr>
                          <m:nor/>
                        </m:rPr>
                        <a:rPr lang="en-US" altLang="ko-KR" dirty="0"/>
                        <m:t>Yes</m:t>
                      </m:r>
                      <m:r>
                        <m:rPr>
                          <m:nor/>
                        </m:rPr>
                        <a:rPr lang="en-US" altLang="ko-KR" dirty="0"/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72527"/>
                <a:ext cx="5913798" cy="369332"/>
              </a:xfrm>
              <a:prstGeom prst="rect">
                <a:avLst/>
              </a:prstGeom>
              <a:blipFill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2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(cont’d)</a:t>
            </a:r>
          </a:p>
          <a:p>
            <a:pPr lvl="1"/>
            <a:r>
              <a:rPr lang="en-US" altLang="ko-KR" dirty="0" smtClean="0"/>
              <a:t>P(Humidity=</a:t>
            </a:r>
            <a:r>
              <a:rPr lang="en-US" altLang="ko-KR" dirty="0" err="1" smtClean="0"/>
              <a:t>normal|Play</a:t>
            </a:r>
            <a:r>
              <a:rPr lang="en-US" altLang="ko-KR" dirty="0" smtClean="0"/>
              <a:t>=Yes) = </a:t>
            </a:r>
            <a:br>
              <a:rPr lang="en-US" altLang="ko-KR" dirty="0" smtClean="0"/>
            </a:br>
            <a:r>
              <a:rPr lang="en-US" altLang="ko-KR" dirty="0" smtClean="0"/>
              <a:t>#</a:t>
            </a:r>
            <a:r>
              <a:rPr lang="en-US" altLang="ko-KR" dirty="0" err="1" smtClean="0"/>
              <a:t>normal&amp;Yes</a:t>
            </a:r>
            <a:r>
              <a:rPr lang="en-US" altLang="ko-KR" dirty="0" smtClean="0"/>
              <a:t>/#Yes = 6/9</a:t>
            </a:r>
          </a:p>
          <a:p>
            <a:pPr lvl="1"/>
            <a:r>
              <a:rPr lang="en-US" altLang="ko-KR" dirty="0" smtClean="0"/>
              <a:t>P(Windy=</a:t>
            </a:r>
            <a:r>
              <a:rPr lang="en-US" altLang="ko-KR" dirty="0" err="1" smtClean="0"/>
              <a:t>true|Play</a:t>
            </a:r>
            <a:r>
              <a:rPr lang="en-US" altLang="ko-KR" dirty="0" smtClean="0"/>
              <a:t>=Yes</a:t>
            </a:r>
            <a:r>
              <a:rPr lang="en-US" altLang="ko-KR" dirty="0"/>
              <a:t>) = </a:t>
            </a:r>
            <a:br>
              <a:rPr lang="en-US" altLang="ko-KR" dirty="0"/>
            </a:br>
            <a:r>
              <a:rPr lang="en-US" altLang="ko-KR" dirty="0" smtClean="0"/>
              <a:t>#</a:t>
            </a:r>
            <a:r>
              <a:rPr lang="en-US" altLang="ko-KR" dirty="0" err="1" smtClean="0"/>
              <a:t>true&amp;Yes</a:t>
            </a:r>
            <a:r>
              <a:rPr lang="en-US" altLang="ko-KR" dirty="0"/>
              <a:t>/#Yes = </a:t>
            </a:r>
            <a:r>
              <a:rPr lang="en-US" altLang="ko-KR" dirty="0" smtClean="0"/>
              <a:t>3/9</a:t>
            </a:r>
          </a:p>
          <a:p>
            <a:pPr lvl="1"/>
            <a:r>
              <a:rPr lang="en-US" altLang="ko-KR" dirty="0" smtClean="0"/>
              <a:t>P(Play=Yes) = #Yes/(#Yes + #No) = 9/14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7F64-27AD-40CD-B391-D731FD9327BF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088" y="2104124"/>
                <a:ext cx="5294312" cy="4114800"/>
              </a:xfrm>
            </p:spPr>
            <p:txBody>
              <a:bodyPr/>
              <a:lstStyle/>
              <a:p>
                <a:r>
                  <a:rPr lang="en-US" altLang="ko-KR" sz="2800" dirty="0" smtClean="0"/>
                  <a:t>Continuous features (</a:t>
                </a:r>
                <a:r>
                  <a:rPr lang="ko-KR" altLang="en-US" sz="2800" dirty="0" smtClean="0"/>
                  <a:t>독립변수가 연속변수인 경우</a:t>
                </a:r>
                <a:r>
                  <a:rPr lang="en-US" altLang="ko-KR" sz="2800" dirty="0" smtClean="0"/>
                  <a:t>)</a:t>
                </a:r>
              </a:p>
              <a:p>
                <a:pPr lvl="1"/>
                <a:r>
                  <a:rPr lang="en-US" altLang="ko-KR" sz="2400" dirty="0" smtClean="0"/>
                  <a:t>1) </a:t>
                </a:r>
                <a:r>
                  <a:rPr lang="ko-KR" altLang="en-US" sz="2400" dirty="0" smtClean="0"/>
                  <a:t>독립변수가 취하는 값을 기준으로 몇 개의 그룹으로 구분 </a:t>
                </a:r>
                <a:r>
                  <a:rPr lang="en-US" altLang="ko-KR" sz="2400" dirty="0" smtClean="0"/>
                  <a:t>=&gt; </a:t>
                </a:r>
                <a:r>
                  <a:rPr lang="ko-KR" altLang="en-US" sz="2400" dirty="0" smtClean="0"/>
                  <a:t>범주형변수로 취급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∈[0,100]</m:t>
                    </m:r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400" dirty="0" smtClean="0"/>
                  <a:t>2) </a:t>
                </a:r>
                <a:r>
                  <a:rPr lang="ko-KR" altLang="en-US" sz="2400" dirty="0" smtClean="0"/>
                  <a:t>특정 확률분포를 사용하여 확률을 계산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정규분포</a:t>
                </a:r>
                <a:r>
                  <a:rPr lang="en-US" altLang="ko-KR" sz="2000" dirty="0" smtClean="0"/>
                  <a:t> </a:t>
                </a:r>
                <a:endParaRPr lang="en-US" altLang="ko-KR" sz="2000" dirty="0" smtClean="0"/>
              </a:p>
              <a:p>
                <a:pPr lvl="3"/>
                <a:r>
                  <a:rPr lang="en-US" altLang="ko-KR" sz="1600" dirty="0" smtClean="0"/>
                  <a:t>pdf </a:t>
                </a:r>
                <a:r>
                  <a:rPr lang="ko-KR" altLang="en-US" sz="1600" dirty="0" smtClean="0"/>
                  <a:t>이용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88" y="2104124"/>
                <a:ext cx="5294312" cy="4114800"/>
              </a:xfrm>
              <a:blipFill>
                <a:blip r:embed="rId2"/>
                <a:stretch>
                  <a:fillRect l="-576" t="-1481" r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EE2C-0673-458F-8444-8C0F64FA743E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895824"/>
                  </p:ext>
                </p:extLst>
              </p:nvPr>
            </p:nvGraphicFramePr>
            <p:xfrm>
              <a:off x="5867400" y="2819400"/>
              <a:ext cx="3276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8300">
                      <a:extLst>
                        <a:ext uri="{9D8B030D-6E8A-4147-A177-3AD203B41FA5}">
                          <a16:colId xmlns:a16="http://schemas.microsoft.com/office/drawing/2014/main" val="878295263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803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Old 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New 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652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12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25&lt;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≤50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24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50&lt;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≤75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997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75&lt;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5239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2895824"/>
                  </p:ext>
                </p:extLst>
              </p:nvPr>
            </p:nvGraphicFramePr>
            <p:xfrm>
              <a:off x="5867400" y="2819400"/>
              <a:ext cx="32766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38300">
                      <a:extLst>
                        <a:ext uri="{9D8B030D-6E8A-4147-A177-3AD203B41FA5}">
                          <a16:colId xmlns:a16="http://schemas.microsoft.com/office/drawing/2014/main" val="878295263"/>
                        </a:ext>
                      </a:extLst>
                    </a:gridCol>
                    <a:gridCol w="1638300">
                      <a:extLst>
                        <a:ext uri="{9D8B030D-6E8A-4147-A177-3AD203B41FA5}">
                          <a16:colId xmlns:a16="http://schemas.microsoft.com/office/drawing/2014/main" val="8034192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Old 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New 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6523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08197" r="-1018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0124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208197" r="-1018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24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308197" r="-1018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997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72" t="-408197" r="-1018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75239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473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 Python</a:t>
            </a:r>
          </a:p>
          <a:p>
            <a:pPr lvl="1"/>
            <a:r>
              <a:rPr lang="en-US" altLang="ko-KR" sz="2000" dirty="0" smtClean="0"/>
              <a:t>For categorical features</a:t>
            </a:r>
          </a:p>
          <a:p>
            <a:pPr lvl="2"/>
            <a:r>
              <a:rPr lang="en-US" altLang="ko-KR" sz="1800" dirty="0" smtClean="0"/>
              <a:t>Categorical Naïve Bayes </a:t>
            </a:r>
            <a:r>
              <a:rPr lang="ko-KR" altLang="en-US" sz="1800" dirty="0" smtClean="0"/>
              <a:t>이용</a:t>
            </a:r>
            <a:endParaRPr lang="en-US" altLang="ko-KR" sz="1800" dirty="0" smtClean="0"/>
          </a:p>
          <a:p>
            <a:pPr lvl="3"/>
            <a:r>
              <a:rPr lang="en-US" altLang="ko-KR" sz="1600" dirty="0" err="1" smtClean="0"/>
              <a:t>CategoricalNB</a:t>
            </a:r>
            <a:endParaRPr lang="en-US" altLang="ko-KR" sz="1600" dirty="0"/>
          </a:p>
          <a:p>
            <a:pPr lvl="3"/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err="1" smtClean="0">
                <a:hlinkClick r:id="rId2"/>
              </a:rPr>
              <a:t>scikit-learn.org</a:t>
            </a:r>
            <a:r>
              <a:rPr lang="en-US" altLang="ko-KR" sz="1600" dirty="0" smtClean="0">
                <a:hlinkClick r:id="rId2"/>
              </a:rPr>
              <a:t>/stable/modules/generated/sklearn.naive_bayes.CategoricalNB.html#sklearn.naive_bayes.CategoricalNB</a:t>
            </a:r>
            <a:r>
              <a:rPr lang="en-US" altLang="ko-KR" sz="1600" dirty="0" smtClean="0"/>
              <a:t> </a:t>
            </a:r>
          </a:p>
          <a:p>
            <a:pPr lvl="3"/>
            <a:r>
              <a:rPr lang="en-US" altLang="ko-KR" sz="1600" dirty="0"/>
              <a:t>See “</a:t>
            </a:r>
            <a:r>
              <a:rPr lang="en-US" altLang="ko-KR" sz="1600" dirty="0" err="1" smtClean="0"/>
              <a:t>Naive_Bayes_example.ipynb</a:t>
            </a:r>
            <a:r>
              <a:rPr lang="en-US" altLang="ko-KR" sz="1600" dirty="0" smtClean="0"/>
              <a:t>”</a:t>
            </a:r>
          </a:p>
          <a:p>
            <a:pPr lvl="3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 smtClean="0">
                <a:hlinkClick r:id="rId3"/>
              </a:rPr>
              <a:t>rstudio</a:t>
            </a:r>
            <a:r>
              <a:rPr lang="en-US" altLang="ko-KR" sz="1600" dirty="0" smtClean="0">
                <a:hlinkClick r:id="rId3"/>
              </a:rPr>
              <a:t>-pubs-</a:t>
            </a:r>
            <a:r>
              <a:rPr lang="en-US" altLang="ko-KR" sz="1600" dirty="0" err="1" smtClean="0">
                <a:hlinkClick r:id="rId3"/>
              </a:rPr>
              <a:t>static.s3.amazonaws.com</a:t>
            </a:r>
            <a:r>
              <a:rPr lang="en-US" altLang="ko-KR" sz="1600" dirty="0" smtClean="0">
                <a:hlinkClick r:id="rId3"/>
              </a:rPr>
              <a:t>/</a:t>
            </a:r>
            <a:r>
              <a:rPr lang="en-US" altLang="ko-KR" sz="1600" dirty="0" err="1" smtClean="0">
                <a:hlinkClick r:id="rId3"/>
              </a:rPr>
              <a:t>118220_5a7997d6b0aa493c878d661968fc1f08.html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en-US" altLang="ko-KR" sz="2000" dirty="0" smtClean="0"/>
              <a:t>For continuous features</a:t>
            </a:r>
          </a:p>
          <a:p>
            <a:pPr lvl="3"/>
            <a:r>
              <a:rPr lang="en-US" altLang="ko-KR" sz="1600" dirty="0" err="1" smtClean="0"/>
              <a:t>GaussianNB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정규분포 사용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err="1" smtClean="0">
                <a:hlinkClick r:id="rId4"/>
              </a:rPr>
              <a:t>scikit-learn.org</a:t>
            </a:r>
            <a:r>
              <a:rPr lang="en-US" altLang="ko-KR" sz="1600" dirty="0" smtClean="0">
                <a:hlinkClick r:id="rId4"/>
              </a:rPr>
              <a:t>/stable/modules/generated/sklearn.naive_bayes.GaussianNB.html#sklearn.naive_bayes.GaussianNB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3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D5AA-380D-420B-9CA4-8C882776B3FB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분류 문제에 적용되는 알고리즘</a:t>
            </a:r>
            <a:endParaRPr lang="en-US" altLang="ko-KR" sz="2800" dirty="0" smtClean="0"/>
          </a:p>
          <a:p>
            <a:r>
              <a:rPr lang="en-US" altLang="ko-KR" sz="2800" dirty="0" smtClean="0"/>
              <a:t>Naïve Bayes </a:t>
            </a:r>
            <a:r>
              <a:rPr lang="ko-KR" altLang="en-US" sz="2800" dirty="0" smtClean="0"/>
              <a:t>모형은 다음과 같은 베이즈 공식을 사용한 방법으로 이를 이해하기 위해서는 기본적인 확률에 대해서 알아야 함 </a:t>
            </a:r>
            <a:endParaRPr lang="en-US" altLang="ko-KR" sz="2800" dirty="0" smtClean="0"/>
          </a:p>
          <a:p>
            <a:pPr lvl="1"/>
            <a:r>
              <a:rPr lang="en-US" altLang="ko-KR" sz="2000" dirty="0"/>
              <a:t>Bayes’ </a:t>
            </a:r>
            <a:r>
              <a:rPr lang="en-US" altLang="ko-KR" sz="2000" dirty="0" smtClean="0"/>
              <a:t>Rule</a:t>
            </a:r>
            <a:endParaRPr lang="en-US" altLang="ko-KR" sz="2000" dirty="0"/>
          </a:p>
          <a:p>
            <a:pPr lvl="1"/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8A8B-C4B1-4A90-BB95-497906707143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62400" y="4075113"/>
                <a:ext cx="2457981" cy="679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075113"/>
                <a:ext cx="2457981" cy="679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2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새로운 관측치에 대해서</a:t>
                </a:r>
                <a:r>
                  <a:rPr lang="en-US" altLang="ko-KR" sz="2800" dirty="0" smtClean="0"/>
                  <a:t>,</a:t>
                </a:r>
              </a:p>
              <a:p>
                <a:pPr lvl="1"/>
                <a:r>
                  <a:rPr lang="ko-KR" altLang="en-US" sz="2400" dirty="0" smtClean="0"/>
                  <a:t>해당 관측치의 종속변수가 특정한 값을 갖을 확률을 베이즈 공식을 이용해서 구한다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학습 데이터 사용</a:t>
                </a:r>
                <a:r>
                  <a:rPr lang="en-US" altLang="ko-KR" sz="2400" dirty="0" smtClean="0"/>
                  <a:t>). </a:t>
                </a:r>
              </a:p>
              <a:p>
                <a:pPr lvl="1"/>
                <a:r>
                  <a:rPr lang="ko-KR" altLang="en-US" sz="2400" dirty="0" smtClean="0"/>
                  <a:t>그리고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확률이 제일 큰 값으로 종속변수의 값을 예측한다</a:t>
                </a:r>
                <a:r>
                  <a:rPr lang="en-US" altLang="ko-KR" sz="2400" dirty="0" smtClean="0"/>
                  <a:t>. </a:t>
                </a:r>
              </a:p>
              <a:p>
                <a:pPr lvl="1"/>
                <a:r>
                  <a:rPr lang="en-US" altLang="ko-KR" sz="2400" dirty="0" smtClean="0"/>
                  <a:t>Example</a:t>
                </a:r>
              </a:p>
              <a:p>
                <a:pPr lvl="2"/>
                <a:r>
                  <a:rPr lang="en-US" altLang="ko-KR" sz="2000" dirty="0" err="1" smtClean="0"/>
                  <a:t>i</a:t>
                </a:r>
                <a:r>
                  <a:rPr lang="ko-KR" altLang="en-US" sz="2000" dirty="0" smtClean="0"/>
                  <a:t>번째 관측치에 대해서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인 경우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b="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0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값은 </a:t>
                </a:r>
                <a:r>
                  <a:rPr lang="en-US" altLang="ko-KR" sz="2000" dirty="0" smtClean="0"/>
                  <a:t>0</a:t>
                </a:r>
                <a:r>
                  <a:rPr lang="ko-KR" altLang="en-US" sz="2000" dirty="0" smtClean="0"/>
                  <a:t>으로 예측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그렇지 않으면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로 예측</a:t>
                </a:r>
                <a:endParaRPr lang="en-US" altLang="ko-KR" sz="2000" dirty="0" smtClean="0"/>
              </a:p>
              <a:p>
                <a:pPr lvl="1"/>
                <a:r>
                  <a:rPr lang="ko-KR" altLang="en-US" sz="2400" dirty="0" smtClean="0"/>
                  <a:t>별도의 비용함수가 존재하지 않는다</a:t>
                </a:r>
                <a:r>
                  <a:rPr lang="en-US" altLang="ko-KR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 b="-10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A99D-0D1C-490E-AC9A-454E8F62B4A5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4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종속변수 </a:t>
                </a:r>
                <a:r>
                  <a:rPr lang="en-US" altLang="ko-KR" sz="2400" dirty="0" smtClean="0"/>
                  <a:t>(Y)</a:t>
                </a:r>
                <a:r>
                  <a:rPr lang="ko-KR" altLang="en-US" sz="2400" dirty="0" smtClean="0"/>
                  <a:t>가 취할 수 있는 값이 </a:t>
                </a:r>
                <a:r>
                  <a:rPr lang="en-US" altLang="ko-KR" sz="2400" dirty="0" smtClean="0"/>
                  <a:t>0, 1 </a:t>
                </a:r>
                <a:r>
                  <a:rPr lang="ko-KR" altLang="en-US" sz="2400" dirty="0" smtClean="0"/>
                  <a:t>두개인 경우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각 값을 취할 확률은 다음과 같이 표현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000" b="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800" b="0" dirty="0" smtClean="0"/>
                  <a:t> </a:t>
                </a:r>
                <a:r>
                  <a:rPr lang="ko-KR" altLang="en-US" sz="1800" b="0" dirty="0" smtClean="0"/>
                  <a:t>는 데이터에 존재하는 </a:t>
                </a:r>
                <a:r>
                  <a:rPr lang="en-US" altLang="ko-KR" sz="1800" b="0" dirty="0" smtClean="0"/>
                  <a:t>f</a:t>
                </a:r>
                <a:r>
                  <a:rPr lang="en-US" altLang="ko-KR" sz="1800" dirty="0" smtClean="0"/>
                  <a:t>eature </a:t>
                </a:r>
                <a:r>
                  <a:rPr lang="ko-KR" altLang="en-US" sz="1800" b="0" dirty="0" smtClean="0"/>
                  <a:t>들</a:t>
                </a:r>
                <a:endParaRPr lang="en-US" altLang="ko-KR" sz="1800" b="0" dirty="0" smtClean="0"/>
              </a:p>
              <a:p>
                <a:pPr lvl="2"/>
                <a:r>
                  <a:rPr lang="ko-KR" altLang="en-US" sz="1800" dirty="0" smtClean="0"/>
                  <a:t>이는 종속변수의 값이 </a:t>
                </a:r>
                <a:r>
                  <a:rPr lang="en-US" altLang="ko-KR" sz="1800" dirty="0" smtClean="0"/>
                  <a:t>1</a:t>
                </a:r>
                <a:r>
                  <a:rPr lang="ko-KR" altLang="en-US" sz="1800" dirty="0" smtClean="0"/>
                  <a:t>일 확률이 </a:t>
                </a:r>
                <a:r>
                  <a:rPr lang="en-US" altLang="ko-KR" sz="1800" dirty="0"/>
                  <a:t>f</a:t>
                </a:r>
                <a:r>
                  <a:rPr lang="en-US" altLang="ko-KR" sz="1800" dirty="0" smtClean="0"/>
                  <a:t>eature </a:t>
                </a:r>
                <a:r>
                  <a:rPr lang="ko-KR" altLang="en-US" sz="1800" dirty="0" smtClean="0"/>
                  <a:t>들의 구체적인 값에 따라서 달라진다는 것을 의미</a:t>
                </a:r>
                <a:endParaRPr lang="en-US" altLang="ko-KR" sz="1800" dirty="0" smtClean="0"/>
              </a:p>
              <a:p>
                <a:pPr lvl="1"/>
                <a:r>
                  <a:rPr lang="en-US" altLang="ko-KR" sz="2200" dirty="0" smtClean="0"/>
                  <a:t>Example</a:t>
                </a:r>
              </a:p>
              <a:p>
                <a:pPr lvl="2"/>
                <a:r>
                  <a:rPr lang="ko-KR" altLang="en-US" sz="1800" dirty="0" smtClean="0"/>
                  <a:t>종속변수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폐암여부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독립변수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연령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), </a:t>
                </a:r>
                <a:r>
                  <a:rPr lang="ko-KR" altLang="en-US" sz="1800" dirty="0" smtClean="0"/>
                  <a:t>흡연여부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)</a:t>
                </a:r>
              </a:p>
              <a:p>
                <a:pPr lvl="2"/>
                <a:r>
                  <a:rPr lang="ko-KR" altLang="en-US" sz="1800" dirty="0" smtClean="0"/>
                  <a:t>특정 사람에 대해서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=60,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=1 </a:t>
                </a:r>
                <a:r>
                  <a:rPr lang="ko-KR" altLang="en-US" sz="1800" dirty="0" smtClean="0"/>
                  <a:t>인 경우</a:t>
                </a:r>
                <a:r>
                  <a:rPr lang="en-US" altLang="ko-KR" sz="1800" dirty="0" smtClean="0"/>
                  <a:t>,</a:t>
                </a:r>
              </a:p>
              <a:p>
                <a:pPr lvl="2"/>
                <a:r>
                  <a:rPr lang="ko-KR" altLang="en-US" sz="1800" dirty="0" smtClean="0"/>
                  <a:t>우리가 궁금한 것은</a:t>
                </a:r>
                <a:r>
                  <a:rPr lang="en-US" altLang="ko-KR" sz="1800" dirty="0" smtClean="0"/>
                  <a:t>, whether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800" dirty="0" smtClean="0"/>
                  <a:t> &gt;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=60,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altLang="ko-KR" sz="1800" dirty="0" smtClean="0"/>
              </a:p>
              <a:p>
                <a:pPr lvl="1"/>
                <a:endParaRPr lang="en-US" altLang="ko-KR" sz="2000" dirty="0" smtClean="0"/>
              </a:p>
              <a:p>
                <a:pPr marL="914400" lvl="2" indent="0">
                  <a:buNone/>
                </a:pPr>
                <a:endParaRPr lang="ko-KR" altLang="ko-KR" sz="2000" dirty="0"/>
              </a:p>
              <a:p>
                <a:pPr lvl="2"/>
                <a:endParaRPr lang="en-US" altLang="ko-KR" sz="18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A015-DE3A-4EBB-9916-D5774CB677BD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021228" y="2819400"/>
            <a:ext cx="318135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1219200"/>
            <a:ext cx="396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관측치가 갖는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들의 값</a:t>
            </a:r>
            <a:endParaRPr lang="ko-KR" altLang="en-US" dirty="0"/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 bwMode="auto">
          <a:xfrm flipH="1">
            <a:off x="5486400" y="1588532"/>
            <a:ext cx="1678981" cy="11875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453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설명을 위해 독립변수의 수 </a:t>
                </a:r>
                <a:r>
                  <a:rPr lang="en-US" altLang="ko-KR" sz="2400" dirty="0" smtClean="0"/>
                  <a:t>= 2 </a:t>
                </a:r>
                <a:r>
                  <a:rPr lang="ko-KR" altLang="en-US" sz="2400" dirty="0" smtClean="0"/>
                  <a:t>이라고 가정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k=2)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000" b="0" dirty="0" smtClean="0"/>
                  <a:t> </a:t>
                </a:r>
                <a:r>
                  <a:rPr lang="ko-KR" altLang="en-US" sz="2000" b="0" dirty="0" smtClean="0"/>
                  <a:t>구하기 </a:t>
                </a:r>
                <a:endParaRPr lang="en-US" altLang="ko-KR" sz="2000" b="0" dirty="0" smtClean="0"/>
              </a:p>
              <a:p>
                <a:pPr lvl="2"/>
                <a:r>
                  <a:rPr lang="ko-KR" altLang="en-US" sz="1800" dirty="0" smtClean="0"/>
                  <a:t>베이즈 공식을 사용하면 다음과 같이 표현</a:t>
                </a:r>
                <a:endParaRPr lang="en-US" altLang="ko-KR" sz="1800" dirty="0" smtClean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구하기 </a:t>
                </a:r>
                <a:endParaRPr lang="en-US" altLang="ko-KR" sz="2000" dirty="0"/>
              </a:p>
              <a:p>
                <a:pPr lvl="2"/>
                <a:r>
                  <a:rPr lang="ko-KR" altLang="en-US" sz="1800" dirty="0"/>
                  <a:t>베이즈 공식을 사용하면 다음과 같이 </a:t>
                </a:r>
                <a:r>
                  <a:rPr lang="ko-KR" altLang="en-US" sz="1800" dirty="0" smtClean="0"/>
                  <a:t>표현</a:t>
                </a:r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en-US" altLang="ko-KR" sz="1800" dirty="0"/>
              </a:p>
              <a:p>
                <a:pPr lvl="1"/>
                <a:r>
                  <a:rPr lang="ko-KR" altLang="en-US" sz="2200" dirty="0" smtClean="0"/>
                  <a:t>둘 중 어느것인 더 큰가를 판단 </a:t>
                </a:r>
                <a:r>
                  <a:rPr lang="ko-KR" altLang="en-US" sz="22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해당 값으로 예측</a:t>
                </a:r>
                <a:endParaRPr lang="en-US" altLang="ko-KR" sz="2200" dirty="0"/>
              </a:p>
              <a:p>
                <a:pPr lvl="2"/>
                <a:endParaRPr lang="en-US" altLang="ko-KR" sz="18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marL="914400" lvl="2" indent="0">
                  <a:buNone/>
                </a:pPr>
                <a:endParaRPr lang="ko-KR" altLang="ko-KR" sz="2000" dirty="0"/>
              </a:p>
              <a:p>
                <a:pPr lvl="2"/>
                <a:endParaRPr lang="en-US" altLang="ko-KR" sz="18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r="-1882" b="-5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A015-DE3A-4EBB-9916-D5774CB677BD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82600" y="4876800"/>
                <a:ext cx="7257256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600" y="4876800"/>
                <a:ext cx="7257256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82128" y="3280987"/>
                <a:ext cx="8458200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28" y="3280987"/>
                <a:ext cx="845820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14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종속변수 값의 예측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확률이 높은 값으로 예측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dirty="0" smtClean="0"/>
                  <a:t>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dirty="0" smtClean="0"/>
                  <a:t>의 대소 비교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구체적인 값은 중요하지 않다</a:t>
                </a:r>
                <a:r>
                  <a:rPr lang="en-US" altLang="ko-KR" dirty="0" smtClean="0"/>
                  <a:t>. </a:t>
                </a:r>
              </a:p>
              <a:p>
                <a:pPr lvl="1"/>
                <a:r>
                  <a:rPr lang="ko-KR" altLang="en-US" dirty="0" smtClean="0"/>
                  <a:t>베이즈 공식에서의 분모값은 계산하지 않는다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30369-ED02-47FA-B196-F807B5D27700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3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>
                    <a:latin typeface="Cambria Math" panose="02040503050406030204" pitchFamily="18" charset="0"/>
                  </a:rPr>
                  <a:t>분자의 값 구하기</a:t>
                </a:r>
                <a:endParaRPr lang="en-US" altLang="ko-KR" sz="28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ko-KR" altLang="en-US" sz="2800" dirty="0" smtClean="0"/>
                  <a:t> 의 경우</a:t>
                </a:r>
                <a:endParaRPr lang="en-US" altLang="ko-KR" sz="2800" dirty="0" smtClean="0"/>
              </a:p>
              <a:p>
                <a:endParaRPr lang="en-US" altLang="ko-KR" sz="2800" dirty="0"/>
              </a:p>
              <a:p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여기에서 각 </a:t>
                </a:r>
                <a:r>
                  <a:rPr lang="en-US" altLang="ko-KR" sz="2400" dirty="0" smtClean="0"/>
                  <a:t>Feature </a:t>
                </a:r>
                <a:r>
                  <a:rPr lang="ko-KR" altLang="en-US" sz="2400" dirty="0" smtClean="0"/>
                  <a:t>들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) </a:t>
                </a:r>
                <a:r>
                  <a:rPr lang="ko-KR" altLang="en-US" sz="2400" dirty="0" smtClean="0"/>
                  <a:t>은 서로 </a:t>
                </a:r>
                <a:r>
                  <a:rPr lang="en-US" altLang="ko-KR" sz="2400" dirty="0" smtClean="0"/>
                  <a:t>independent</a:t>
                </a:r>
                <a:r>
                  <a:rPr lang="ko-KR" altLang="en-US" sz="2400" dirty="0" smtClean="0"/>
                  <a:t>하다고 가정</a:t>
                </a:r>
                <a:endParaRPr lang="en-US" altLang="ko-KR" sz="2400" dirty="0" smtClean="0"/>
              </a:p>
              <a:p>
                <a:pPr marL="457200" lvl="1" indent="0">
                  <a:buNone/>
                </a:pP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ko-KR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ko-KR" altLang="en-US" sz="2400" dirty="0" smtClean="0"/>
                  <a:t>와 </a:t>
                </a:r>
                <a14:m>
                  <m:oMath xmlns:m="http://schemas.openxmlformats.org/officeDocument/2006/math">
                    <m:r>
                      <a:rPr lang="ko-KR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는 학습데이터를 사용해서 구함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2074" b="-4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AE9-9F04-422C-8C9A-A31E82756DD1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39788" y="3159554"/>
                <a:ext cx="8458200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3159554"/>
                <a:ext cx="845820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05018" y="4942111"/>
                <a:ext cx="70007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018" y="4942111"/>
                <a:ext cx="7000763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2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Naïve Bayes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>
                    <a:latin typeface="Cambria Math" panose="02040503050406030204" pitchFamily="18" charset="0"/>
                  </a:rPr>
                  <a:t>분자의 값 구하기 </a:t>
                </a:r>
                <a:r>
                  <a:rPr lang="en-US" altLang="ko-KR" sz="2800" dirty="0" smtClean="0">
                    <a:latin typeface="Cambria Math" panose="02040503050406030204" pitchFamily="18" charset="0"/>
                  </a:rPr>
                  <a:t>(cont’d)</a:t>
                </a:r>
              </a:p>
              <a:p>
                <a:pPr lvl="1"/>
                <a:r>
                  <a:rPr lang="ko-KR" altLang="en-US" sz="2400" dirty="0" smtClean="0"/>
                  <a:t>흡연여부 예제 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=60,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altLang="ko-KR" sz="2000" dirty="0" smtClean="0"/>
              </a:p>
              <a:p>
                <a:pPr lvl="2"/>
                <a:endParaRPr lang="en-US" altLang="ko-KR" sz="2000" dirty="0"/>
              </a:p>
              <a:p>
                <a:pPr lvl="2"/>
                <a:endParaRPr lang="en-US" altLang="ko-KR" sz="2000" dirty="0" smtClean="0"/>
              </a:p>
              <a:p>
                <a:pPr lvl="2"/>
                <a:endParaRPr lang="en-US" altLang="ko-KR" sz="2000" dirty="0"/>
              </a:p>
              <a:p>
                <a:pPr lvl="2"/>
                <a:r>
                  <a:rPr lang="ko-KR" altLang="en-US" sz="2000" dirty="0" smtClean="0"/>
                  <a:t>여기에서 </a:t>
                </a:r>
                <a:endParaRPr lang="en-US" altLang="ko-KR" sz="2000" dirty="0"/>
              </a:p>
              <a:p>
                <a:pPr lvl="1"/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2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17AE9-9F04-422C-8C9A-A31E82756DD1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73418" y="3614325"/>
                <a:ext cx="8458200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=60,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d>
                      <m:r>
                        <a:rPr lang="ko-KR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60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18" y="3614325"/>
                <a:ext cx="845820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62200" y="4899165"/>
                <a:ext cx="6666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=60,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=60 </m:t>
                        </m:r>
                      </m:e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99165"/>
                <a:ext cx="666689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10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4224632" y="2705145"/>
            <a:ext cx="2640013" cy="36560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Naïve Bayes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(</a:t>
            </a:r>
            <a:r>
              <a:rPr lang="ko-KR" altLang="en-US" dirty="0" smtClean="0"/>
              <a:t>학습데이터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2A7C-7CAA-4FA8-931D-CE02A1E3817A}" type="datetime1">
              <a:rPr lang="en-US" altLang="ko-KR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Naive Bayes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1828800"/>
            <a:ext cx="302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종속변수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골프 플레이 여부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 bwMode="auto">
          <a:xfrm flipH="1">
            <a:off x="6553200" y="2198132"/>
            <a:ext cx="1129991" cy="5070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8858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31559</TotalTime>
  <Words>407</Words>
  <Application>Microsoft Office PowerPoint</Application>
  <PresentationFormat>On-screen Show (4:3)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Naïve Bayes 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373</cp:revision>
  <dcterms:created xsi:type="dcterms:W3CDTF">2015-01-19T14:33:39Z</dcterms:created>
  <dcterms:modified xsi:type="dcterms:W3CDTF">2022-05-02T04:10:36Z</dcterms:modified>
</cp:coreProperties>
</file>